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CD7371"/>
    <a:srgbClr val="FF3399"/>
    <a:srgbClr val="FF66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ED02-B14B-405F-92CB-5D593EFEF1E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54C7-A684-4DD2-9E6E-B919842D2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12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ED02-B14B-405F-92CB-5D593EFEF1E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54C7-A684-4DD2-9E6E-B919842D2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9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ED02-B14B-405F-92CB-5D593EFEF1E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54C7-A684-4DD2-9E6E-B919842D2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12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ED02-B14B-405F-92CB-5D593EFEF1E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54C7-A684-4DD2-9E6E-B919842D2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52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ED02-B14B-405F-92CB-5D593EFEF1E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54C7-A684-4DD2-9E6E-B919842D2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86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ED02-B14B-405F-92CB-5D593EFEF1E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54C7-A684-4DD2-9E6E-B919842D2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40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ED02-B14B-405F-92CB-5D593EFEF1E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54C7-A684-4DD2-9E6E-B919842D2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59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ED02-B14B-405F-92CB-5D593EFEF1E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54C7-A684-4DD2-9E6E-B919842D2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01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ED02-B14B-405F-92CB-5D593EFEF1E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54C7-A684-4DD2-9E6E-B919842D2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31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ED02-B14B-405F-92CB-5D593EFEF1E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54C7-A684-4DD2-9E6E-B919842D2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4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ED02-B14B-405F-92CB-5D593EFEF1E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54C7-A684-4DD2-9E6E-B919842D2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43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EED02-B14B-405F-92CB-5D593EFEF1E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754C7-A684-4DD2-9E6E-B919842D2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3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cherche@unilim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0"/>
          <p:cNvSpPr>
            <a:spLocks noChangeShapeType="1"/>
          </p:cNvSpPr>
          <p:nvPr/>
        </p:nvSpPr>
        <p:spPr bwMode="auto">
          <a:xfrm>
            <a:off x="1622004" y="2126853"/>
            <a:ext cx="1587" cy="283368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5" name="Line 48"/>
          <p:cNvSpPr>
            <a:spLocks noChangeShapeType="1"/>
          </p:cNvSpPr>
          <p:nvPr/>
        </p:nvSpPr>
        <p:spPr bwMode="auto">
          <a:xfrm>
            <a:off x="3948113" y="1935163"/>
            <a:ext cx="0" cy="28257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cxnSp>
        <p:nvCxnSpPr>
          <p:cNvPr id="8" name="AutoShape 26"/>
          <p:cNvCxnSpPr>
            <a:cxnSpLocks noChangeShapeType="1"/>
          </p:cNvCxnSpPr>
          <p:nvPr/>
        </p:nvCxnSpPr>
        <p:spPr bwMode="auto">
          <a:xfrm>
            <a:off x="1618085" y="4711700"/>
            <a:ext cx="0" cy="4048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Line 30"/>
          <p:cNvSpPr>
            <a:spLocks noChangeShapeType="1"/>
          </p:cNvSpPr>
          <p:nvPr/>
        </p:nvSpPr>
        <p:spPr bwMode="auto">
          <a:xfrm flipH="1">
            <a:off x="6251997" y="3109913"/>
            <a:ext cx="0" cy="742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Line 41"/>
          <p:cNvSpPr>
            <a:spLocks noChangeShapeType="1"/>
          </p:cNvSpPr>
          <p:nvPr/>
        </p:nvSpPr>
        <p:spPr bwMode="auto">
          <a:xfrm>
            <a:off x="7909347" y="3290888"/>
            <a:ext cx="0" cy="411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Rectangle 44"/>
          <p:cNvSpPr>
            <a:spLocks noChangeArrowheads="1"/>
          </p:cNvSpPr>
          <p:nvPr/>
        </p:nvSpPr>
        <p:spPr bwMode="auto">
          <a:xfrm>
            <a:off x="6294782" y="832794"/>
            <a:ext cx="2165649" cy="9801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sz="1000" b="1" dirty="0" smtClean="0">
                <a:solidFill>
                  <a:schemeClr val="tx1"/>
                </a:solidFill>
                <a:cs typeface="Times New Roman" pitchFamily="18" charset="0"/>
              </a:rPr>
              <a:t>Chargées </a:t>
            </a:r>
            <a:r>
              <a:rPr lang="fr-FR" sz="1000" b="1" dirty="0">
                <a:solidFill>
                  <a:schemeClr val="tx1"/>
                </a:solidFill>
                <a:cs typeface="Times New Roman" pitchFamily="18" charset="0"/>
              </a:rPr>
              <a:t>de </a:t>
            </a:r>
            <a:r>
              <a:rPr lang="fr-FR" sz="1000" b="1" dirty="0" smtClean="0">
                <a:solidFill>
                  <a:schemeClr val="tx1"/>
                </a:solidFill>
                <a:cs typeface="Times New Roman" pitchFamily="18" charset="0"/>
              </a:rPr>
              <a:t>mission formation doctorale</a:t>
            </a:r>
            <a:endParaRPr lang="fr-FR" sz="1000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fr-FR" sz="1200" b="1" dirty="0" smtClean="0">
                <a:solidFill>
                  <a:srgbClr val="993366"/>
                </a:solidFill>
                <a:cs typeface="Times New Roman" pitchFamily="18" charset="0"/>
              </a:rPr>
              <a:t>Laetitia LEPETIT</a:t>
            </a:r>
            <a:br>
              <a:rPr lang="fr-FR" sz="1200" b="1" dirty="0" smtClean="0">
                <a:solidFill>
                  <a:srgbClr val="993366"/>
                </a:solidFill>
                <a:cs typeface="Times New Roman" pitchFamily="18" charset="0"/>
              </a:rPr>
            </a:br>
            <a:r>
              <a:rPr lang="fr-FR" sz="1200" b="1" dirty="0" smtClean="0">
                <a:solidFill>
                  <a:srgbClr val="993366"/>
                </a:solidFill>
                <a:cs typeface="Times New Roman" pitchFamily="18" charset="0"/>
              </a:rPr>
              <a:t>Sylvie </a:t>
            </a:r>
            <a:r>
              <a:rPr lang="fr-FR" sz="1200" b="1" dirty="0">
                <a:solidFill>
                  <a:srgbClr val="993366"/>
                </a:solidFill>
                <a:cs typeface="Times New Roman" pitchFamily="18" charset="0"/>
              </a:rPr>
              <a:t>FOUCAUD</a:t>
            </a:r>
          </a:p>
          <a:p>
            <a:pPr algn="ctr">
              <a:spcBef>
                <a:spcPct val="0"/>
              </a:spcBef>
            </a:pPr>
            <a:r>
              <a:rPr lang="fr-FR" sz="1000" dirty="0" smtClean="0">
                <a:cs typeface="Times New Roman" pitchFamily="18" charset="0"/>
              </a:rPr>
              <a:t/>
            </a:r>
            <a:br>
              <a:rPr lang="fr-FR" sz="1000" dirty="0" smtClean="0">
                <a:cs typeface="Times New Roman" pitchFamily="18" charset="0"/>
              </a:rPr>
            </a:br>
            <a:endParaRPr lang="fr-FR" sz="1000" dirty="0"/>
          </a:p>
        </p:txBody>
      </p:sp>
      <p:cxnSp>
        <p:nvCxnSpPr>
          <p:cNvPr id="12" name="AutoShape 50"/>
          <p:cNvCxnSpPr>
            <a:cxnSpLocks noChangeShapeType="1"/>
          </p:cNvCxnSpPr>
          <p:nvPr/>
        </p:nvCxnSpPr>
        <p:spPr bwMode="auto">
          <a:xfrm>
            <a:off x="1618085" y="4711700"/>
            <a:ext cx="0" cy="2016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ectangle 46"/>
          <p:cNvSpPr>
            <a:spLocks noChangeArrowheads="1"/>
          </p:cNvSpPr>
          <p:nvPr/>
        </p:nvSpPr>
        <p:spPr bwMode="auto">
          <a:xfrm>
            <a:off x="7172719" y="92862"/>
            <a:ext cx="1703786" cy="3118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sz="1200" b="1" dirty="0" smtClean="0">
                <a:solidFill>
                  <a:srgbClr val="993366"/>
                </a:solidFill>
                <a:cs typeface="Times New Roman" pitchFamily="18" charset="0"/>
              </a:rPr>
              <a:t>Pierre-Marie PREUX</a:t>
            </a:r>
            <a:endParaRPr lang="fr-FR" sz="1200" b="1" dirty="0"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fr-FR" sz="1200" dirty="0"/>
          </a:p>
        </p:txBody>
      </p:sp>
      <p:sp>
        <p:nvSpPr>
          <p:cNvPr id="27" name="Rectangle 46"/>
          <p:cNvSpPr>
            <a:spLocks noChangeArrowheads="1"/>
          </p:cNvSpPr>
          <p:nvPr/>
        </p:nvSpPr>
        <p:spPr bwMode="auto">
          <a:xfrm>
            <a:off x="317600" y="2713038"/>
            <a:ext cx="2283740" cy="366828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Organisation des </a:t>
            </a: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Commissions Recherche</a:t>
            </a: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Suivi du volet Recherche du contrat d’objectifs Région/Université</a:t>
            </a: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Gestions </a:t>
            </a: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des recrutements de personnels sur crédits Recherche</a:t>
            </a: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Pilotage des évaluations nationales</a:t>
            </a: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Suivi </a:t>
            </a: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des activités de Recherche et </a:t>
            </a: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gestion </a:t>
            </a: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des enquêtes </a:t>
            </a:r>
            <a:endParaRPr lang="fr-FR" sz="1000" b="1" dirty="0" smtClean="0">
              <a:ea typeface="ＭＳ Ｐゴシック" pitchFamily="-110" charset="-128"/>
              <a:cs typeface="Times New Roman" pitchFamily="18" charset="0"/>
            </a:endParaRP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Communication et promotion de la recherche scientifique</a:t>
            </a:r>
            <a:endParaRPr lang="fr-FR" sz="1000" b="1" dirty="0">
              <a:ea typeface="ＭＳ Ｐゴシック" pitchFamily="-110" charset="-128"/>
              <a:cs typeface="Times New Roman" pitchFamily="18" charset="0"/>
            </a:endParaRP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Assistance aux </a:t>
            </a: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équipes de recherche</a:t>
            </a:r>
            <a:endParaRPr lang="fr-FR" sz="1000" b="1" dirty="0">
              <a:ea typeface="ＭＳ Ｐゴシック" pitchFamily="-110" charset="-128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fr-FR" sz="1050" b="1" dirty="0" smtClean="0">
              <a:ea typeface="ＭＳ Ｐゴシック" pitchFamily="-110" charset="-128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fr-FR" sz="1050" b="1" dirty="0" smtClean="0">
                <a:ea typeface="ＭＳ Ｐゴシック" pitchFamily="-110" charset="-128"/>
                <a:cs typeface="Times New Roman" pitchFamily="18" charset="0"/>
              </a:rPr>
              <a:t>Sabrina </a:t>
            </a:r>
            <a:r>
              <a:rPr lang="fr-FR" sz="1050" b="1" dirty="0">
                <a:ea typeface="ＭＳ Ｐゴシック" pitchFamily="-110" charset="-128"/>
                <a:cs typeface="Times New Roman" pitchFamily="18" charset="0"/>
              </a:rPr>
              <a:t>YSEBAERT, </a:t>
            </a:r>
            <a:r>
              <a:rPr lang="fr-FR" sz="1050" dirty="0">
                <a:solidFill>
                  <a:schemeClr val="tx1"/>
                </a:solidFill>
                <a:ea typeface="ＭＳ Ｐゴシック" pitchFamily="-110" charset="-128"/>
                <a:cs typeface="Times New Roman" pitchFamily="18" charset="0"/>
              </a:rPr>
              <a:t>Assistante de gestion </a:t>
            </a:r>
            <a:r>
              <a:rPr lang="fr-FR" sz="1050" dirty="0" smtClean="0">
                <a:solidFill>
                  <a:schemeClr val="tx1"/>
                </a:solidFill>
                <a:ea typeface="ＭＳ Ｐゴシック" pitchFamily="-110" charset="-128"/>
                <a:cs typeface="Times New Roman" pitchFamily="18" charset="0"/>
              </a:rPr>
              <a:t>Recherche - 05 55 14 91 89</a:t>
            </a:r>
          </a:p>
          <a:p>
            <a:pPr>
              <a:spcBef>
                <a:spcPct val="0"/>
              </a:spcBef>
              <a:defRPr/>
            </a:pPr>
            <a:r>
              <a:rPr lang="fr-FR" sz="1050" b="1" dirty="0" smtClean="0">
                <a:ea typeface="ＭＳ Ｐゴシック" pitchFamily="-110" charset="-128"/>
                <a:cs typeface="Times New Roman" pitchFamily="18" charset="0"/>
              </a:rPr>
              <a:t>Françoise MERIGAUD, </a:t>
            </a:r>
            <a:r>
              <a:rPr lang="fr-FR" sz="1050" dirty="0">
                <a:solidFill>
                  <a:schemeClr val="tx1"/>
                </a:solidFill>
                <a:ea typeface="ＭＳ Ｐゴシック" pitchFamily="-110" charset="-128"/>
                <a:cs typeface="Times New Roman" pitchFamily="18" charset="0"/>
              </a:rPr>
              <a:t>Assistante de </a:t>
            </a:r>
            <a:r>
              <a:rPr lang="fr-FR" sz="1050" dirty="0" smtClean="0">
                <a:solidFill>
                  <a:schemeClr val="tx1"/>
                </a:solidFill>
                <a:ea typeface="ＭＳ Ｐゴシック" pitchFamily="-110" charset="-128"/>
                <a:cs typeface="Times New Roman" pitchFamily="18" charset="0"/>
              </a:rPr>
              <a:t>gestion et de communication de la Recherche </a:t>
            </a:r>
            <a:r>
              <a:rPr lang="fr-FR" sz="1050" dirty="0">
                <a:solidFill>
                  <a:schemeClr val="tx1"/>
                </a:solidFill>
                <a:ea typeface="ＭＳ Ｐゴシック" pitchFamily="-110" charset="-128"/>
                <a:cs typeface="Times New Roman" pitchFamily="18" charset="0"/>
              </a:rPr>
              <a:t>- 05 55 14 91 </a:t>
            </a:r>
            <a:r>
              <a:rPr lang="fr-FR" sz="1050" dirty="0" smtClean="0">
                <a:solidFill>
                  <a:schemeClr val="tx1"/>
                </a:solidFill>
                <a:ea typeface="ＭＳ Ｐゴシック" pitchFamily="-110" charset="-128"/>
                <a:cs typeface="Times New Roman" pitchFamily="18" charset="0"/>
              </a:rPr>
              <a:t>56</a:t>
            </a:r>
          </a:p>
          <a:p>
            <a:pPr>
              <a:spcBef>
                <a:spcPct val="0"/>
              </a:spcBef>
              <a:defRPr/>
            </a:pPr>
            <a:endParaRPr lang="fr-FR" sz="1000" b="1" dirty="0" smtClean="0">
              <a:ea typeface="ＭＳ Ｐゴシック" pitchFamily="-110" charset="-128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Maggie ROUSSELLE, </a:t>
            </a:r>
            <a:r>
              <a:rPr lang="fr-FR" sz="1000" b="1" dirty="0">
                <a:solidFill>
                  <a:srgbClr val="993366"/>
                </a:solidFill>
              </a:rPr>
              <a:t>c</a:t>
            </a:r>
            <a:r>
              <a:rPr lang="fr-FR" sz="1000" dirty="0">
                <a:solidFill>
                  <a:schemeClr val="tx1"/>
                </a:solidFill>
              </a:rPr>
              <a:t>hargé(e) de développement de l’insertion professionnelle des doctorants, de la promotion du doctorat </a:t>
            </a:r>
            <a:r>
              <a:rPr lang="fr-FR" sz="1000" dirty="0" smtClean="0">
                <a:solidFill>
                  <a:schemeClr val="tx1"/>
                </a:solidFill>
              </a:rPr>
              <a:t> - </a:t>
            </a:r>
            <a:r>
              <a:rPr lang="fr-FR" sz="1000" dirty="0">
                <a:solidFill>
                  <a:schemeClr val="tx1"/>
                </a:solidFill>
              </a:rPr>
              <a:t>06 89 72 15 88</a:t>
            </a:r>
            <a:r>
              <a:rPr lang="fr-FR" sz="1000" dirty="0" smtClean="0">
                <a:solidFill>
                  <a:schemeClr val="tx1"/>
                </a:solidFill>
              </a:rPr>
              <a:t> </a:t>
            </a:r>
            <a:endParaRPr lang="fr-FR" sz="1000" dirty="0">
              <a:solidFill>
                <a:schemeClr val="tx1"/>
              </a:solidFill>
              <a:ea typeface="ＭＳ Ｐゴシック" pitchFamily="-110" charset="-128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fr-FR" sz="1200" dirty="0">
              <a:ea typeface="ＭＳ Ｐゴシック" pitchFamily="-110" charset="-128"/>
            </a:endParaRPr>
          </a:p>
        </p:txBody>
      </p:sp>
      <p:sp>
        <p:nvSpPr>
          <p:cNvPr id="28" name="Rectangle 46"/>
          <p:cNvSpPr>
            <a:spLocks noChangeArrowheads="1"/>
          </p:cNvSpPr>
          <p:nvPr/>
        </p:nvSpPr>
        <p:spPr bwMode="auto">
          <a:xfrm>
            <a:off x="2804664" y="518715"/>
            <a:ext cx="2336083" cy="16081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171450" indent="-171450">
              <a:spcBef>
                <a:spcPct val="0"/>
              </a:spcBef>
              <a:buFontTx/>
              <a:buChar char="-"/>
              <a:defRPr/>
            </a:pP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Pilotage </a:t>
            </a: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de la </a:t>
            </a: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Recherche et de la formation doctorale</a:t>
            </a:r>
            <a:endParaRPr lang="fr-FR" sz="1000" b="1" dirty="0">
              <a:ea typeface="ＭＳ Ｐゴシック" pitchFamily="-110" charset="-128"/>
              <a:cs typeface="Times New Roman" pitchFamily="18" charset="0"/>
            </a:endParaRPr>
          </a:p>
          <a:p>
            <a:pPr marL="171450" indent="-171450">
              <a:spcBef>
                <a:spcPct val="0"/>
              </a:spcBef>
              <a:buFontTx/>
              <a:buChar char="-"/>
              <a:defRPr/>
            </a:pP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Interfaces avec les partenaires </a:t>
            </a: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(Région, Etat, Grands </a:t>
            </a: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organismes , AVRUL, Fondation, </a:t>
            </a: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CHU …)</a:t>
            </a:r>
          </a:p>
          <a:p>
            <a:pPr marL="171450" indent="-171450">
              <a:spcBef>
                <a:spcPct val="0"/>
              </a:spcBef>
              <a:buFontTx/>
              <a:buChar char="-"/>
              <a:defRPr/>
            </a:pP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Elaboration </a:t>
            </a: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Projets </a:t>
            </a: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structurants et nouveaux services</a:t>
            </a:r>
            <a:endParaRPr lang="fr-FR" sz="1000" b="1" dirty="0">
              <a:ea typeface="ＭＳ Ｐゴシック" pitchFamily="-110" charset="-128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Claire CORBEL, </a:t>
            </a:r>
            <a:r>
              <a:rPr lang="fr-FR" sz="1000" b="1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Directrice</a:t>
            </a:r>
            <a:br>
              <a:rPr lang="fr-FR" sz="1000" b="1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</a:br>
            <a:r>
              <a:rPr lang="fr-FR" sz="1000" b="1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05 55 14 91 49 </a:t>
            </a:r>
            <a:r>
              <a:rPr lang="fr-FR" sz="1000" b="1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  <a:hlinkClick r:id="rId2"/>
              </a:rPr>
              <a:t>recherche@unilim.fr</a:t>
            </a:r>
            <a:endParaRPr lang="fr-FR" sz="1000" b="1" dirty="0" smtClean="0">
              <a:solidFill>
                <a:srgbClr val="993366"/>
              </a:solidFill>
              <a:ea typeface="ＭＳ Ｐゴシック" pitchFamily="-110" charset="-128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fr-FR" sz="1200" dirty="0">
              <a:ea typeface="ＭＳ Ｐゴシック" pitchFamily="-110" charset="-128"/>
            </a:endParaRPr>
          </a:p>
        </p:txBody>
      </p:sp>
      <p:sp>
        <p:nvSpPr>
          <p:cNvPr id="31" name="Rectangle 46"/>
          <p:cNvSpPr>
            <a:spLocks noChangeArrowheads="1"/>
          </p:cNvSpPr>
          <p:nvPr/>
        </p:nvSpPr>
        <p:spPr bwMode="auto">
          <a:xfrm>
            <a:off x="5412734" y="2715209"/>
            <a:ext cx="2822674" cy="37514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Gestion des parcours des doctorants de l’inscription à l’insertion professionnelle</a:t>
            </a: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Interface site(s) et écoles doctorales</a:t>
            </a: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Professionnalisation des </a:t>
            </a: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doctorants</a:t>
            </a: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Valorisation du doctorat</a:t>
            </a:r>
            <a:endParaRPr lang="fr-FR" sz="1000" b="1" dirty="0">
              <a:ea typeface="ＭＳ Ｐゴシック" pitchFamily="-110" charset="-128"/>
              <a:cs typeface="Times New Roman" pitchFamily="18" charset="0"/>
            </a:endParaRP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Suivi  base de données doctorants</a:t>
            </a: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Gestion budgétaire du CDS</a:t>
            </a: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Gestion des enquêtes nationales</a:t>
            </a: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Communication</a:t>
            </a:r>
          </a:p>
          <a:p>
            <a:pPr>
              <a:defRPr/>
            </a:pPr>
            <a:r>
              <a:rPr lang="fr-FR" sz="1050" b="1" dirty="0" smtClean="0">
                <a:ea typeface="ＭＳ Ｐゴシック" pitchFamily="-110" charset="-128"/>
                <a:cs typeface="Times New Roman" pitchFamily="18" charset="0"/>
              </a:rPr>
              <a:t>Aurélie </a:t>
            </a:r>
            <a:r>
              <a:rPr lang="fr-FR" sz="1050" b="1" dirty="0">
                <a:ea typeface="ＭＳ Ｐゴシック" pitchFamily="-110" charset="-128"/>
                <a:cs typeface="Times New Roman" pitchFamily="18" charset="0"/>
              </a:rPr>
              <a:t>ANGLERAUD, </a:t>
            </a:r>
            <a:r>
              <a:rPr lang="fr-FR" sz="1050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Responsable– </a:t>
            </a:r>
            <a:r>
              <a:rPr lang="fr-FR" sz="1050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05 87 50 68 90</a:t>
            </a:r>
            <a:endParaRPr lang="fr-FR" sz="1050" dirty="0">
              <a:solidFill>
                <a:srgbClr val="993366"/>
              </a:solidFill>
              <a:ea typeface="ＭＳ Ｐゴシック" pitchFamily="-110" charset="-128"/>
              <a:cs typeface="Times New Roman" pitchFamily="18" charset="0"/>
            </a:endParaRPr>
          </a:p>
          <a:p>
            <a:pPr>
              <a:defRPr/>
            </a:pPr>
            <a:r>
              <a:rPr lang="fr-FR" sz="1050" b="1" dirty="0" smtClean="0">
                <a:ea typeface="ＭＳ Ｐゴシック" pitchFamily="-110" charset="-128"/>
                <a:cs typeface="Times New Roman" pitchFamily="18" charset="0"/>
              </a:rPr>
              <a:t>Claire </a:t>
            </a:r>
            <a:r>
              <a:rPr lang="fr-FR" sz="1050" b="1" dirty="0" smtClean="0">
                <a:ea typeface="ＭＳ Ｐゴシック" pitchFamily="-110" charset="-128"/>
                <a:cs typeface="Times New Roman" pitchFamily="18" charset="0"/>
              </a:rPr>
              <a:t>BUISSON – adjointe du service, </a:t>
            </a:r>
            <a:r>
              <a:rPr lang="fr-FR" sz="1050" dirty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Assistante de </a:t>
            </a:r>
            <a:r>
              <a:rPr lang="fr-FR" sz="1050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direction , ED 527 – 05 87 50 68 92</a:t>
            </a:r>
            <a:endParaRPr lang="fr-FR" sz="1050" dirty="0">
              <a:ea typeface="ＭＳ Ｐゴシック" pitchFamily="-11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fr-FR" sz="1050" b="1" dirty="0" smtClean="0">
                <a:ea typeface="ＭＳ Ｐゴシック" pitchFamily="-110" charset="-128"/>
                <a:cs typeface="Times New Roman" pitchFamily="18" charset="0"/>
              </a:rPr>
              <a:t>Sabrina BRUGIER, </a:t>
            </a:r>
            <a:r>
              <a:rPr lang="fr-FR" sz="1050" dirty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Assistante de </a:t>
            </a:r>
            <a:r>
              <a:rPr lang="fr-FR" sz="1050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gestion, ED 521, 522, 526 – 05 87 50 68 93</a:t>
            </a:r>
            <a:endParaRPr lang="fr-FR" sz="1050" dirty="0" smtClean="0">
              <a:ea typeface="ＭＳ Ｐゴシック" pitchFamily="-110" charset="-128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fr-FR" sz="1050" b="1" dirty="0" smtClean="0">
                <a:ea typeface="ＭＳ Ｐゴシック" pitchFamily="-110" charset="-128"/>
                <a:cs typeface="Times New Roman" pitchFamily="18" charset="0"/>
              </a:rPr>
              <a:t>Adeline Rigaud</a:t>
            </a:r>
            <a:r>
              <a:rPr lang="fr-FR" sz="1100" dirty="0" smtClean="0">
                <a:ea typeface="ＭＳ Ｐゴシック" pitchFamily="-110" charset="-128"/>
                <a:cs typeface="Times New Roman" pitchFamily="18" charset="0"/>
              </a:rPr>
              <a:t>, </a:t>
            </a:r>
            <a:r>
              <a:rPr lang="fr-FR" sz="1050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Assistante </a:t>
            </a:r>
            <a:r>
              <a:rPr lang="fr-FR" sz="1050" dirty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de </a:t>
            </a:r>
            <a:r>
              <a:rPr lang="fr-FR" sz="1050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gestion, ED 523, 524, 525, 88  – 05 87 50 68 91</a:t>
            </a:r>
          </a:p>
          <a:p>
            <a:pPr>
              <a:spcBef>
                <a:spcPct val="0"/>
              </a:spcBef>
              <a:defRPr/>
            </a:pPr>
            <a:r>
              <a:rPr lang="fr-FR" sz="1050" b="1" dirty="0" smtClean="0">
                <a:ea typeface="ＭＳ Ｐゴシック" pitchFamily="-110" charset="-128"/>
                <a:cs typeface="Times New Roman" pitchFamily="18" charset="0"/>
              </a:rPr>
              <a:t>Mathilde Leconte, </a:t>
            </a:r>
            <a:r>
              <a:rPr lang="fr-FR" sz="1050" dirty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Assistante de gestion</a:t>
            </a:r>
            <a:r>
              <a:rPr lang="fr-FR" sz="1050" dirty="0" smtClean="0">
                <a:solidFill>
                  <a:srgbClr val="993366"/>
                </a:solidFill>
                <a:ea typeface="ＭＳ Ｐゴシック" pitchFamily="-110" charset="-128"/>
              </a:rPr>
              <a:t>, </a:t>
            </a:r>
            <a:r>
              <a:rPr lang="fr-FR" sz="1050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Scolarité ED 521, 522, 523, 524 – </a:t>
            </a:r>
            <a:r>
              <a:rPr lang="fr-FR" sz="1050" dirty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05 87 50 68 </a:t>
            </a:r>
            <a:r>
              <a:rPr lang="fr-FR" sz="1050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95</a:t>
            </a:r>
            <a:endParaRPr lang="fr-FR" sz="1050" dirty="0">
              <a:ea typeface="ＭＳ Ｐゴシック" pitchFamily="-11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fr-FR" sz="1050" b="1" dirty="0" smtClean="0">
                <a:ea typeface="ＭＳ Ｐゴシック" pitchFamily="-110" charset="-128"/>
                <a:cs typeface="Times New Roman" pitchFamily="18" charset="0"/>
              </a:rPr>
              <a:t>Dorian </a:t>
            </a:r>
            <a:r>
              <a:rPr lang="fr-FR" sz="1050" b="1" dirty="0">
                <a:ea typeface="ＭＳ Ｐゴシック" pitchFamily="-110" charset="-128"/>
                <a:cs typeface="Times New Roman" pitchFamily="18" charset="0"/>
              </a:rPr>
              <a:t>GUILLON, </a:t>
            </a:r>
            <a:r>
              <a:rPr lang="fr-FR" sz="1050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Assistant </a:t>
            </a:r>
            <a:r>
              <a:rPr lang="fr-FR" sz="1050" dirty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de gestion</a:t>
            </a:r>
            <a:r>
              <a:rPr lang="fr-FR" sz="1050" dirty="0" smtClean="0">
                <a:solidFill>
                  <a:srgbClr val="993366"/>
                </a:solidFill>
                <a:ea typeface="ＭＳ Ｐゴシック" pitchFamily="-110" charset="-128"/>
              </a:rPr>
              <a:t>, </a:t>
            </a:r>
            <a:r>
              <a:rPr lang="fr-FR" sz="1050" dirty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Scolarité </a:t>
            </a:r>
            <a:r>
              <a:rPr lang="fr-FR" sz="1050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 ED 88, 525, 526, 527- 05 </a:t>
            </a:r>
            <a:r>
              <a:rPr lang="fr-FR" sz="1050" dirty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87 50 68 </a:t>
            </a:r>
            <a:r>
              <a:rPr lang="fr-FR" sz="1050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94</a:t>
            </a:r>
            <a:endParaRPr lang="fr-FR" sz="1050" dirty="0">
              <a:ea typeface="ＭＳ Ｐゴシック" pitchFamily="-110" charset="-128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fr-FR" sz="500" dirty="0">
              <a:ea typeface="ＭＳ Ｐゴシック" pitchFamily="-110" charset="-128"/>
            </a:endParaRPr>
          </a:p>
          <a:p>
            <a:pPr>
              <a:spcBef>
                <a:spcPct val="0"/>
              </a:spcBef>
              <a:defRPr/>
            </a:pPr>
            <a:endParaRPr lang="fr-FR" sz="1000" dirty="0">
              <a:ea typeface="ＭＳ Ｐゴシック" pitchFamily="-110" charset="-128"/>
            </a:endParaRPr>
          </a:p>
          <a:p>
            <a:pPr>
              <a:spcBef>
                <a:spcPct val="0"/>
              </a:spcBef>
              <a:defRPr/>
            </a:pPr>
            <a:endParaRPr lang="fr-FR" sz="1000" b="1" dirty="0">
              <a:ea typeface="ＭＳ Ｐゴシック" pitchFamily="-110" charset="-128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fr-FR" sz="1200" dirty="0">
              <a:ea typeface="ＭＳ Ｐゴシック" pitchFamily="-110" charset="-128"/>
            </a:endParaRPr>
          </a:p>
        </p:txBody>
      </p:sp>
      <p:cxnSp>
        <p:nvCxnSpPr>
          <p:cNvPr id="32" name="Connecteur droit 3"/>
          <p:cNvCxnSpPr>
            <a:cxnSpLocks noChangeShapeType="1"/>
            <a:stCxn id="4" idx="0"/>
          </p:cNvCxnSpPr>
          <p:nvPr/>
        </p:nvCxnSpPr>
        <p:spPr bwMode="auto">
          <a:xfrm>
            <a:off x="1622004" y="2126853"/>
            <a:ext cx="198278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33" name="Connecteur droit 5"/>
          <p:cNvCxnSpPr>
            <a:cxnSpLocks noChangeShapeType="1"/>
          </p:cNvCxnSpPr>
          <p:nvPr/>
        </p:nvCxnSpPr>
        <p:spPr bwMode="auto">
          <a:xfrm>
            <a:off x="1619672" y="2114550"/>
            <a:ext cx="5119687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5" name="Line 30"/>
          <p:cNvSpPr>
            <a:spLocks noChangeShapeType="1"/>
          </p:cNvSpPr>
          <p:nvPr/>
        </p:nvSpPr>
        <p:spPr bwMode="auto">
          <a:xfrm>
            <a:off x="6739359" y="2127647"/>
            <a:ext cx="0" cy="20955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36" name="Rectangle 46"/>
          <p:cNvSpPr>
            <a:spLocks noChangeArrowheads="1"/>
          </p:cNvSpPr>
          <p:nvPr/>
        </p:nvSpPr>
        <p:spPr bwMode="auto">
          <a:xfrm>
            <a:off x="2634330" y="2703455"/>
            <a:ext cx="2745414" cy="4754636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>
                <a:solidFill>
                  <a:srgbClr val="FF0000"/>
                </a:solidFill>
              </a:rPr>
              <a:t>Négociation et montage de projets</a:t>
            </a:r>
            <a:endParaRPr lang="fr-FR" sz="1000" dirty="0">
              <a:solidFill>
                <a:srgbClr val="FF0000"/>
              </a:solidFill>
            </a:endParaRP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>
                <a:solidFill>
                  <a:srgbClr val="FF0000"/>
                </a:solidFill>
              </a:rPr>
              <a:t>Gestion des </a:t>
            </a:r>
            <a:r>
              <a:rPr lang="fr-FR" sz="1000" b="1" dirty="0" smtClean="0">
                <a:solidFill>
                  <a:srgbClr val="FF0000"/>
                </a:solidFill>
              </a:rPr>
              <a:t>budgets et </a:t>
            </a:r>
            <a:r>
              <a:rPr lang="fr-FR" sz="1000" b="1" dirty="0">
                <a:solidFill>
                  <a:srgbClr val="FF0000"/>
                </a:solidFill>
              </a:rPr>
              <a:t>indicateurs</a:t>
            </a:r>
            <a:endParaRPr lang="fr-FR" sz="1000" dirty="0">
              <a:solidFill>
                <a:srgbClr val="FF0000"/>
              </a:solidFill>
            </a:endParaRP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>
                <a:solidFill>
                  <a:srgbClr val="FF0000"/>
                </a:solidFill>
              </a:rPr>
              <a:t>Participation aux accords partenariaux</a:t>
            </a:r>
            <a:endParaRPr lang="fr-FR" sz="1000" dirty="0">
              <a:solidFill>
                <a:srgbClr val="FF0000"/>
              </a:solidFill>
            </a:endParaRP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>
                <a:solidFill>
                  <a:srgbClr val="FF0000"/>
                </a:solidFill>
              </a:rPr>
              <a:t>Gestion des contrats </a:t>
            </a:r>
            <a:r>
              <a:rPr lang="fr-FR" sz="1000" b="1" dirty="0" smtClean="0">
                <a:solidFill>
                  <a:srgbClr val="FF0000"/>
                </a:solidFill>
              </a:rPr>
              <a:t>avec les différents partenaires financiers / Justifications  </a:t>
            </a:r>
            <a:endParaRPr lang="fr-FR" sz="1000" b="1" dirty="0">
              <a:solidFill>
                <a:srgbClr val="FF0000"/>
              </a:solidFill>
            </a:endParaRP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>
                <a:solidFill>
                  <a:srgbClr val="FF0000"/>
                </a:solidFill>
              </a:rPr>
              <a:t>Gestion des crédits Région Limousin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 smtClean="0">
                <a:solidFill>
                  <a:srgbClr val="FF0000"/>
                </a:solidFill>
              </a:rPr>
              <a:t>Gestion </a:t>
            </a:r>
            <a:r>
              <a:rPr lang="fr-FR" sz="1000" b="1" dirty="0">
                <a:solidFill>
                  <a:srgbClr val="FF0000"/>
                </a:solidFill>
              </a:rPr>
              <a:t>des missions spécifiques (étranger, </a:t>
            </a:r>
            <a:r>
              <a:rPr lang="fr-FR" sz="1000" b="1" dirty="0" smtClean="0">
                <a:solidFill>
                  <a:srgbClr val="FF0000"/>
                </a:solidFill>
              </a:rPr>
              <a:t>avances,…), </a:t>
            </a: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000" b="1" dirty="0" smtClean="0">
                <a:solidFill>
                  <a:srgbClr val="FF0000"/>
                </a:solidFill>
              </a:rPr>
              <a:t>Contrôle </a:t>
            </a:r>
            <a:r>
              <a:rPr lang="fr-FR" sz="1000" b="1" dirty="0">
                <a:solidFill>
                  <a:srgbClr val="FF0000"/>
                </a:solidFill>
              </a:rPr>
              <a:t>des dépenses avant paiement</a:t>
            </a:r>
            <a:r>
              <a:rPr lang="fr-FR" sz="1000" dirty="0" smtClean="0">
                <a:solidFill>
                  <a:srgbClr val="FF0000"/>
                </a:solidFill>
              </a:rPr>
              <a:t>,</a:t>
            </a:r>
          </a:p>
          <a:p>
            <a:pPr>
              <a:spcBef>
                <a:spcPct val="0"/>
              </a:spcBef>
              <a:defRPr/>
            </a:pP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Isabelle </a:t>
            </a: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CASSIER</a:t>
            </a: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, </a:t>
            </a:r>
            <a:r>
              <a:rPr lang="fr-FR" sz="1000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Responsable SFR </a:t>
            </a:r>
            <a:r>
              <a:rPr lang="fr-FR" sz="1000" b="1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05 55 14 91 51</a:t>
            </a:r>
            <a:endParaRPr lang="fr-FR" sz="1000" b="1" dirty="0">
              <a:solidFill>
                <a:srgbClr val="993366"/>
              </a:solidFill>
              <a:ea typeface="ＭＳ Ｐゴシック" pitchFamily="-110" charset="-128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Armelle CUISINIER – adjointe du service , </a:t>
            </a:r>
            <a:r>
              <a:rPr lang="fr-FR" sz="1000" b="1" dirty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05 55 14 91 </a:t>
            </a:r>
            <a:r>
              <a:rPr lang="fr-FR" sz="1000" b="1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86 - </a:t>
            </a:r>
            <a:r>
              <a:rPr lang="fr-FR" sz="1000" dirty="0" smtClean="0"/>
              <a:t>Gestion </a:t>
            </a:r>
            <a:r>
              <a:rPr lang="fr-FR" sz="1000" dirty="0"/>
              <a:t>du </a:t>
            </a:r>
            <a:r>
              <a:rPr lang="fr-FR" sz="1000" dirty="0" smtClean="0"/>
              <a:t>contrat d’objectif Région et AAP </a:t>
            </a:r>
            <a:r>
              <a:rPr lang="fr-FR" sz="1000" dirty="0"/>
              <a:t>Nouvelle </a:t>
            </a:r>
            <a:r>
              <a:rPr lang="fr-FR" sz="1000" dirty="0" smtClean="0"/>
              <a:t>Aquitaine,  Fondations</a:t>
            </a:r>
            <a:r>
              <a:rPr lang="fr-FR" sz="1000" dirty="0"/>
              <a:t>, organismes </a:t>
            </a:r>
            <a:r>
              <a:rPr lang="fr-FR" sz="1000" dirty="0" smtClean="0"/>
              <a:t>publics, Suivi </a:t>
            </a:r>
            <a:r>
              <a:rPr lang="fr-FR" sz="1000" dirty="0"/>
              <a:t>de la masse salariale </a:t>
            </a:r>
            <a:r>
              <a:rPr lang="fr-FR" sz="1000" dirty="0" smtClean="0"/>
              <a:t>recherche, Fiches </a:t>
            </a:r>
            <a:r>
              <a:rPr lang="fr-FR" sz="1000" dirty="0"/>
              <a:t>de </a:t>
            </a:r>
            <a:r>
              <a:rPr lang="fr-FR" sz="1000" dirty="0" smtClean="0"/>
              <a:t>coût, Immobilisations </a:t>
            </a:r>
          </a:p>
          <a:p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Gaëlle </a:t>
            </a: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FEAT - LEAR</a:t>
            </a: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, </a:t>
            </a:r>
            <a:r>
              <a:rPr lang="fr-FR" sz="1000" b="1" dirty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 05 55 14 91 </a:t>
            </a:r>
            <a:r>
              <a:rPr lang="fr-FR" sz="1000" b="1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06 -</a:t>
            </a: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 </a:t>
            </a:r>
            <a:r>
              <a:rPr lang="fr-FR" sz="1000" dirty="0" smtClean="0">
                <a:solidFill>
                  <a:schemeClr val="tx1"/>
                </a:solidFill>
                <a:ea typeface="ＭＳ Ｐゴシック" pitchFamily="-110" charset="-128"/>
                <a:cs typeface="Times New Roman" pitchFamily="18" charset="0"/>
              </a:rPr>
              <a:t>Contrats </a:t>
            </a:r>
            <a:r>
              <a:rPr lang="fr-FR" sz="1000" dirty="0">
                <a:solidFill>
                  <a:schemeClr val="tx1"/>
                </a:solidFill>
                <a:ea typeface="ＭＳ Ｐゴシック" pitchFamily="-110" charset="-128"/>
                <a:cs typeface="Times New Roman" pitchFamily="18" charset="0"/>
              </a:rPr>
              <a:t>Européens (FEDER, H2020, </a:t>
            </a:r>
            <a:r>
              <a:rPr lang="fr-FR" sz="1000" dirty="0" smtClean="0">
                <a:solidFill>
                  <a:schemeClr val="tx1"/>
                </a:solidFill>
                <a:ea typeface="ＭＳ Ｐゴシック" pitchFamily="-110" charset="-128"/>
                <a:cs typeface="Times New Roman" pitchFamily="18" charset="0"/>
              </a:rPr>
              <a:t>ERASMUS +, INTERREG</a:t>
            </a:r>
            <a:r>
              <a:rPr lang="fr-FR" sz="1000" dirty="0">
                <a:solidFill>
                  <a:schemeClr val="tx1"/>
                </a:solidFill>
                <a:ea typeface="ＭＳ Ｐゴシック" pitchFamily="-110" charset="-128"/>
                <a:cs typeface="Times New Roman" pitchFamily="18" charset="0"/>
              </a:rPr>
              <a:t>, …)</a:t>
            </a:r>
          </a:p>
          <a:p>
            <a:pPr>
              <a:spcBef>
                <a:spcPct val="0"/>
              </a:spcBef>
              <a:defRPr/>
            </a:pP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Florence </a:t>
            </a:r>
            <a:r>
              <a:rPr lang="fr-FR" sz="1000" b="1" dirty="0">
                <a:ea typeface="ＭＳ Ｐゴシック" pitchFamily="-110" charset="-128"/>
                <a:cs typeface="Times New Roman" pitchFamily="18" charset="0"/>
              </a:rPr>
              <a:t>VENTENAT, </a:t>
            </a:r>
            <a:r>
              <a:rPr lang="fr-FR" sz="1000" b="1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05 </a:t>
            </a:r>
            <a:r>
              <a:rPr lang="fr-FR" sz="1000" b="1" dirty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55 14 91 </a:t>
            </a:r>
            <a:r>
              <a:rPr lang="fr-FR" sz="1000" b="1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53 - </a:t>
            </a:r>
            <a:r>
              <a:rPr lang="fr-FR" sz="1000" dirty="0" smtClean="0">
                <a:solidFill>
                  <a:schemeClr val="tx1"/>
                </a:solidFill>
                <a:ea typeface="ＭＳ Ｐゴシック" pitchFamily="-110" charset="-128"/>
                <a:cs typeface="Times New Roman" pitchFamily="18" charset="0"/>
              </a:rPr>
              <a:t>Factures fournisseurs - Achats </a:t>
            </a:r>
            <a:r>
              <a:rPr lang="fr-FR" sz="1000" dirty="0" smtClean="0">
                <a:solidFill>
                  <a:schemeClr val="tx1"/>
                </a:solidFill>
                <a:ea typeface="ＭＳ Ｐゴシック" pitchFamily="-110" charset="-128"/>
                <a:cs typeface="Times New Roman" pitchFamily="18" charset="0"/>
              </a:rPr>
              <a:t>–</a:t>
            </a:r>
            <a:r>
              <a:rPr lang="fr-FR" sz="1000" dirty="0">
                <a:solidFill>
                  <a:schemeClr val="tx1"/>
                </a:solidFill>
                <a:ea typeface="ＭＳ Ｐゴシック" pitchFamily="-110" charset="-128"/>
                <a:cs typeface="Times New Roman" pitchFamily="18" charset="0"/>
              </a:rPr>
              <a:t>C</a:t>
            </a:r>
            <a:r>
              <a:rPr lang="fr-FR" sz="1000" dirty="0" smtClean="0">
                <a:solidFill>
                  <a:schemeClr val="tx1"/>
                </a:solidFill>
                <a:ea typeface="ＭＳ Ｐゴシック" pitchFamily="-110" charset="-128"/>
                <a:cs typeface="Times New Roman" pitchFamily="18" charset="0"/>
              </a:rPr>
              <a:t>artes Achats</a:t>
            </a:r>
          </a:p>
          <a:p>
            <a:pPr>
              <a:spcBef>
                <a:spcPct val="0"/>
              </a:spcBef>
              <a:defRPr/>
            </a:pP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Emmanuelle </a:t>
            </a:r>
            <a:r>
              <a:rPr lang="fr-FR" sz="1000" b="1" dirty="0" smtClean="0">
                <a:ea typeface="ＭＳ Ｐゴシック" pitchFamily="-110" charset="-128"/>
                <a:cs typeface="Times New Roman" pitchFamily="18" charset="0"/>
              </a:rPr>
              <a:t>COHEN, </a:t>
            </a:r>
            <a:r>
              <a:rPr lang="fr-FR" sz="1000" b="1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05 55 </a:t>
            </a:r>
            <a:r>
              <a:rPr lang="fr-FR" sz="1000" b="1" dirty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14 91 </a:t>
            </a:r>
            <a:r>
              <a:rPr lang="fr-FR" sz="1000" b="1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55 -</a:t>
            </a:r>
            <a:r>
              <a:rPr lang="fr-FR" sz="1000" dirty="0" smtClean="0"/>
              <a:t>Missions, Gratifications </a:t>
            </a:r>
            <a:r>
              <a:rPr lang="fr-FR" sz="1000" dirty="0"/>
              <a:t>de stage</a:t>
            </a:r>
          </a:p>
          <a:p>
            <a:pPr>
              <a:spcBef>
                <a:spcPct val="0"/>
              </a:spcBef>
              <a:defRPr/>
            </a:pPr>
            <a:r>
              <a:rPr lang="fr-FR" sz="1000" b="1" dirty="0" smtClean="0">
                <a:solidFill>
                  <a:schemeClr val="tx1"/>
                </a:solidFill>
                <a:ea typeface="ＭＳ Ｐゴシック" pitchFamily="-110" charset="-128"/>
                <a:cs typeface="Times New Roman" pitchFamily="18" charset="0"/>
              </a:rPr>
              <a:t>Virginie </a:t>
            </a:r>
            <a:r>
              <a:rPr lang="fr-FR" sz="1000" b="1" dirty="0" smtClean="0">
                <a:solidFill>
                  <a:schemeClr val="tx1"/>
                </a:solidFill>
                <a:ea typeface="ＭＳ Ｐゴシック" pitchFamily="-110" charset="-128"/>
                <a:cs typeface="Times New Roman" pitchFamily="18" charset="0"/>
              </a:rPr>
              <a:t>GAUCHER, </a:t>
            </a:r>
            <a:r>
              <a:rPr lang="fr-FR" sz="1000" b="1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05 55 14 91 </a:t>
            </a:r>
            <a:r>
              <a:rPr lang="fr-FR" sz="1000" b="1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52 - </a:t>
            </a:r>
            <a:r>
              <a:rPr lang="fr-FR" sz="1000" dirty="0" smtClean="0"/>
              <a:t>Conventions ANR, Colloques, Factures </a:t>
            </a:r>
            <a:r>
              <a:rPr lang="fr-FR" sz="1000" dirty="0"/>
              <a:t>de vente ( plates- formes, </a:t>
            </a:r>
            <a:r>
              <a:rPr lang="fr-FR" sz="1000" dirty="0" err="1"/>
              <a:t>Pulim</a:t>
            </a:r>
            <a:r>
              <a:rPr lang="fr-FR" sz="1000" dirty="0" smtClean="0"/>
              <a:t>…)</a:t>
            </a:r>
          </a:p>
          <a:p>
            <a:r>
              <a:rPr lang="fr-FR" sz="1000" b="1" dirty="0" smtClean="0"/>
              <a:t>Marie-Josée BRONNER</a:t>
            </a:r>
            <a:r>
              <a:rPr lang="fr-FR" sz="1000" dirty="0" smtClean="0"/>
              <a:t>, </a:t>
            </a:r>
            <a:r>
              <a:rPr lang="fr-FR" sz="1000" b="1" dirty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05 55 14 91 </a:t>
            </a:r>
            <a:r>
              <a:rPr lang="fr-FR" sz="1000" b="1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57 - C</a:t>
            </a:r>
            <a:r>
              <a:rPr lang="fr-FR" sz="1000" dirty="0" smtClean="0"/>
              <a:t>ontrats collaboratifs Région/FEDER, contrats </a:t>
            </a:r>
            <a:r>
              <a:rPr lang="fr-FR" sz="1000" dirty="0"/>
              <a:t>ADEME, CEA, </a:t>
            </a:r>
            <a:r>
              <a:rPr lang="fr-FR" sz="1000" dirty="0" smtClean="0"/>
              <a:t>ONEMA, BPI</a:t>
            </a:r>
          </a:p>
          <a:p>
            <a:r>
              <a:rPr lang="fr-FR" sz="1000" b="1" dirty="0" err="1" smtClean="0"/>
              <a:t>Mihaela</a:t>
            </a:r>
            <a:r>
              <a:rPr lang="fr-FR" sz="1000" b="1" dirty="0" smtClean="0"/>
              <a:t> STOICA</a:t>
            </a:r>
            <a:r>
              <a:rPr lang="fr-FR" sz="1000" dirty="0" smtClean="0"/>
              <a:t>, </a:t>
            </a:r>
            <a:r>
              <a:rPr lang="fr-FR" sz="1000" b="1" dirty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05 55 14 91 </a:t>
            </a:r>
            <a:r>
              <a:rPr lang="fr-FR" sz="1000" b="1" dirty="0" smtClean="0">
                <a:solidFill>
                  <a:srgbClr val="993366"/>
                </a:solidFill>
                <a:ea typeface="ＭＳ Ｐゴシック" pitchFamily="-110" charset="-128"/>
                <a:cs typeface="Times New Roman" pitchFamily="18" charset="0"/>
              </a:rPr>
              <a:t>05 - C</a:t>
            </a:r>
            <a:r>
              <a:rPr lang="fr-FR" sz="1000" dirty="0" smtClean="0"/>
              <a:t>ontrats européens</a:t>
            </a:r>
            <a:endParaRPr lang="fr-FR" sz="1000" dirty="0"/>
          </a:p>
          <a:p>
            <a:endParaRPr lang="fr-FR" sz="1000" dirty="0"/>
          </a:p>
          <a:p>
            <a:endParaRPr lang="fr-FR" sz="1000" b="1" dirty="0">
              <a:solidFill>
                <a:srgbClr val="7030A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fr-FR" sz="1000" b="1" dirty="0" smtClean="0">
              <a:solidFill>
                <a:srgbClr val="993366"/>
              </a:solidFill>
              <a:ea typeface="ＭＳ Ｐゴシック" pitchFamily="-110" charset="-128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fr-FR" sz="1000" b="1" dirty="0">
              <a:solidFill>
                <a:srgbClr val="993366"/>
              </a:solidFill>
              <a:ea typeface="ＭＳ Ｐゴシック" pitchFamily="-110" charset="-128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fr-FR" sz="1000" b="1" dirty="0">
              <a:solidFill>
                <a:srgbClr val="993366"/>
              </a:solidFill>
              <a:ea typeface="ＭＳ Ｐゴシック" pitchFamily="-110" charset="-128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fr-FR" sz="1000" b="1" dirty="0">
              <a:ea typeface="ＭＳ Ｐゴシック" pitchFamily="-110" charset="-128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fr-FR" sz="1200" dirty="0">
              <a:ea typeface="ＭＳ Ｐゴシック" pitchFamily="-110" charset="-128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17600" y="2217738"/>
            <a:ext cx="2292672" cy="422275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dirty="0" smtClean="0"/>
          </a:p>
          <a:p>
            <a:pPr algn="ctr"/>
            <a:r>
              <a:rPr lang="fr-FR" sz="1400" dirty="0" smtClean="0"/>
              <a:t>Service Recherche</a:t>
            </a:r>
            <a:br>
              <a:rPr lang="fr-FR" sz="1400" dirty="0" smtClean="0"/>
            </a:br>
            <a:r>
              <a:rPr lang="fr-FR" sz="1400" dirty="0" smtClean="0">
                <a:solidFill>
                  <a:srgbClr val="C00000"/>
                </a:solidFill>
                <a:ea typeface="ＭＳ Ｐゴシック" pitchFamily="-110" charset="-128"/>
                <a:cs typeface="Times New Roman" pitchFamily="18" charset="0"/>
              </a:rPr>
              <a:t>recherche@unilim.fr</a:t>
            </a:r>
            <a:endParaRPr lang="fr-FR" sz="1400" dirty="0">
              <a:solidFill>
                <a:srgbClr val="C00000"/>
              </a:solidFill>
              <a:ea typeface="ＭＳ Ｐゴシック" pitchFamily="-110" charset="-128"/>
              <a:cs typeface="Times New Roman" pitchFamily="18" charset="0"/>
            </a:endParaRPr>
          </a:p>
          <a:p>
            <a:pPr algn="ctr"/>
            <a:endParaRPr lang="fr-FR" sz="1600" dirty="0"/>
          </a:p>
        </p:txBody>
      </p:sp>
      <p:sp>
        <p:nvSpPr>
          <p:cNvPr id="51" name="Rectangle 50"/>
          <p:cNvSpPr/>
          <p:nvPr/>
        </p:nvSpPr>
        <p:spPr>
          <a:xfrm>
            <a:off x="2740955" y="2225142"/>
            <a:ext cx="2411983" cy="383382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dirty="0" smtClean="0"/>
          </a:p>
          <a:p>
            <a:pPr algn="ctr"/>
            <a:r>
              <a:rPr lang="fr-FR" sz="1400" dirty="0" smtClean="0"/>
              <a:t>Service Financier</a:t>
            </a:r>
            <a:br>
              <a:rPr lang="fr-FR" sz="1400" dirty="0" smtClean="0"/>
            </a:br>
            <a:r>
              <a:rPr lang="fr-FR" sz="1400" dirty="0">
                <a:solidFill>
                  <a:srgbClr val="C00000"/>
                </a:solidFill>
                <a:ea typeface="ＭＳ Ｐゴシック" pitchFamily="-110" charset="-128"/>
                <a:cs typeface="Times New Roman" pitchFamily="18" charset="0"/>
              </a:rPr>
              <a:t>sf-recherche@unilim.fr</a:t>
            </a:r>
          </a:p>
          <a:p>
            <a:pPr algn="ctr"/>
            <a:endParaRPr lang="fr-FR" sz="1400" dirty="0"/>
          </a:p>
        </p:txBody>
      </p:sp>
      <p:sp>
        <p:nvSpPr>
          <p:cNvPr id="52" name="Rectangle 51"/>
          <p:cNvSpPr/>
          <p:nvPr/>
        </p:nvSpPr>
        <p:spPr>
          <a:xfrm>
            <a:off x="5402684" y="2229245"/>
            <a:ext cx="2954337" cy="422673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600" dirty="0" smtClean="0"/>
          </a:p>
          <a:p>
            <a:pPr algn="ctr"/>
            <a:r>
              <a:rPr lang="fr-FR" sz="1600" dirty="0" smtClean="0"/>
              <a:t>Collège Doctoral de Site</a:t>
            </a:r>
            <a:br>
              <a:rPr lang="fr-FR" sz="1600" dirty="0" smtClean="0"/>
            </a:br>
            <a:r>
              <a:rPr lang="fr-FR" sz="1400" dirty="0">
                <a:solidFill>
                  <a:srgbClr val="C00000"/>
                </a:solidFill>
                <a:ea typeface="ＭＳ Ｐゴシック" pitchFamily="-110" charset="-128"/>
                <a:cs typeface="Times New Roman" pitchFamily="18" charset="0"/>
              </a:rPr>
              <a:t>cds@unilim.fr</a:t>
            </a:r>
          </a:p>
          <a:p>
            <a:pPr algn="ctr"/>
            <a:endParaRPr lang="fr-FR" sz="1600" dirty="0"/>
          </a:p>
        </p:txBody>
      </p:sp>
      <p:sp>
        <p:nvSpPr>
          <p:cNvPr id="53" name="Rectangle 52"/>
          <p:cNvSpPr/>
          <p:nvPr/>
        </p:nvSpPr>
        <p:spPr>
          <a:xfrm>
            <a:off x="2804665" y="66673"/>
            <a:ext cx="2292672" cy="383382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Pôle Recherche</a:t>
            </a:r>
            <a:endParaRPr lang="fr-FR" sz="1600" dirty="0"/>
          </a:p>
        </p:txBody>
      </p:sp>
      <p:sp>
        <p:nvSpPr>
          <p:cNvPr id="55" name="Rectangle 54"/>
          <p:cNvSpPr/>
          <p:nvPr/>
        </p:nvSpPr>
        <p:spPr>
          <a:xfrm>
            <a:off x="5660029" y="74214"/>
            <a:ext cx="1512690" cy="3833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smtClean="0"/>
              <a:t>Vice-Président Recherche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38715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508</Words>
  <Application>Microsoft Office PowerPoint</Application>
  <PresentationFormat>Affichage à l'écran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corbep01</dc:creator>
  <cp:lastModifiedBy>Université de Limoges</cp:lastModifiedBy>
  <cp:revision>42</cp:revision>
  <cp:lastPrinted>2014-11-17T13:27:25Z</cp:lastPrinted>
  <dcterms:created xsi:type="dcterms:W3CDTF">2012-10-29T14:09:19Z</dcterms:created>
  <dcterms:modified xsi:type="dcterms:W3CDTF">2018-01-19T07:50:01Z</dcterms:modified>
</cp:coreProperties>
</file>