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60"/>
  </p:notesMasterIdLst>
  <p:sldIdLst>
    <p:sldId id="256" r:id="rId3"/>
    <p:sldId id="323" r:id="rId4"/>
    <p:sldId id="322" r:id="rId5"/>
    <p:sldId id="260" r:id="rId6"/>
    <p:sldId id="262" r:id="rId7"/>
    <p:sldId id="261" r:id="rId8"/>
    <p:sldId id="263" r:id="rId9"/>
    <p:sldId id="264" r:id="rId10"/>
    <p:sldId id="266" r:id="rId11"/>
    <p:sldId id="270" r:id="rId12"/>
    <p:sldId id="269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9" r:id="rId21"/>
    <p:sldId id="278" r:id="rId22"/>
    <p:sldId id="280" r:id="rId23"/>
    <p:sldId id="281" r:id="rId24"/>
    <p:sldId id="291" r:id="rId25"/>
    <p:sldId id="292" r:id="rId26"/>
    <p:sldId id="293" r:id="rId27"/>
    <p:sldId id="296" r:id="rId28"/>
    <p:sldId id="294" r:id="rId29"/>
    <p:sldId id="295" r:id="rId30"/>
    <p:sldId id="297" r:id="rId31"/>
    <p:sldId id="298" r:id="rId32"/>
    <p:sldId id="299" r:id="rId33"/>
    <p:sldId id="300" r:id="rId34"/>
    <p:sldId id="302" r:id="rId35"/>
    <p:sldId id="301" r:id="rId36"/>
    <p:sldId id="285" r:id="rId37"/>
    <p:sldId id="304" r:id="rId38"/>
    <p:sldId id="303" r:id="rId39"/>
    <p:sldId id="305" r:id="rId40"/>
    <p:sldId id="306" r:id="rId41"/>
    <p:sldId id="307" r:id="rId42"/>
    <p:sldId id="308" r:id="rId43"/>
    <p:sldId id="309" r:id="rId44"/>
    <p:sldId id="290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320" r:id="rId56"/>
    <p:sldId id="288" r:id="rId57"/>
    <p:sldId id="287" r:id="rId58"/>
    <p:sldId id="321" r:id="rId59"/>
  </p:sldIdLst>
  <p:sldSz cx="9144000" cy="6858000" type="screen4x3"/>
  <p:notesSz cx="6858000" cy="9429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12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886B9-1808-4A7A-A0D3-61B561653609}" type="datetimeFigureOut">
              <a:rPr lang="en-US"/>
              <a:t>7/5/2019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6A98F-B8E0-483A-88AE-13A5D514CBA5}" type="slidenum">
              <a:rPr lang="en-US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0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H_0^{(2)}(k r) \</a:t>
            </a:r>
            <a:r>
              <a:rPr lang="en-US" err="1"/>
              <a:t>approx</a:t>
            </a:r>
            <a:r>
              <a:rPr lang="en-US"/>
              <a:t> \frac{e^{-</a:t>
            </a:r>
            <a:r>
              <a:rPr lang="en-US" err="1"/>
              <a:t>jkr</a:t>
            </a:r>
            <a:r>
              <a:rPr lang="en-US"/>
              <a:t>}}{\sqrt{r}} </a:t>
            </a:r>
          </a:p>
          <a:p>
            <a:r>
              <a:rPr lang="en-US"/>
              <a:t>G(</a:t>
            </a:r>
            <a:r>
              <a:rPr lang="en-US" err="1"/>
              <a:t>r,r_a</a:t>
            </a:r>
            <a:r>
              <a:rPr lang="en-US"/>
              <a:t>) = \frac{e^{-</a:t>
            </a:r>
            <a:r>
              <a:rPr lang="en-US" err="1"/>
              <a:t>jk</a:t>
            </a:r>
            <a:r>
              <a:rPr lang="en-US"/>
              <a:t>\</a:t>
            </a:r>
            <a:r>
              <a:rPr lang="en-US" err="1"/>
              <a:t>lvert</a:t>
            </a:r>
            <a:r>
              <a:rPr lang="en-US"/>
              <a:t> r - </a:t>
            </a:r>
            <a:r>
              <a:rPr lang="en-US" err="1"/>
              <a:t>r_a</a:t>
            </a:r>
            <a:r>
              <a:rPr lang="en-US"/>
              <a:t> \</a:t>
            </a:r>
            <a:r>
              <a:rPr lang="en-US" err="1"/>
              <a:t>lvert</a:t>
            </a:r>
            <a:r>
              <a:rPr lang="en-US"/>
              <a:t> }}{\</a:t>
            </a:r>
            <a:r>
              <a:rPr lang="en-US" err="1"/>
              <a:t>lvert</a:t>
            </a:r>
            <a:r>
              <a:rPr lang="en-US"/>
              <a:t> r- </a:t>
            </a:r>
            <a:r>
              <a:rPr lang="en-US" err="1"/>
              <a:t>r_a</a:t>
            </a:r>
            <a:r>
              <a:rPr lang="en-US"/>
              <a:t> \</a:t>
            </a:r>
            <a:r>
              <a:rPr lang="en-US" err="1"/>
              <a:t>lvert</a:t>
            </a:r>
            <a:r>
              <a:rPr lang="en-US"/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92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83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  <a:p>
            <a:endParaRPr lang="pt-BR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51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  <a:p>
            <a:endParaRPr lang="pt-BR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24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  <a:p>
            <a:endParaRPr lang="pt-BR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3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  <a:p>
            <a:r>
              <a:rPr lang="pt-BR"/>
              <a:t>\</a:t>
            </a:r>
            <a:r>
              <a:rPr lang="pt-BR" err="1"/>
              <a:t>hat</a:t>
            </a:r>
            <a:r>
              <a:rPr lang="pt-BR"/>
              <a:t>{\sigma}(</a:t>
            </a:r>
            <a:r>
              <a:rPr lang="pt-BR" err="1"/>
              <a:t>x,y,z</a:t>
            </a:r>
            <a:r>
              <a:rPr lang="pt-BR"/>
              <a:t>) = k_{</a:t>
            </a:r>
            <a:r>
              <a:rPr lang="pt-BR" err="1"/>
              <a:t>y_T</a:t>
            </a:r>
            <a:r>
              <a:rPr lang="pt-BR"/>
              <a:t>} k_{</a:t>
            </a:r>
            <a:r>
              <a:rPr lang="pt-BR" err="1"/>
              <a:t>y_R</a:t>
            </a:r>
            <a:r>
              <a:rPr lang="pt-BR"/>
              <a:t>} \</a:t>
            </a:r>
            <a:r>
              <a:rPr lang="pt-BR" err="1"/>
              <a:t>int</a:t>
            </a:r>
            <a:r>
              <a:rPr lang="pt-BR"/>
              <a:t>_{</a:t>
            </a:r>
            <a:r>
              <a:rPr lang="pt-BR" err="1"/>
              <a:t>k_x</a:t>
            </a:r>
            <a:r>
              <a:rPr lang="pt-BR"/>
              <a:t>} \</a:t>
            </a:r>
            <a:r>
              <a:rPr lang="pt-BR" err="1"/>
              <a:t>int</a:t>
            </a:r>
            <a:r>
              <a:rPr lang="pt-BR"/>
              <a:t>_{</a:t>
            </a:r>
            <a:r>
              <a:rPr lang="pt-BR" err="1"/>
              <a:t>k_y</a:t>
            </a:r>
            <a:r>
              <a:rPr lang="pt-BR"/>
              <a:t>} \</a:t>
            </a:r>
            <a:r>
              <a:rPr lang="pt-BR" err="1"/>
              <a:t>int</a:t>
            </a:r>
            <a:r>
              <a:rPr lang="pt-BR"/>
              <a:t>_{</a:t>
            </a:r>
            <a:r>
              <a:rPr lang="pt-BR" err="1"/>
              <a:t>k_z</a:t>
            </a:r>
            <a:r>
              <a:rPr lang="pt-BR"/>
              <a:t>} S(k_{</a:t>
            </a:r>
            <a:r>
              <a:rPr lang="pt-BR" err="1"/>
              <a:t>x_T</a:t>
            </a:r>
            <a:r>
              <a:rPr lang="pt-BR"/>
              <a:t>},k_{</a:t>
            </a:r>
            <a:r>
              <a:rPr lang="pt-BR" err="1"/>
              <a:t>z_T</a:t>
            </a:r>
            <a:r>
              <a:rPr lang="pt-BR"/>
              <a:t>},k_{</a:t>
            </a:r>
            <a:r>
              <a:rPr lang="pt-BR" err="1"/>
              <a:t>x_R</a:t>
            </a:r>
            <a:r>
              <a:rPr lang="pt-BR"/>
              <a:t>},k_{</a:t>
            </a:r>
            <a:r>
              <a:rPr lang="pt-BR" err="1"/>
              <a:t>z_R</a:t>
            </a:r>
            <a:r>
              <a:rPr lang="pt-BR"/>
              <a:t>},k) e^{j </a:t>
            </a:r>
            <a:r>
              <a:rPr lang="pt-BR" err="1"/>
              <a:t>k_y</a:t>
            </a:r>
            <a:r>
              <a:rPr lang="pt-BR"/>
              <a:t> y} e^{j </a:t>
            </a:r>
            <a:r>
              <a:rPr lang="pt-BR" err="1"/>
              <a:t>k_x</a:t>
            </a:r>
            <a:r>
              <a:rPr lang="pt-BR"/>
              <a:t> x} e^{j </a:t>
            </a:r>
            <a:r>
              <a:rPr lang="pt-BR" err="1"/>
              <a:t>k_z</a:t>
            </a:r>
            <a:r>
              <a:rPr lang="pt-BR"/>
              <a:t> z} </a:t>
            </a:r>
            <a:r>
              <a:rPr lang="pt-BR" err="1"/>
              <a:t>dk_x</a:t>
            </a:r>
            <a:r>
              <a:rPr lang="pt-BR"/>
              <a:t> </a:t>
            </a:r>
            <a:r>
              <a:rPr lang="pt-BR" err="1"/>
              <a:t>dk_y</a:t>
            </a:r>
            <a:r>
              <a:rPr lang="pt-BR"/>
              <a:t> </a:t>
            </a:r>
            <a:r>
              <a:rPr lang="pt-BR" err="1"/>
              <a:t>dk_z</a:t>
            </a:r>
            <a:r>
              <a:rPr lang="pt-BR"/>
              <a:t>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89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66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  <a:p>
            <a:endParaRPr lang="pt-BR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14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  <a:p>
            <a:endParaRPr lang="pt-BR"/>
          </a:p>
          <a:p>
            <a:r>
              <a:rPr lang="en-US"/>
              <a:t>S = \int_{</a:t>
            </a:r>
            <a:r>
              <a:rPr lang="en-US" err="1"/>
              <a:t>k_x</a:t>
            </a:r>
            <a:r>
              <a:rPr lang="en-US"/>
              <a:t>} \int_{</a:t>
            </a:r>
            <a:r>
              <a:rPr lang="en-US" err="1"/>
              <a:t>k_z</a:t>
            </a:r>
            <a:r>
              <a:rPr lang="en-US"/>
              <a:t>}  {\color{red} </a:t>
            </a:r>
            <a:r>
              <a:rPr lang="en-US" err="1"/>
              <a:t>P_t</a:t>
            </a:r>
            <a:r>
              <a:rPr lang="en-US"/>
              <a:t>(</a:t>
            </a:r>
            <a:r>
              <a:rPr lang="en-US" err="1"/>
              <a:t>k_x</a:t>
            </a:r>
            <a:r>
              <a:rPr lang="en-US"/>
              <a:t>-k_{</a:t>
            </a:r>
            <a:r>
              <a:rPr lang="en-US" err="1"/>
              <a:t>x_t</a:t>
            </a:r>
            <a:r>
              <a:rPr lang="en-US"/>
              <a:t>},</a:t>
            </a:r>
            <a:r>
              <a:rPr lang="en-US" err="1"/>
              <a:t>k_z</a:t>
            </a:r>
            <a:r>
              <a:rPr lang="en-US"/>
              <a:t>-k_{</a:t>
            </a:r>
            <a:r>
              <a:rPr lang="en-US" err="1"/>
              <a:t>z_t</a:t>
            </a:r>
            <a:r>
              <a:rPr lang="en-US"/>
              <a:t>})}\, {\color{</a:t>
            </a:r>
            <a:r>
              <a:rPr lang="en-US" err="1"/>
              <a:t>DarkGreen</a:t>
            </a:r>
            <a:r>
              <a:rPr lang="en-US"/>
              <a:t>} </a:t>
            </a:r>
            <a:r>
              <a:rPr lang="en-US" err="1"/>
              <a:t>S_c</a:t>
            </a:r>
            <a:r>
              <a:rPr lang="en-US"/>
              <a:t>(</a:t>
            </a:r>
            <a:r>
              <a:rPr lang="en-US" err="1"/>
              <a:t>k_x,k_z,k</a:t>
            </a:r>
            <a:r>
              <a:rPr lang="en-US"/>
              <a:t>)} {\color{blue} </a:t>
            </a:r>
            <a:r>
              <a:rPr lang="en-US" err="1"/>
              <a:t>P_r</a:t>
            </a:r>
            <a:r>
              <a:rPr lang="en-US"/>
              <a:t>(</a:t>
            </a:r>
            <a:r>
              <a:rPr lang="en-US" err="1"/>
              <a:t>k_x</a:t>
            </a:r>
            <a:r>
              <a:rPr lang="en-US"/>
              <a:t>-k_{</a:t>
            </a:r>
            <a:r>
              <a:rPr lang="en-US" err="1"/>
              <a:t>x_r</a:t>
            </a:r>
            <a:r>
              <a:rPr lang="en-US"/>
              <a:t>},</a:t>
            </a:r>
            <a:r>
              <a:rPr lang="en-US" err="1"/>
              <a:t>k_z</a:t>
            </a:r>
            <a:r>
              <a:rPr lang="en-US"/>
              <a:t>-k_{</a:t>
            </a:r>
            <a:r>
              <a:rPr lang="en-US" err="1"/>
              <a:t>z_r</a:t>
            </a:r>
            <a:r>
              <a:rPr lang="en-US"/>
              <a:t>})}\ </a:t>
            </a:r>
            <a:r>
              <a:rPr lang="en-US" err="1"/>
              <a:t>dk_x</a:t>
            </a:r>
            <a:r>
              <a:rPr lang="en-US"/>
              <a:t>\ </a:t>
            </a:r>
            <a:r>
              <a:rPr lang="en-US" err="1"/>
              <a:t>dk_z</a:t>
            </a:r>
          </a:p>
          <a:p>
            <a:r>
              <a:rPr lang="en-US"/>
              <a:t>S(k) = {\color{Magenta} </a:t>
            </a:r>
            <a:r>
              <a:rPr lang="en-US" err="1"/>
              <a:t>P_x</a:t>
            </a:r>
            <a:r>
              <a:rPr lang="en-US"/>
              <a:t>}\ {\color{</a:t>
            </a:r>
            <a:r>
              <a:rPr lang="en-US" err="1"/>
              <a:t>DarkGreen</a:t>
            </a:r>
            <a:r>
              <a:rPr lang="en-US"/>
              <a:t>} </a:t>
            </a:r>
            <a:r>
              <a:rPr lang="en-US" err="1"/>
              <a:t>S_c</a:t>
            </a:r>
            <a:r>
              <a:rPr lang="en-US"/>
              <a:t>(k)} \ {\color{Magenta} </a:t>
            </a:r>
            <a:r>
              <a:rPr lang="en-US" err="1"/>
              <a:t>P_z</a:t>
            </a:r>
            <a:r>
              <a:rPr lang="en-US"/>
              <a:t>}</a:t>
            </a:r>
          </a:p>
          <a:p>
            <a:r>
              <a:rPr lang="en-US"/>
              <a:t>{\color{</a:t>
            </a:r>
            <a:r>
              <a:rPr lang="en-US" err="1"/>
              <a:t>DarkGreen</a:t>
            </a:r>
            <a:r>
              <a:rPr lang="en-US"/>
              <a:t>} \hat{S}_c(k)} = {\color{Magenta} </a:t>
            </a:r>
            <a:r>
              <a:rPr lang="en-US" err="1"/>
              <a:t>P_x</a:t>
            </a:r>
            <a:r>
              <a:rPr lang="en-US"/>
              <a:t>^+}\ S(k)  \ {\color{Magenta} </a:t>
            </a:r>
            <a:r>
              <a:rPr lang="en-US" err="1"/>
              <a:t>P_z</a:t>
            </a:r>
            <a:r>
              <a:rPr lang="en-US"/>
              <a:t>^+}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66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  <a:p>
            <a:endParaRPr lang="pt-BR"/>
          </a:p>
          <a:p>
            <a:r>
              <a:rPr lang="en-US"/>
              <a:t>S = \int_{</a:t>
            </a:r>
            <a:r>
              <a:rPr lang="en-US" err="1"/>
              <a:t>k_x</a:t>
            </a:r>
            <a:r>
              <a:rPr lang="en-US"/>
              <a:t>} \int_{</a:t>
            </a:r>
            <a:r>
              <a:rPr lang="en-US" err="1"/>
              <a:t>k_z</a:t>
            </a:r>
            <a:r>
              <a:rPr lang="en-US"/>
              <a:t>}  {\color{red} </a:t>
            </a:r>
            <a:r>
              <a:rPr lang="en-US" err="1"/>
              <a:t>P_t</a:t>
            </a:r>
            <a:r>
              <a:rPr lang="en-US"/>
              <a:t>(</a:t>
            </a:r>
            <a:r>
              <a:rPr lang="en-US" err="1"/>
              <a:t>k_x</a:t>
            </a:r>
            <a:r>
              <a:rPr lang="en-US"/>
              <a:t>-k_{</a:t>
            </a:r>
            <a:r>
              <a:rPr lang="en-US" err="1"/>
              <a:t>x_t</a:t>
            </a:r>
            <a:r>
              <a:rPr lang="en-US"/>
              <a:t>},</a:t>
            </a:r>
            <a:r>
              <a:rPr lang="en-US" err="1"/>
              <a:t>k_z</a:t>
            </a:r>
            <a:r>
              <a:rPr lang="en-US"/>
              <a:t>-k_{</a:t>
            </a:r>
            <a:r>
              <a:rPr lang="en-US" err="1"/>
              <a:t>z_t</a:t>
            </a:r>
            <a:r>
              <a:rPr lang="en-US"/>
              <a:t>})}\, {\color{</a:t>
            </a:r>
            <a:r>
              <a:rPr lang="en-US" err="1"/>
              <a:t>DarkGreen</a:t>
            </a:r>
            <a:r>
              <a:rPr lang="en-US"/>
              <a:t>} </a:t>
            </a:r>
            <a:r>
              <a:rPr lang="en-US" err="1"/>
              <a:t>S_c</a:t>
            </a:r>
            <a:r>
              <a:rPr lang="en-US"/>
              <a:t>(</a:t>
            </a:r>
            <a:r>
              <a:rPr lang="en-US" err="1"/>
              <a:t>k_x,k_z,k</a:t>
            </a:r>
            <a:r>
              <a:rPr lang="en-US"/>
              <a:t>)} {\color{blue} </a:t>
            </a:r>
            <a:r>
              <a:rPr lang="en-US" err="1"/>
              <a:t>P_r</a:t>
            </a:r>
            <a:r>
              <a:rPr lang="en-US"/>
              <a:t>(</a:t>
            </a:r>
            <a:r>
              <a:rPr lang="en-US" err="1"/>
              <a:t>k_x</a:t>
            </a:r>
            <a:r>
              <a:rPr lang="en-US"/>
              <a:t>-k_{</a:t>
            </a:r>
            <a:r>
              <a:rPr lang="en-US" err="1"/>
              <a:t>x_r</a:t>
            </a:r>
            <a:r>
              <a:rPr lang="en-US"/>
              <a:t>},</a:t>
            </a:r>
            <a:r>
              <a:rPr lang="en-US" err="1"/>
              <a:t>k_z</a:t>
            </a:r>
            <a:r>
              <a:rPr lang="en-US"/>
              <a:t>-k_{</a:t>
            </a:r>
            <a:r>
              <a:rPr lang="en-US" err="1"/>
              <a:t>z_r</a:t>
            </a:r>
            <a:r>
              <a:rPr lang="en-US"/>
              <a:t>})}\ </a:t>
            </a:r>
            <a:r>
              <a:rPr lang="en-US" err="1"/>
              <a:t>dk_x</a:t>
            </a:r>
            <a:r>
              <a:rPr lang="en-US"/>
              <a:t>\ </a:t>
            </a:r>
            <a:r>
              <a:rPr lang="en-US" err="1"/>
              <a:t>dk_z</a:t>
            </a:r>
          </a:p>
          <a:p>
            <a:r>
              <a:rPr lang="en-US"/>
              <a:t>S(k) = {\color{Magenta} </a:t>
            </a:r>
            <a:r>
              <a:rPr lang="en-US" err="1"/>
              <a:t>P_x</a:t>
            </a:r>
            <a:r>
              <a:rPr lang="en-US"/>
              <a:t>}\ {\color{</a:t>
            </a:r>
            <a:r>
              <a:rPr lang="en-US" err="1"/>
              <a:t>DarkGreen</a:t>
            </a:r>
            <a:r>
              <a:rPr lang="en-US"/>
              <a:t>} </a:t>
            </a:r>
            <a:r>
              <a:rPr lang="en-US" err="1"/>
              <a:t>S_c</a:t>
            </a:r>
            <a:r>
              <a:rPr lang="en-US"/>
              <a:t>(k)} \ {\color{Magenta} </a:t>
            </a:r>
            <a:r>
              <a:rPr lang="en-US" err="1"/>
              <a:t>P_z</a:t>
            </a:r>
            <a:r>
              <a:rPr lang="en-US"/>
              <a:t>}</a:t>
            </a:r>
          </a:p>
          <a:p>
            <a:r>
              <a:rPr lang="en-US"/>
              <a:t>{\color{</a:t>
            </a:r>
            <a:r>
              <a:rPr lang="en-US" err="1"/>
              <a:t>DarkGreen</a:t>
            </a:r>
            <a:r>
              <a:rPr lang="en-US"/>
              <a:t>} \hat{S}_c(k)} = {\color{Magenta} </a:t>
            </a:r>
            <a:r>
              <a:rPr lang="en-US" err="1"/>
              <a:t>P_x</a:t>
            </a:r>
            <a:r>
              <a:rPr lang="en-US"/>
              <a:t>^+}\ S(k)  \ {\color{Magenta} </a:t>
            </a:r>
            <a:r>
              <a:rPr lang="en-US" err="1"/>
              <a:t>P_z</a:t>
            </a:r>
            <a:r>
              <a:rPr lang="en-US"/>
              <a:t>^+}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097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90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\frac{e^{-</a:t>
            </a:r>
            <a:r>
              <a:rPr lang="en-US" err="1"/>
              <a:t>jkr</a:t>
            </a:r>
            <a:r>
              <a:rPr lang="en-US"/>
              <a:t>}}{r} = \frac{j}{2\pi} \</a:t>
            </a:r>
            <a:r>
              <a:rPr lang="en-US" err="1"/>
              <a:t>iint</a:t>
            </a:r>
            <a:r>
              <a:rPr lang="en-US"/>
              <a:t> e^{-j(</a:t>
            </a:r>
            <a:r>
              <a:rPr lang="en-US" err="1"/>
              <a:t>k_x</a:t>
            </a:r>
            <a:r>
              <a:rPr lang="en-US"/>
              <a:t> x + </a:t>
            </a:r>
            <a:r>
              <a:rPr lang="en-US" err="1"/>
              <a:t>k_z</a:t>
            </a:r>
            <a:r>
              <a:rPr lang="en-US"/>
              <a:t> z + \</a:t>
            </a:r>
            <a:r>
              <a:rPr lang="en-US" err="1"/>
              <a:t>lvert</a:t>
            </a:r>
            <a:r>
              <a:rPr lang="en-US"/>
              <a:t> </a:t>
            </a:r>
            <a:r>
              <a:rPr lang="en-US" err="1"/>
              <a:t>k_y</a:t>
            </a:r>
            <a:r>
              <a:rPr lang="en-US"/>
              <a:t> \</a:t>
            </a:r>
            <a:r>
              <a:rPr lang="en-US" err="1"/>
              <a:t>lvert</a:t>
            </a:r>
            <a:r>
              <a:rPr lang="en-US"/>
              <a:t> y)}\, </a:t>
            </a:r>
            <a:r>
              <a:rPr lang="en-US" err="1"/>
              <a:t>dk_x</a:t>
            </a:r>
            <a:r>
              <a:rPr lang="en-US"/>
              <a:t> </a:t>
            </a:r>
            <a:r>
              <a:rPr lang="en-US" err="1"/>
              <a:t>dk_z</a:t>
            </a:r>
            <a:r>
              <a:rPr lang="en-US"/>
              <a:t> </a:t>
            </a:r>
          </a:p>
          <a:p>
            <a:r>
              <a:rPr lang="en-US" err="1"/>
              <a:t>k_y</a:t>
            </a:r>
            <a:r>
              <a:rPr lang="en-US"/>
              <a:t> = \sqrt{k^2 - k_x^2 - k_z^2}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039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285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g = \int_{r_a} \int_r \overline{C}(r_a) \overline{\overline{G}}(r,r_a) \overline {s}(r) dr_a dr </a:t>
            </a:r>
            <a:endParaRPr lang="en-US">
              <a:cs typeface="Calibri" panose="020F0502020204030204"/>
            </a:endParaRPr>
          </a:p>
          <a:p>
            <a:r>
              <a:rPr lang="pt-BR"/>
              <a:t>g = \overline{C}\, \overline{\overline{G}} \overline{s}</a:t>
            </a:r>
          </a:p>
          <a:p>
            <a:endParaRPr lang="pt-BR">
              <a:cs typeface="Calibri"/>
            </a:endParaRPr>
          </a:p>
          <a:p>
            <a:r>
              <a:rPr lang="pt-BR"/>
              <a:t>\overline{\overline{G}}(r,r_a) = (1 + \frac{1}{k^2} \Delta \Delta\, \cdot ) \frac{\exp(-j k \lvert r - r_a \lvert )}{\lvert r - r_a \lvert }\ \overline{\overline{I\, }}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094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g = \int_{r_a} \int_r \overline{C}(r_a) \overline{\overline{G}}(r,r_a) \overline {s}(r) dr_a dr </a:t>
            </a:r>
            <a:endParaRPr lang="en-US">
              <a:cs typeface="Calibri" panose="020F0502020204030204"/>
            </a:endParaRPr>
          </a:p>
          <a:p>
            <a:r>
              <a:rPr lang="pt-BR"/>
              <a:t>g = \overline{C}\, \overline{\overline{G}} \overline{s}</a:t>
            </a:r>
          </a:p>
          <a:p>
            <a:r>
              <a:rPr lang="pt-BR"/>
              <a:t>\overline{\overline{G}}(r,r_a) = (1 + \frac{1}{k^2} \Delta \Delta\, \cdot ) \frac{\exp(-j k \lvert r - r_a \lvert )}{\lvert r - r_a \lvert }\ \overline{\overline{I\, }}</a:t>
            </a:r>
          </a:p>
          <a:p>
            <a:r>
              <a:rPr lang="pt-BR"/>
              <a:t>\hat{\overline{s}} = \left( \overline{\overline{G}}\, \overline{C} \right)^+  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078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g = \int_{r_a} \int_r \overline{C}(r_a) \overline{\overline{G}}(r,r_a) \overline {s}(r) dr_a dr </a:t>
            </a:r>
            <a:endParaRPr lang="en-US">
              <a:cs typeface="Calibri" panose="020F0502020204030204"/>
            </a:endParaRPr>
          </a:p>
          <a:p>
            <a:r>
              <a:rPr lang="pt-BR"/>
              <a:t>g = \overline{C}\, \overline{\overline{G}} \overline{s}</a:t>
            </a:r>
          </a:p>
          <a:p>
            <a:endParaRPr lang="pt-BR">
              <a:cs typeface="Calibri"/>
            </a:endParaRPr>
          </a:p>
          <a:p>
            <a:r>
              <a:rPr lang="pt-BR"/>
              <a:t>\overline{\overline{G}}(r,r_a) = (1 + \frac{1}{k^2} \Delta \Delta\, \cdot ) \frac{\exp(-j k \lvert r - r_a \lvert )}{\lvert r - r_a \lvert }\ \overline{\overline{I\, }}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180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g = \int_{r_a} \int_r \overline{C}(r_a) \overline{\overline{G}}(r,r_a) \overline {s}(r) dr_a dr </a:t>
            </a:r>
            <a:endParaRPr lang="en-US">
              <a:cs typeface="Calibri" panose="020F0502020204030204"/>
            </a:endParaRPr>
          </a:p>
          <a:p>
            <a:r>
              <a:rPr lang="pt-BR"/>
              <a:t>g = \overline{C}\, \overline{\overline{G}} \overline{s}</a:t>
            </a:r>
          </a:p>
          <a:p>
            <a:endParaRPr lang="pt-BR">
              <a:cs typeface="Calibri"/>
            </a:endParaRPr>
          </a:p>
          <a:p>
            <a:r>
              <a:rPr lang="pt-BR"/>
              <a:t>\overline{\overline{G}}(r,r_a) = (1 + \frac{1}{k^2} \Delta \Delta\, \cdot ) \frac{\exp(-j k \lvert r - r_a \lvert )}{\lvert r - r_a \lvert }\ \overline{\overline{I\, }}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450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g = \int_{r_a} \int_r \overline{C}(r_a) \overline{\overline{G}}(r,r_a) \overline {s}(r) dr_a dr </a:t>
            </a:r>
            <a:endParaRPr lang="en-US">
              <a:cs typeface="Calibri" panose="020F0502020204030204"/>
            </a:endParaRPr>
          </a:p>
          <a:p>
            <a:r>
              <a:rPr lang="pt-BR"/>
              <a:t>g = \overline{C}\, \overline{\overline{G}} \overline{s}</a:t>
            </a:r>
          </a:p>
          <a:p>
            <a:endParaRPr lang="pt-BR">
              <a:cs typeface="Calibri"/>
            </a:endParaRPr>
          </a:p>
          <a:p>
            <a:r>
              <a:rPr lang="pt-BR"/>
              <a:t>\overline{\overline{G}}(r,r_a) = (1 + \frac{1}{k^2} \Delta \Delta\, \cdot ) \frac{\exp(-j k \lvert r - r_a \lvert )}{\lvert r - r_a \lvert }\ \overline{\overline{I\, }}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690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\overline{E_i}^{sca}(r) = {\color{blue} \overline{E_i}(r)} {\color{DarkGreen} \overline{\overline{\chi}}(r)}</a:t>
            </a:r>
            <a:endParaRPr lang="en-US"/>
          </a:p>
          <a:p>
            <a:r>
              <a:rPr lang="pt-BR"/>
              <a:t>g_{i,j}(\omega) = \int_r  {\color{blue} \overline{E_i} (r)} {\color{DarkGreen} \overline{\overline{\chi}}(r)}\, {\color{red} \overline{E_j} (r)^T}\, dr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95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\overline{E_i}^{sca}(r) = {\color{DarkGreen} \overline{\overline{\chi(r)}}}\, {\color{blue} \overline{E_i}(r)}</a:t>
            </a:r>
          </a:p>
          <a:p>
            <a:r>
              <a:rPr lang="pt-BR"/>
              <a:t>g_{i,j}(\omega) = \int_r {\color{red} \overline{E_j} (r)}\, {\color{DarkGreen} \overline{\overline{\chi(r)}}}\, {\color{blue} \overline{E_i} (r)}\, dr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803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\overline{E_i}^{sca}(r) = {\color{DarkGreen} \overline{\overline{\chi(r)}}}\, {\color{blue} \overline{E_i}(r)}</a:t>
            </a:r>
          </a:p>
          <a:p>
            <a:r>
              <a:rPr lang="pt-BR"/>
              <a:t>g_{i,j}(\omega) = \int_r {\color{red} \overline{E_j} (r)}\, {\color{DarkGreen} \overline{\overline{\chi(r)}}}\, {\color{blue} \overline{E_i} (r)}\, dr</a:t>
            </a:r>
          </a:p>
          <a:p>
            <a:endParaRPr lang="pt-BR">
              <a:cs typeface="Calibri"/>
            </a:endParaRPr>
          </a:p>
          <a:p>
            <a:r>
              <a:rPr lang="pt-BR"/>
              <a:t>{\color{DarkGreen} \overline{\overline{\chi}}(r) = \overline{\overline{R}}(r) \text{diag}(\bar \xi(r))\overline{\overline{R}}(r)^T}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459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\overline{E_i}^{sca}(r) = {\color{DarkGreen} \overline{\overline{\chi(r)}}}\, {\color{blue} \overline{E_i}(r)}</a:t>
            </a:r>
          </a:p>
          <a:p>
            <a:r>
              <a:rPr lang="pt-BR"/>
              <a:t>g_{i,j}(\omega) = \int_r {\color{red} \overline{E_j} (r)}\, {\color{DarkGreen} \overline{\overline{\chi(r)}}}\, {\color{blue} \overline{E_i} (r)}\, dr</a:t>
            </a:r>
          </a:p>
          <a:p>
            <a:endParaRPr lang="pt-BR">
              <a:cs typeface="Calibri"/>
            </a:endParaRPr>
          </a:p>
          <a:p>
            <a:r>
              <a:rPr lang="pt-BR"/>
              <a:t>{\color{DarkGreen} \overline{\overline{\chi}}(r) = \overline{\overline{R}}(r) \text{diag}(\bar \xi(r))\overline{\overline{R}}(r)^T}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40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 panose="020F0502020204030204"/>
              </a:rPr>
              <a:t>Left right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604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\overline{E_i}^{sca}(r) = {\color{DarkGreen} \overline{\overline{\chi(r)}}}\, {\color{blue} \overline{E_i}(r)}</a:t>
            </a:r>
          </a:p>
          <a:p>
            <a:r>
              <a:rPr lang="pt-BR"/>
              <a:t>g_{i,j}(\omega) = \int_r {\color{red} \overline{E_j} (r)}\, {\color{DarkGreen} \overline{\overline{\chi(r)}}}\, {\color{blue} \overline{E_i} (r)}\, dr</a:t>
            </a:r>
          </a:p>
          <a:p>
            <a:endParaRPr lang="pt-BR">
              <a:cs typeface="Calibri"/>
            </a:endParaRPr>
          </a:p>
          <a:p>
            <a:r>
              <a:rPr lang="pt-BR"/>
              <a:t>{\color{DarkGreen} \overline{\overline{\chi}}(r) = \overline{\overline{R}}(r) \text{diag}(\bar \xi(r))\overline{\overline{R}}(r)^T}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110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{\color{</a:t>
            </a:r>
            <a:r>
              <a:rPr lang="en-US" err="1"/>
              <a:t>DarkGreen</a:t>
            </a:r>
            <a:r>
              <a:rPr lang="en-US"/>
              <a:t>} \hat{\overline{\overline{\chi}}}(r)} = {\color{blue} \overline{</a:t>
            </a:r>
            <a:r>
              <a:rPr lang="en-US" err="1"/>
              <a:t>E_i</a:t>
            </a:r>
            <a:r>
              <a:rPr lang="en-US"/>
              <a:t>}(r)^+} g_{</a:t>
            </a:r>
            <a:r>
              <a:rPr lang="en-US" err="1"/>
              <a:t>i,j</a:t>
            </a:r>
            <a:r>
              <a:rPr lang="en-US"/>
              <a:t>}\, {\color{red} \overline{</a:t>
            </a:r>
            <a:r>
              <a:rPr lang="en-US" err="1"/>
              <a:t>E_j</a:t>
            </a:r>
            <a:r>
              <a:rPr lang="en-US"/>
              <a:t>}(r)^+}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775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{\color{</a:t>
            </a:r>
            <a:r>
              <a:rPr lang="en-US" err="1"/>
              <a:t>DarkGreen</a:t>
            </a:r>
            <a:r>
              <a:rPr lang="en-US"/>
              <a:t>} \hat{\overline{\overline{\chi}}}(r)} = {\color{blue} \overline{</a:t>
            </a:r>
            <a:r>
              <a:rPr lang="en-US" err="1"/>
              <a:t>E_i</a:t>
            </a:r>
            <a:r>
              <a:rPr lang="en-US"/>
              <a:t>}(r)^+} g_{</a:t>
            </a:r>
            <a:r>
              <a:rPr lang="en-US" err="1"/>
              <a:t>i,j</a:t>
            </a:r>
            <a:r>
              <a:rPr lang="en-US"/>
              <a:t>}\, {\color{red} \overline{</a:t>
            </a:r>
            <a:r>
              <a:rPr lang="en-US" err="1"/>
              <a:t>E_j</a:t>
            </a:r>
            <a:r>
              <a:rPr lang="en-US"/>
              <a:t>}(r)^+}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396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\</a:t>
            </a:r>
            <a:r>
              <a:rPr lang="fr-FR" err="1"/>
              <a:t>hat</a:t>
            </a:r>
            <a:r>
              <a:rPr lang="fr-FR"/>
              <a:t>{\chi}_{</a:t>
            </a:r>
            <a:r>
              <a:rPr lang="fr-FR" err="1"/>
              <a:t>corr</a:t>
            </a:r>
            <a:r>
              <a:rPr lang="fr-FR"/>
              <a:t>}(r) = \</a:t>
            </a:r>
            <a:r>
              <a:rPr lang="fr-FR" err="1"/>
              <a:t>hat</a:t>
            </a:r>
            <a:r>
              <a:rPr lang="fr-FR"/>
              <a:t>{\chi}_{</a:t>
            </a:r>
            <a:r>
              <a:rPr lang="fr-FR" err="1"/>
              <a:t>x,x</a:t>
            </a:r>
            <a:r>
              <a:rPr lang="fr-FR"/>
              <a:t>}(r) \</a:t>
            </a:r>
            <a:r>
              <a:rPr lang="fr-FR" err="1"/>
              <a:t>cdot</a:t>
            </a:r>
            <a:r>
              <a:rPr lang="fr-FR"/>
              <a:t> \</a:t>
            </a:r>
            <a:r>
              <a:rPr lang="fr-FR" err="1"/>
              <a:t>hat</a:t>
            </a:r>
            <a:r>
              <a:rPr lang="fr-FR"/>
              <a:t>{\chi}_{</a:t>
            </a:r>
            <a:r>
              <a:rPr lang="fr-FR" err="1"/>
              <a:t>z,z</a:t>
            </a:r>
            <a:r>
              <a:rPr lang="fr-FR"/>
              <a:t>}(r)^*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022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\</a:t>
            </a:r>
            <a:r>
              <a:rPr lang="fr-FR" err="1"/>
              <a:t>hat</a:t>
            </a:r>
            <a:r>
              <a:rPr lang="fr-FR"/>
              <a:t>{\chi}_{</a:t>
            </a:r>
            <a:r>
              <a:rPr lang="fr-FR" err="1"/>
              <a:t>corr</a:t>
            </a:r>
            <a:r>
              <a:rPr lang="fr-FR"/>
              <a:t>}(r) = \</a:t>
            </a:r>
            <a:r>
              <a:rPr lang="fr-FR" err="1"/>
              <a:t>hat</a:t>
            </a:r>
            <a:r>
              <a:rPr lang="fr-FR"/>
              <a:t>{\chi}_{</a:t>
            </a:r>
            <a:r>
              <a:rPr lang="fr-FR" err="1"/>
              <a:t>x,x</a:t>
            </a:r>
            <a:r>
              <a:rPr lang="fr-FR"/>
              <a:t>}(r) \</a:t>
            </a:r>
            <a:r>
              <a:rPr lang="fr-FR" err="1"/>
              <a:t>cdot</a:t>
            </a:r>
            <a:r>
              <a:rPr lang="fr-FR"/>
              <a:t> \</a:t>
            </a:r>
            <a:r>
              <a:rPr lang="fr-FR" err="1"/>
              <a:t>hat</a:t>
            </a:r>
            <a:r>
              <a:rPr lang="fr-FR"/>
              <a:t>{\chi}_{</a:t>
            </a:r>
            <a:r>
              <a:rPr lang="fr-FR" err="1"/>
              <a:t>z,z</a:t>
            </a:r>
            <a:r>
              <a:rPr lang="fr-FR"/>
              <a:t>}(r)^*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18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\</a:t>
            </a:r>
            <a:r>
              <a:rPr lang="fr-FR" err="1"/>
              <a:t>hat</a:t>
            </a:r>
            <a:r>
              <a:rPr lang="fr-FR"/>
              <a:t>{\chi}_{</a:t>
            </a:r>
            <a:r>
              <a:rPr lang="fr-FR" err="1"/>
              <a:t>corr</a:t>
            </a:r>
            <a:r>
              <a:rPr lang="fr-FR"/>
              <a:t>}(r) = \</a:t>
            </a:r>
            <a:r>
              <a:rPr lang="fr-FR" err="1"/>
              <a:t>hat</a:t>
            </a:r>
            <a:r>
              <a:rPr lang="fr-FR"/>
              <a:t>{\chi}_{</a:t>
            </a:r>
            <a:r>
              <a:rPr lang="fr-FR" err="1"/>
              <a:t>x,x</a:t>
            </a:r>
            <a:r>
              <a:rPr lang="fr-FR"/>
              <a:t>}(r) \</a:t>
            </a:r>
            <a:r>
              <a:rPr lang="fr-FR" err="1"/>
              <a:t>cdot</a:t>
            </a:r>
            <a:r>
              <a:rPr lang="fr-FR"/>
              <a:t> \</a:t>
            </a:r>
            <a:r>
              <a:rPr lang="fr-FR" err="1"/>
              <a:t>hat</a:t>
            </a:r>
            <a:r>
              <a:rPr lang="fr-FR"/>
              <a:t>{\chi}_{</a:t>
            </a:r>
            <a:r>
              <a:rPr lang="fr-FR" err="1"/>
              <a:t>z,z</a:t>
            </a:r>
            <a:r>
              <a:rPr lang="fr-FR"/>
              <a:t>}(r)^*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159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s(r_t,r_r) = \int_r G(r_t,r_r) \sigma(r) G(r,r_r) d^3r</a:t>
            </a:r>
          </a:p>
          <a:p>
            <a:r>
              <a:rPr lang="en-US"/>
              <a:t>s_I = \lvert s \lvert ^2 = \lvert H \sigma \lvert ^2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241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s(</a:t>
            </a:r>
            <a:r>
              <a:rPr lang="en-US" err="1"/>
              <a:t>r_t,r_r</a:t>
            </a:r>
            <a:r>
              <a:rPr lang="en-US"/>
              <a:t>) = \</a:t>
            </a:r>
            <a:r>
              <a:rPr lang="en-US" err="1"/>
              <a:t>int_r</a:t>
            </a:r>
            <a:r>
              <a:rPr lang="en-US"/>
              <a:t> G(</a:t>
            </a:r>
            <a:r>
              <a:rPr lang="en-US" err="1"/>
              <a:t>r_t,r_r</a:t>
            </a:r>
            <a:r>
              <a:rPr lang="en-US"/>
              <a:t>) \sigma(r) G(</a:t>
            </a:r>
            <a:r>
              <a:rPr lang="en-US" err="1"/>
              <a:t>r,r_r</a:t>
            </a:r>
            <a:r>
              <a:rPr lang="en-US"/>
              <a:t>) d^3r</a:t>
            </a:r>
          </a:p>
          <a:p>
            <a:r>
              <a:rPr lang="en-US" err="1"/>
              <a:t>s_I</a:t>
            </a:r>
            <a:r>
              <a:rPr lang="en-US"/>
              <a:t> = \</a:t>
            </a:r>
            <a:r>
              <a:rPr lang="en-US" err="1"/>
              <a:t>lvert</a:t>
            </a:r>
            <a:r>
              <a:rPr lang="en-US"/>
              <a:t> s \</a:t>
            </a:r>
            <a:r>
              <a:rPr lang="en-US" err="1"/>
              <a:t>lvert</a:t>
            </a:r>
            <a:r>
              <a:rPr lang="en-US"/>
              <a:t> ^2 = \</a:t>
            </a:r>
            <a:r>
              <a:rPr lang="en-US" err="1"/>
              <a:t>lvert</a:t>
            </a:r>
            <a:r>
              <a:rPr lang="en-US"/>
              <a:t> H \sigma \</a:t>
            </a:r>
            <a:r>
              <a:rPr lang="en-US" err="1"/>
              <a:t>lvert</a:t>
            </a:r>
            <a:r>
              <a:rPr lang="en-US"/>
              <a:t> ^2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043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s(</a:t>
            </a:r>
            <a:r>
              <a:rPr lang="en-US" err="1"/>
              <a:t>r_t,r_r</a:t>
            </a:r>
            <a:r>
              <a:rPr lang="en-US"/>
              <a:t>) = \</a:t>
            </a:r>
            <a:r>
              <a:rPr lang="en-US" err="1"/>
              <a:t>int_r</a:t>
            </a:r>
            <a:r>
              <a:rPr lang="en-US"/>
              <a:t> G(</a:t>
            </a:r>
            <a:r>
              <a:rPr lang="en-US" err="1"/>
              <a:t>r_t,r_r</a:t>
            </a:r>
            <a:r>
              <a:rPr lang="en-US"/>
              <a:t>) \sigma(r) G(</a:t>
            </a:r>
            <a:r>
              <a:rPr lang="en-US" err="1"/>
              <a:t>r,r_r</a:t>
            </a:r>
            <a:r>
              <a:rPr lang="en-US"/>
              <a:t>) d^3r</a:t>
            </a:r>
          </a:p>
          <a:p>
            <a:r>
              <a:rPr lang="en-US" err="1"/>
              <a:t>s_I</a:t>
            </a:r>
            <a:r>
              <a:rPr lang="en-US"/>
              <a:t> = \</a:t>
            </a:r>
            <a:r>
              <a:rPr lang="en-US" err="1"/>
              <a:t>lvert</a:t>
            </a:r>
            <a:r>
              <a:rPr lang="en-US"/>
              <a:t> s \</a:t>
            </a:r>
            <a:r>
              <a:rPr lang="en-US" err="1"/>
              <a:t>lvert</a:t>
            </a:r>
            <a:r>
              <a:rPr lang="en-US"/>
              <a:t> ^2 = \</a:t>
            </a:r>
            <a:r>
              <a:rPr lang="en-US" err="1"/>
              <a:t>lvert</a:t>
            </a:r>
            <a:r>
              <a:rPr lang="en-US"/>
              <a:t> H \sigma \</a:t>
            </a:r>
            <a:r>
              <a:rPr lang="en-US" err="1"/>
              <a:t>lvert</a:t>
            </a:r>
            <a:r>
              <a:rPr lang="en-US"/>
              <a:t> ^2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643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s(</a:t>
            </a:r>
            <a:r>
              <a:rPr lang="en-US" err="1"/>
              <a:t>r_t,r_r</a:t>
            </a:r>
            <a:r>
              <a:rPr lang="en-US"/>
              <a:t>) = \</a:t>
            </a:r>
            <a:r>
              <a:rPr lang="en-US" err="1"/>
              <a:t>int_r</a:t>
            </a:r>
            <a:r>
              <a:rPr lang="en-US"/>
              <a:t> G(</a:t>
            </a:r>
            <a:r>
              <a:rPr lang="en-US" err="1"/>
              <a:t>r_t,r_r</a:t>
            </a:r>
            <a:r>
              <a:rPr lang="en-US"/>
              <a:t>) \sigma(r) G(</a:t>
            </a:r>
            <a:r>
              <a:rPr lang="en-US" err="1"/>
              <a:t>r,r_r</a:t>
            </a:r>
            <a:r>
              <a:rPr lang="en-US"/>
              <a:t>) d^3r</a:t>
            </a:r>
          </a:p>
          <a:p>
            <a:r>
              <a:rPr lang="en-US" err="1"/>
              <a:t>s_I</a:t>
            </a:r>
            <a:r>
              <a:rPr lang="en-US"/>
              <a:t> = \</a:t>
            </a:r>
            <a:r>
              <a:rPr lang="en-US" err="1"/>
              <a:t>lvert</a:t>
            </a:r>
            <a:r>
              <a:rPr lang="en-US"/>
              <a:t> s \</a:t>
            </a:r>
            <a:r>
              <a:rPr lang="en-US" err="1"/>
              <a:t>lvert</a:t>
            </a:r>
            <a:r>
              <a:rPr lang="en-US"/>
              <a:t> ^2 = \</a:t>
            </a:r>
            <a:r>
              <a:rPr lang="en-US" err="1"/>
              <a:t>lvert</a:t>
            </a:r>
            <a:r>
              <a:rPr lang="en-US"/>
              <a:t> H \sigma \</a:t>
            </a:r>
            <a:r>
              <a:rPr lang="en-US" err="1"/>
              <a:t>lvert</a:t>
            </a:r>
            <a:r>
              <a:rPr lang="en-US"/>
              <a:t> ^2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87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 panose="020F0502020204030204"/>
              </a:rPr>
              <a:t>Up 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104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s(</a:t>
            </a:r>
            <a:r>
              <a:rPr lang="en-US" err="1"/>
              <a:t>r_t,r_r</a:t>
            </a:r>
            <a:r>
              <a:rPr lang="en-US"/>
              <a:t>) = \</a:t>
            </a:r>
            <a:r>
              <a:rPr lang="en-US" err="1"/>
              <a:t>int_r</a:t>
            </a:r>
            <a:r>
              <a:rPr lang="en-US"/>
              <a:t> G(</a:t>
            </a:r>
            <a:r>
              <a:rPr lang="en-US" err="1"/>
              <a:t>r_t,r_r</a:t>
            </a:r>
            <a:r>
              <a:rPr lang="en-US"/>
              <a:t>) \sigma(r) G(</a:t>
            </a:r>
            <a:r>
              <a:rPr lang="en-US" err="1"/>
              <a:t>r,r_r</a:t>
            </a:r>
            <a:r>
              <a:rPr lang="en-US"/>
              <a:t>) d^3r</a:t>
            </a:r>
          </a:p>
          <a:p>
            <a:r>
              <a:rPr lang="en-US" err="1"/>
              <a:t>s_I</a:t>
            </a:r>
            <a:r>
              <a:rPr lang="en-US"/>
              <a:t> = \</a:t>
            </a:r>
            <a:r>
              <a:rPr lang="en-US" err="1"/>
              <a:t>lvert</a:t>
            </a:r>
            <a:r>
              <a:rPr lang="en-US"/>
              <a:t> s \</a:t>
            </a:r>
            <a:r>
              <a:rPr lang="en-US" err="1"/>
              <a:t>lvert</a:t>
            </a:r>
            <a:r>
              <a:rPr lang="en-US"/>
              <a:t> ^2 = \</a:t>
            </a:r>
            <a:r>
              <a:rPr lang="en-US" err="1"/>
              <a:t>lvert</a:t>
            </a:r>
            <a:r>
              <a:rPr lang="en-US"/>
              <a:t> H \sigma \</a:t>
            </a:r>
            <a:r>
              <a:rPr lang="en-US" err="1"/>
              <a:t>lvert</a:t>
            </a:r>
            <a:r>
              <a:rPr lang="en-US"/>
              <a:t> ^2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300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s(</a:t>
            </a:r>
            <a:r>
              <a:rPr lang="en-US" err="1"/>
              <a:t>r_t,r_r</a:t>
            </a:r>
            <a:r>
              <a:rPr lang="en-US"/>
              <a:t>) = \</a:t>
            </a:r>
            <a:r>
              <a:rPr lang="en-US" err="1"/>
              <a:t>int_r</a:t>
            </a:r>
            <a:r>
              <a:rPr lang="en-US"/>
              <a:t> G(</a:t>
            </a:r>
            <a:r>
              <a:rPr lang="en-US" err="1"/>
              <a:t>r_t,r_r</a:t>
            </a:r>
            <a:r>
              <a:rPr lang="en-US"/>
              <a:t>) \sigma(r) G(</a:t>
            </a:r>
            <a:r>
              <a:rPr lang="en-US" err="1"/>
              <a:t>r,r_r</a:t>
            </a:r>
            <a:r>
              <a:rPr lang="en-US"/>
              <a:t>) d^3r</a:t>
            </a:r>
          </a:p>
          <a:p>
            <a:r>
              <a:rPr lang="en-US" err="1"/>
              <a:t>s_I</a:t>
            </a:r>
            <a:r>
              <a:rPr lang="en-US"/>
              <a:t> = \</a:t>
            </a:r>
            <a:r>
              <a:rPr lang="en-US" err="1"/>
              <a:t>lvert</a:t>
            </a:r>
            <a:r>
              <a:rPr lang="en-US"/>
              <a:t> s \</a:t>
            </a:r>
            <a:r>
              <a:rPr lang="en-US" err="1"/>
              <a:t>lvert</a:t>
            </a:r>
            <a:r>
              <a:rPr lang="en-US"/>
              <a:t> ^2 = \</a:t>
            </a:r>
            <a:r>
              <a:rPr lang="en-US" err="1"/>
              <a:t>lvert</a:t>
            </a:r>
            <a:r>
              <a:rPr lang="en-US"/>
              <a:t> H \sigma \</a:t>
            </a:r>
            <a:r>
              <a:rPr lang="en-US" err="1"/>
              <a:t>lvert</a:t>
            </a:r>
            <a:r>
              <a:rPr lang="en-US"/>
              <a:t> ^2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036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s(</a:t>
            </a:r>
            <a:r>
              <a:rPr lang="en-US" err="1"/>
              <a:t>r_t,r_r</a:t>
            </a:r>
            <a:r>
              <a:rPr lang="en-US"/>
              <a:t>) = \</a:t>
            </a:r>
            <a:r>
              <a:rPr lang="en-US" err="1"/>
              <a:t>int_r</a:t>
            </a:r>
            <a:r>
              <a:rPr lang="en-US"/>
              <a:t> G(</a:t>
            </a:r>
            <a:r>
              <a:rPr lang="en-US" err="1"/>
              <a:t>r_t,r_r</a:t>
            </a:r>
            <a:r>
              <a:rPr lang="en-US"/>
              <a:t>) \sigma(r) G(</a:t>
            </a:r>
            <a:r>
              <a:rPr lang="en-US" err="1"/>
              <a:t>r,r_r</a:t>
            </a:r>
            <a:r>
              <a:rPr lang="en-US"/>
              <a:t>) d^3r</a:t>
            </a:r>
          </a:p>
          <a:p>
            <a:r>
              <a:rPr lang="en-US" err="1"/>
              <a:t>s_I</a:t>
            </a:r>
            <a:r>
              <a:rPr lang="en-US"/>
              <a:t> = \</a:t>
            </a:r>
            <a:r>
              <a:rPr lang="en-US" err="1"/>
              <a:t>lvert</a:t>
            </a:r>
            <a:r>
              <a:rPr lang="en-US"/>
              <a:t> s \</a:t>
            </a:r>
            <a:r>
              <a:rPr lang="en-US" err="1"/>
              <a:t>lvert</a:t>
            </a:r>
            <a:r>
              <a:rPr lang="en-US"/>
              <a:t> ^2 = \</a:t>
            </a:r>
            <a:r>
              <a:rPr lang="en-US" err="1"/>
              <a:t>lvert</a:t>
            </a:r>
            <a:r>
              <a:rPr lang="en-US"/>
              <a:t> H \sigma \</a:t>
            </a:r>
            <a:r>
              <a:rPr lang="en-US" err="1"/>
              <a:t>lvert</a:t>
            </a:r>
            <a:r>
              <a:rPr lang="en-US"/>
              <a:t> ^2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23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k_y = k \sin(\theta_t) + \sqrt{k^2 - k_x^2}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1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S(k_x,y) = \int S(k_x,k) e^{j ( k(y+\Delta_y) + \sqrt{k^2-k_x^2}\, y)}dk</a:t>
            </a:r>
          </a:p>
          <a:p>
            <a:endParaRPr lang="en-US">
              <a:cs typeface="Calibri"/>
            </a:endParaRPr>
          </a:p>
          <a:p>
            <a:r>
              <a:rPr lang="en-US"/>
              <a:t>S(k_x,y) = \int S(k_x,k)\, e^{j \overbrace{(k + \sqrt{k^2-k_x^2})}^{k_y} y}dk</a:t>
            </a:r>
          </a:p>
          <a:p>
            <a:endParaRPr lang="en-US">
              <a:cs typeface="Calibri"/>
            </a:endParaRPr>
          </a:p>
          <a:p>
            <a:r>
              <a:rPr lang="en-US"/>
              <a:t>I(x,y) = \mathfrak{F}^{-1}(S(k_x,y))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10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g = \int_{r_r} {\color{red} \int_{r}  G(r_t,r) f(r) G(r,r_r)\ d^3 r }\ C(r_r)\, d^2 r_r</a:t>
            </a:r>
            <a:endParaRPr lang="en-US"/>
          </a:p>
          <a:p>
            <a:r>
              <a:rPr lang="pt-BR"/>
              <a:t>{\color{red} s_\omega(r_r) = \int_{r}  G_\omega(r_t,r)\ f(r) G_\omega(r,r_r)\ d^3 r }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0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\</a:t>
            </a:r>
            <a:r>
              <a:rPr lang="pt-BR" err="1"/>
              <a:t>rho</a:t>
            </a:r>
            <a:r>
              <a:rPr lang="pt-BR"/>
              <a:t> = \sum_{</a:t>
            </a:r>
            <a:r>
              <a:rPr lang="pt-BR" err="1"/>
              <a:t>r_r</a:t>
            </a:r>
            <a:r>
              <a:rPr lang="pt-BR"/>
              <a:t>} H \</a:t>
            </a:r>
            <a:r>
              <a:rPr lang="pt-BR" err="1"/>
              <a:t>odot</a:t>
            </a:r>
            <a:r>
              <a:rPr lang="pt-BR"/>
              <a:t> {\color{</a:t>
            </a:r>
            <a:r>
              <a:rPr lang="pt-BR" err="1"/>
              <a:t>red</a:t>
            </a:r>
            <a:r>
              <a:rPr lang="pt-BR"/>
              <a:t>} s}</a:t>
            </a:r>
          </a:p>
          <a:p>
            <a:r>
              <a:rPr lang="pt-BR"/>
              <a:t>{\color{</a:t>
            </a:r>
            <a:r>
              <a:rPr lang="pt-BR" err="1"/>
              <a:t>red</a:t>
            </a:r>
            <a:r>
              <a:rPr lang="pt-BR"/>
              <a:t>} \</a:t>
            </a:r>
            <a:r>
              <a:rPr lang="pt-BR" err="1"/>
              <a:t>hat</a:t>
            </a:r>
            <a:r>
              <a:rPr lang="pt-BR"/>
              <a:t>{s}_{</a:t>
            </a:r>
            <a:r>
              <a:rPr lang="pt-BR" err="1"/>
              <a:t>eq</a:t>
            </a:r>
            <a:r>
              <a:rPr lang="pt-BR"/>
              <a:t>}} = H^+ \</a:t>
            </a:r>
            <a:r>
              <a:rPr lang="pt-BR" err="1"/>
              <a:t>odot</a:t>
            </a:r>
            <a:r>
              <a:rPr lang="pt-BR"/>
              <a:t> (\</a:t>
            </a:r>
            <a:r>
              <a:rPr lang="pt-BR" err="1"/>
              <a:t>rho</a:t>
            </a:r>
            <a:r>
              <a:rPr lang="pt-BR"/>
              <a:t>,...,\</a:t>
            </a:r>
            <a:r>
              <a:rPr lang="pt-BR" err="1"/>
              <a:t>rho</a:t>
            </a:r>
            <a:r>
              <a:rPr lang="pt-BR"/>
              <a:t>)</a:t>
            </a:r>
          </a:p>
          <a:p>
            <a:endParaRPr lang="pt-BR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8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\rho_\omega = \int_{r_r} {\color{red} \int_{r}  G_\omega(r_t,r) f(r) G_\omega(r,r_r)\ d^3 r } \ H_\omega(r_r)  d^2 r_r</a:t>
            </a:r>
          </a:p>
          <a:p>
            <a:r>
              <a:rPr lang="pt-BR"/>
              <a:t>{\color{red} s_\omega(r_r) = \int_{r}  G_\omega(r_t,r)\ f(r) G_\omega(r,r_r)\ d^3 r }</a:t>
            </a:r>
          </a:p>
          <a:p>
            <a:r>
              <a:rPr lang="pt-BR"/>
              <a:t>\rho_\ = \int_{r_r} {s_\omega(r_r)} \ H_\omega(r_r)  d^2 r_r</a:t>
            </a:r>
          </a:p>
          <a:p>
            <a:r>
              <a:rPr lang="pt-BR"/>
              <a:t>\rho_\omega = H_\omega \color{red} s_\omega^T </a:t>
            </a:r>
          </a:p>
          <a:p>
            <a:r>
              <a:rPr lang="en-US"/>
              <a:t>\rho \in \</a:t>
            </a:r>
            <a:r>
              <a:rPr lang="en-US" err="1"/>
              <a:t>mathbb</a:t>
            </a:r>
            <a:r>
              <a:rPr lang="en-US"/>
              <a:t>{C}^{</a:t>
            </a:r>
            <a:r>
              <a:rPr lang="en-US" err="1"/>
              <a:t>n_f</a:t>
            </a:r>
            <a:r>
              <a:rPr lang="en-US"/>
              <a:t> \times 1}</a:t>
            </a:r>
            <a:endParaRPr lang="pt-BR"/>
          </a:p>
          <a:p>
            <a:r>
              <a:rPr lang="pt-BR"/>
              <a:t>{\color{red} s_\omega} \in \mathbb{C}^{1 \times n_{r_r}}</a:t>
            </a:r>
          </a:p>
          <a:p>
            <a:r>
              <a:rPr lang="pt-BR"/>
              <a:t>{\color{red}\hat{s}_\circ} = H^+\rho</a:t>
            </a:r>
          </a:p>
          <a:p>
            <a:endParaRPr lang="pt-BR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A98F-B8E0-483A-88AE-13A5D514CBA5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63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41" name="Picture 40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42" name="Picture 41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>
            <a:extLst>
              <a:ext uri="{FF2B5EF4-FFF2-40B4-BE49-F238E27FC236}">
                <a16:creationId xmlns:a16="http://schemas.microsoft.com/office/drawing/2014/main" id="{8D2159B0-58C0-4195-A673-F36496E9BCD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l="17413"/>
          <a:stretch/>
        </p:blipFill>
        <p:spPr bwMode="auto">
          <a:xfrm>
            <a:off x="2346511" y="71991"/>
            <a:ext cx="4450978" cy="102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8AA588C8-13C3-4E0C-AA04-78E22D5C5F6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095935" y="1190163"/>
            <a:ext cx="7987554" cy="0"/>
          </a:xfrm>
          <a:prstGeom prst="line">
            <a:avLst/>
          </a:prstGeom>
          <a:gradFill rotWithShape="1">
            <a:gsLst>
              <a:gs pos="0">
                <a:srgbClr val="2170B1"/>
              </a:gs>
              <a:gs pos="3000">
                <a:srgbClr val="2170B1"/>
              </a:gs>
              <a:gs pos="5000">
                <a:srgbClr val="2170B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FFFF"/>
              </a:gs>
            </a:gsLst>
            <a:lin ang="16200000" scaled="1"/>
          </a:gradFill>
          <a:ln w="28575" cap="flat" cmpd="sng" algn="ctr">
            <a:solidFill>
              <a:srgbClr val="77933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17686509-DA0C-496D-9DC1-DF582FCD2A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11"/>
          <a:stretch/>
        </p:blipFill>
        <p:spPr>
          <a:xfrm>
            <a:off x="0" y="12944"/>
            <a:ext cx="1082489" cy="1171862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F81720D-4665-43A9-B6A9-3AF10EAE70EB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05435" y="6333508"/>
            <a:ext cx="7296763" cy="6057"/>
          </a:xfrm>
          <a:prstGeom prst="line">
            <a:avLst/>
          </a:prstGeom>
          <a:gradFill rotWithShape="1">
            <a:gsLst>
              <a:gs pos="0">
                <a:srgbClr val="2170B1"/>
              </a:gs>
              <a:gs pos="3000">
                <a:srgbClr val="2170B1"/>
              </a:gs>
              <a:gs pos="5000">
                <a:srgbClr val="2170B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FFFF"/>
              </a:gs>
            </a:gsLst>
            <a:lin ang="16200000" scaled="1"/>
          </a:gradFill>
          <a:ln w="28575" cap="flat" cmpd="sng" algn="ctr">
            <a:solidFill>
              <a:srgbClr val="77933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882041C6-CF5A-4126-8274-D480DB468B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340" y="6380598"/>
            <a:ext cx="2447365" cy="43636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4A483C3-867D-4F68-9526-EFE8DD26960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3508"/>
            <a:ext cx="824752" cy="52449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EC9525E-5CE1-410A-8DB4-D8ED11928D7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198" y="6339564"/>
            <a:ext cx="941802" cy="51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93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1" name="Picture 80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82" name="Picture 81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AC669D1D-3525-4CBB-9504-6102317FD30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9757" y="6453336"/>
            <a:ext cx="9064487" cy="0"/>
          </a:xfrm>
          <a:prstGeom prst="line">
            <a:avLst/>
          </a:prstGeom>
          <a:gradFill rotWithShape="1">
            <a:gsLst>
              <a:gs pos="0">
                <a:srgbClr val="2170B1"/>
              </a:gs>
              <a:gs pos="3000">
                <a:srgbClr val="2170B1"/>
              </a:gs>
              <a:gs pos="5000">
                <a:srgbClr val="2170B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FFFF"/>
              </a:gs>
            </a:gsLst>
            <a:lin ang="16200000" scaled="1"/>
          </a:gradFill>
          <a:ln w="28575" cap="flat" cmpd="sng" algn="ctr">
            <a:solidFill>
              <a:srgbClr val="77933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8C5EC504-25BF-468D-8F64-D1F63C4838F4}"/>
              </a:ext>
            </a:extLst>
          </p:cNvPr>
          <p:cNvSpPr txBox="1"/>
          <p:nvPr userDrawn="1"/>
        </p:nvSpPr>
        <p:spPr>
          <a:xfrm>
            <a:off x="8088310" y="6453336"/>
            <a:ext cx="6591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>
                <a:solidFill>
                  <a:srgbClr val="77933C"/>
                </a:solidFill>
              </a:rPr>
              <a:t>- </a:t>
            </a:r>
            <a:fld id="{1ECB40A3-AC08-4177-9835-0ADC85636292}" type="slidenum">
              <a:rPr lang="fr-FR" sz="1350" b="1" smtClean="0">
                <a:solidFill>
                  <a:srgbClr val="77933C"/>
                </a:solidFill>
              </a:rPr>
              <a:t>‹N°›</a:t>
            </a:fld>
            <a:r>
              <a:rPr lang="fr-FR" sz="1350" b="1">
                <a:solidFill>
                  <a:srgbClr val="77933C"/>
                </a:solidFill>
              </a:rPr>
              <a:t> -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2B226DE-EBD3-4823-99CD-4F01C6EFB80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705970" y="720325"/>
            <a:ext cx="8308640" cy="0"/>
          </a:xfrm>
          <a:prstGeom prst="line">
            <a:avLst/>
          </a:prstGeom>
          <a:gradFill rotWithShape="1">
            <a:gsLst>
              <a:gs pos="0">
                <a:srgbClr val="2170B1"/>
              </a:gs>
              <a:gs pos="3000">
                <a:srgbClr val="2170B1"/>
              </a:gs>
              <a:gs pos="5000">
                <a:srgbClr val="2170B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FFFF"/>
              </a:gs>
            </a:gsLst>
            <a:lin ang="16200000" scaled="1"/>
          </a:gradFill>
          <a:ln w="28575" cap="flat" cmpd="sng" algn="ctr">
            <a:solidFill>
              <a:srgbClr val="77933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724AA2F8-A20D-46B3-B2BF-AE45587AF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11"/>
          <a:stretch/>
        </p:blipFill>
        <p:spPr>
          <a:xfrm>
            <a:off x="0" y="12944"/>
            <a:ext cx="653427" cy="70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28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>
            <a:extLst>
              <a:ext uri="{FF2B5EF4-FFF2-40B4-BE49-F238E27FC236}">
                <a16:creationId xmlns:a16="http://schemas.microsoft.com/office/drawing/2014/main" id="{8D2159B0-58C0-4195-A673-F36496E9BCD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l="17413"/>
          <a:stretch/>
        </p:blipFill>
        <p:spPr bwMode="auto">
          <a:xfrm>
            <a:off x="2346511" y="71991"/>
            <a:ext cx="4450978" cy="102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8AA588C8-13C3-4E0C-AA04-78E22D5C5F6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095935" y="1190163"/>
            <a:ext cx="7987554" cy="0"/>
          </a:xfrm>
          <a:prstGeom prst="line">
            <a:avLst/>
          </a:prstGeom>
          <a:gradFill rotWithShape="1">
            <a:gsLst>
              <a:gs pos="0">
                <a:srgbClr val="2170B1"/>
              </a:gs>
              <a:gs pos="3000">
                <a:srgbClr val="2170B1"/>
              </a:gs>
              <a:gs pos="5000">
                <a:srgbClr val="2170B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FFFF"/>
              </a:gs>
            </a:gsLst>
            <a:lin ang="16200000" scaled="1"/>
          </a:gradFill>
          <a:ln w="28575" cap="flat" cmpd="sng" algn="ctr">
            <a:solidFill>
              <a:srgbClr val="77933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17686509-DA0C-496D-9DC1-DF582FCD2A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11"/>
          <a:stretch/>
        </p:blipFill>
        <p:spPr>
          <a:xfrm>
            <a:off x="0" y="12944"/>
            <a:ext cx="1082489" cy="1171862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F81720D-4665-43A9-B6A9-3AF10EAE70EB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05435" y="6333508"/>
            <a:ext cx="7296763" cy="6057"/>
          </a:xfrm>
          <a:prstGeom prst="line">
            <a:avLst/>
          </a:prstGeom>
          <a:gradFill rotWithShape="1">
            <a:gsLst>
              <a:gs pos="0">
                <a:srgbClr val="2170B1"/>
              </a:gs>
              <a:gs pos="3000">
                <a:srgbClr val="2170B1"/>
              </a:gs>
              <a:gs pos="5000">
                <a:srgbClr val="2170B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FFFF"/>
              </a:gs>
            </a:gsLst>
            <a:lin ang="16200000" scaled="1"/>
          </a:gradFill>
          <a:ln w="28575" cap="flat" cmpd="sng" algn="ctr">
            <a:solidFill>
              <a:srgbClr val="77933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882041C6-CF5A-4126-8274-D480DB468B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340" y="6380598"/>
            <a:ext cx="2447365" cy="43636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4A483C3-867D-4F68-9526-EFE8DD26960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3508"/>
            <a:ext cx="824752" cy="52449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EC9525E-5CE1-410A-8DB4-D8ED11928D7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198" y="6339564"/>
            <a:ext cx="941802" cy="51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08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/>
          <p:nvPr/>
        </p:nvPicPr>
        <p:blipFill>
          <a:blip r:embed="rId15"/>
          <a:srcRect l="17412"/>
          <a:stretch/>
        </p:blipFill>
        <p:spPr>
          <a:xfrm>
            <a:off x="2346480" y="72000"/>
            <a:ext cx="4450680" cy="1024560"/>
          </a:xfrm>
          <a:prstGeom prst="rect">
            <a:avLst/>
          </a:prstGeom>
          <a:ln w="9360">
            <a:noFill/>
          </a:ln>
        </p:spPr>
      </p:pic>
      <p:sp>
        <p:nvSpPr>
          <p:cNvPr id="10" name="Line 1"/>
          <p:cNvSpPr/>
          <p:nvPr/>
        </p:nvSpPr>
        <p:spPr>
          <a:xfrm>
            <a:off x="1095840" y="1190160"/>
            <a:ext cx="7987320" cy="360"/>
          </a:xfrm>
          <a:prstGeom prst="line">
            <a:avLst/>
          </a:prstGeom>
          <a:ln w="28440">
            <a:solidFill>
              <a:srgbClr val="77933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Image 19"/>
          <p:cNvPicPr/>
          <p:nvPr/>
        </p:nvPicPr>
        <p:blipFill>
          <a:blip r:embed="rId16"/>
          <a:srcRect l="2910"/>
          <a:stretch/>
        </p:blipFill>
        <p:spPr>
          <a:xfrm>
            <a:off x="0" y="12960"/>
            <a:ext cx="1082160" cy="1171440"/>
          </a:xfrm>
          <a:prstGeom prst="rect">
            <a:avLst/>
          </a:prstGeom>
          <a:ln>
            <a:noFill/>
          </a:ln>
        </p:spPr>
      </p:pic>
      <p:sp>
        <p:nvSpPr>
          <p:cNvPr id="3" name="Line 2"/>
          <p:cNvSpPr/>
          <p:nvPr/>
        </p:nvSpPr>
        <p:spPr>
          <a:xfrm>
            <a:off x="905400" y="6333480"/>
            <a:ext cx="7296480" cy="5760"/>
          </a:xfrm>
          <a:prstGeom prst="line">
            <a:avLst/>
          </a:prstGeom>
          <a:ln w="28440">
            <a:solidFill>
              <a:srgbClr val="77933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" name="Image 21"/>
          <p:cNvPicPr/>
          <p:nvPr/>
        </p:nvPicPr>
        <p:blipFill>
          <a:blip r:embed="rId17"/>
          <a:stretch/>
        </p:blipFill>
        <p:spPr>
          <a:xfrm>
            <a:off x="3469320" y="6380640"/>
            <a:ext cx="2446920" cy="435960"/>
          </a:xfrm>
          <a:prstGeom prst="rect">
            <a:avLst/>
          </a:prstGeom>
          <a:ln>
            <a:noFill/>
          </a:ln>
        </p:spPr>
      </p:pic>
      <p:pic>
        <p:nvPicPr>
          <p:cNvPr id="5" name="Image 22"/>
          <p:cNvPicPr/>
          <p:nvPr/>
        </p:nvPicPr>
        <p:blipFill>
          <a:blip r:embed="rId18"/>
          <a:stretch/>
        </p:blipFill>
        <p:spPr>
          <a:xfrm>
            <a:off x="0" y="6333480"/>
            <a:ext cx="824400" cy="524160"/>
          </a:xfrm>
          <a:prstGeom prst="rect">
            <a:avLst/>
          </a:prstGeom>
          <a:ln>
            <a:noFill/>
          </a:ln>
        </p:spPr>
      </p:pic>
      <p:pic>
        <p:nvPicPr>
          <p:cNvPr id="6" name="Image 23"/>
          <p:cNvPicPr/>
          <p:nvPr/>
        </p:nvPicPr>
        <p:blipFill>
          <a:blip r:embed="rId19"/>
          <a:stretch/>
        </p:blipFill>
        <p:spPr>
          <a:xfrm>
            <a:off x="8202240" y="6339600"/>
            <a:ext cx="941400" cy="518040"/>
          </a:xfrm>
          <a:prstGeom prst="rect">
            <a:avLst/>
          </a:prstGeom>
          <a:ln>
            <a:noFill/>
          </a:ln>
        </p:spPr>
      </p:pic>
      <p:sp>
        <p:nvSpPr>
          <p:cNvPr id="7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pour éditer le format du texte-titre</a:t>
            </a:r>
          </a:p>
        </p:txBody>
      </p:sp>
      <p:sp>
        <p:nvSpPr>
          <p:cNvPr id="8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5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Line 1"/>
          <p:cNvSpPr/>
          <p:nvPr/>
        </p:nvSpPr>
        <p:spPr>
          <a:xfrm>
            <a:off x="39600" y="6453000"/>
            <a:ext cx="9064440" cy="360"/>
          </a:xfrm>
          <a:prstGeom prst="line">
            <a:avLst/>
          </a:prstGeom>
          <a:ln w="28440">
            <a:solidFill>
              <a:srgbClr val="77933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2"/>
          <p:cNvSpPr/>
          <p:nvPr/>
        </p:nvSpPr>
        <p:spPr>
          <a:xfrm>
            <a:off x="7874640" y="6453360"/>
            <a:ext cx="1086480" cy="29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350" b="1" strike="noStrike" spc="-1" dirty="0">
                <a:solidFill>
                  <a:srgbClr val="77933C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</a:t>
            </a:r>
            <a:fld id="{A1F39EB9-D174-4E8E-9F8D-4EBBDCD8DDD6}" type="slidenum">
              <a:rPr lang="fr-FR" sz="1350" b="1" strike="noStrike" spc="-1" smtClean="0">
                <a:solidFill>
                  <a:srgbClr val="77933C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‹N°›</a:t>
            </a:fld>
            <a:r>
              <a:rPr lang="fr-FR" sz="1350" b="1" strike="noStrike" spc="-1" dirty="0">
                <a:solidFill>
                  <a:srgbClr val="77933C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-</a:t>
            </a:r>
            <a:endParaRPr lang="fr-FR" sz="135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Line 3"/>
          <p:cNvSpPr/>
          <p:nvPr/>
        </p:nvSpPr>
        <p:spPr>
          <a:xfrm>
            <a:off x="705960" y="720000"/>
            <a:ext cx="8308440" cy="360"/>
          </a:xfrm>
          <a:prstGeom prst="line">
            <a:avLst/>
          </a:prstGeom>
          <a:ln w="28440">
            <a:solidFill>
              <a:srgbClr val="77933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6" name="Image 11"/>
          <p:cNvPicPr/>
          <p:nvPr/>
        </p:nvPicPr>
        <p:blipFill>
          <a:blip r:embed="rId16"/>
          <a:srcRect l="2910"/>
          <a:stretch/>
        </p:blipFill>
        <p:spPr>
          <a:xfrm>
            <a:off x="0" y="12960"/>
            <a:ext cx="653040" cy="707040"/>
          </a:xfrm>
          <a:prstGeom prst="rect">
            <a:avLst/>
          </a:prstGeom>
          <a:ln>
            <a:noFill/>
          </a:ln>
        </p:spPr>
      </p:pic>
      <p:sp>
        <p:nvSpPr>
          <p:cNvPr id="47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pour éditer le format du texte-titre</a:t>
            </a: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8.gif"/><Relationship Id="rId3" Type="http://schemas.openxmlformats.org/officeDocument/2006/relationships/image" Target="../media/image4.jpeg"/><Relationship Id="rId7" Type="http://schemas.openxmlformats.org/officeDocument/2006/relationships/image" Target="../media/image32.gif"/><Relationship Id="rId12" Type="http://schemas.openxmlformats.org/officeDocument/2006/relationships/image" Target="../media/image3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gif"/><Relationship Id="rId11" Type="http://schemas.openxmlformats.org/officeDocument/2006/relationships/image" Target="../media/image36.gif"/><Relationship Id="rId5" Type="http://schemas.openxmlformats.org/officeDocument/2006/relationships/image" Target="../media/image5.jpeg"/><Relationship Id="rId15" Type="http://schemas.openxmlformats.org/officeDocument/2006/relationships/image" Target="../media/image39.png"/><Relationship Id="rId10" Type="http://schemas.openxmlformats.org/officeDocument/2006/relationships/image" Target="../media/image35.gif"/><Relationship Id="rId4" Type="http://schemas.openxmlformats.org/officeDocument/2006/relationships/image" Target="../media/image3.jpeg"/><Relationship Id="rId9" Type="http://schemas.openxmlformats.org/officeDocument/2006/relationships/image" Target="../media/image34.gif"/><Relationship Id="rId1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5.jpeg"/><Relationship Id="rId5" Type="http://schemas.openxmlformats.org/officeDocument/2006/relationships/image" Target="../media/image5.jpeg"/><Relationship Id="rId10" Type="http://schemas.openxmlformats.org/officeDocument/2006/relationships/image" Target="../media/image42.gif"/><Relationship Id="rId4" Type="http://schemas.openxmlformats.org/officeDocument/2006/relationships/image" Target="../media/image3.jpeg"/><Relationship Id="rId9" Type="http://schemas.openxmlformats.org/officeDocument/2006/relationships/image" Target="../media/image4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6.gif"/><Relationship Id="rId18" Type="http://schemas.openxmlformats.org/officeDocument/2006/relationships/image" Target="../media/image15.jpeg"/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12" Type="http://schemas.openxmlformats.org/officeDocument/2006/relationships/image" Target="../media/image45.gif"/><Relationship Id="rId17" Type="http://schemas.openxmlformats.org/officeDocument/2006/relationships/image" Target="../media/image50.g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9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44.gif"/><Relationship Id="rId5" Type="http://schemas.openxmlformats.org/officeDocument/2006/relationships/image" Target="../media/image5.jpeg"/><Relationship Id="rId15" Type="http://schemas.openxmlformats.org/officeDocument/2006/relationships/image" Target="../media/image48.gif"/><Relationship Id="rId10" Type="http://schemas.openxmlformats.org/officeDocument/2006/relationships/image" Target="../media/image43.gif"/><Relationship Id="rId4" Type="http://schemas.openxmlformats.org/officeDocument/2006/relationships/image" Target="../media/image3.jpeg"/><Relationship Id="rId9" Type="http://schemas.openxmlformats.org/officeDocument/2006/relationships/image" Target="../media/image41.gif"/><Relationship Id="rId14" Type="http://schemas.openxmlformats.org/officeDocument/2006/relationships/image" Target="../media/image4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image" Target="../media/image15.jpeg"/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53.gif"/><Relationship Id="rId5" Type="http://schemas.openxmlformats.org/officeDocument/2006/relationships/image" Target="../media/image5.jpeg"/><Relationship Id="rId10" Type="http://schemas.openxmlformats.org/officeDocument/2006/relationships/image" Target="../media/image52.gif"/><Relationship Id="rId4" Type="http://schemas.openxmlformats.org/officeDocument/2006/relationships/image" Target="../media/image3.jpeg"/><Relationship Id="rId9" Type="http://schemas.openxmlformats.org/officeDocument/2006/relationships/image" Target="../media/image4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.jpeg"/><Relationship Id="rId4" Type="http://schemas.openxmlformats.org/officeDocument/2006/relationships/image" Target="../media/image3.jpeg"/><Relationship Id="rId9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4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gif"/><Relationship Id="rId5" Type="http://schemas.openxmlformats.org/officeDocument/2006/relationships/image" Target="../media/image5.jpeg"/><Relationship Id="rId4" Type="http://schemas.openxmlformats.org/officeDocument/2006/relationships/image" Target="../media/image3.jpeg"/><Relationship Id="rId9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4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image" Target="../media/image5.jpeg"/><Relationship Id="rId10" Type="http://schemas.openxmlformats.org/officeDocument/2006/relationships/image" Target="../media/image15.jpeg"/><Relationship Id="rId4" Type="http://schemas.openxmlformats.org/officeDocument/2006/relationships/image" Target="../media/image3.jpe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.jpeg"/><Relationship Id="rId7" Type="http://schemas.openxmlformats.org/officeDocument/2006/relationships/image" Target="../media/image66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jpeg"/><Relationship Id="rId11" Type="http://schemas.openxmlformats.org/officeDocument/2006/relationships/image" Target="../media/image9.png"/><Relationship Id="rId5" Type="http://schemas.openxmlformats.org/officeDocument/2006/relationships/image" Target="../media/image5.jpeg"/><Relationship Id="rId10" Type="http://schemas.openxmlformats.org/officeDocument/2006/relationships/image" Target="../media/image69.png"/><Relationship Id="rId4" Type="http://schemas.openxmlformats.org/officeDocument/2006/relationships/image" Target="../media/image3.jpeg"/><Relationship Id="rId9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13" Type="http://schemas.openxmlformats.org/officeDocument/2006/relationships/image" Target="../media/image15.jpeg"/><Relationship Id="rId3" Type="http://schemas.openxmlformats.org/officeDocument/2006/relationships/image" Target="../media/image4.jpeg"/><Relationship Id="rId7" Type="http://schemas.openxmlformats.org/officeDocument/2006/relationships/image" Target="../media/image71.gif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gif"/><Relationship Id="rId11" Type="http://schemas.openxmlformats.org/officeDocument/2006/relationships/image" Target="../media/image75.png"/><Relationship Id="rId5" Type="http://schemas.openxmlformats.org/officeDocument/2006/relationships/image" Target="../media/image5.jpeg"/><Relationship Id="rId10" Type="http://schemas.openxmlformats.org/officeDocument/2006/relationships/image" Target="../media/image74.gif"/><Relationship Id="rId4" Type="http://schemas.openxmlformats.org/officeDocument/2006/relationships/image" Target="../media/image3.jpeg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5.jpeg"/><Relationship Id="rId4" Type="http://schemas.openxmlformats.org/officeDocument/2006/relationships/image" Target="../media/image3.jpeg"/><Relationship Id="rId9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pn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3" Type="http://schemas.openxmlformats.org/officeDocument/2006/relationships/image" Target="../media/image4.jpeg"/><Relationship Id="rId7" Type="http://schemas.openxmlformats.org/officeDocument/2006/relationships/image" Target="../media/image8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png"/><Relationship Id="rId5" Type="http://schemas.openxmlformats.org/officeDocument/2006/relationships/image" Target="../media/image5.jpeg"/><Relationship Id="rId10" Type="http://schemas.openxmlformats.org/officeDocument/2006/relationships/image" Target="../media/image15.jpeg"/><Relationship Id="rId4" Type="http://schemas.openxmlformats.org/officeDocument/2006/relationships/image" Target="../media/image3.jpeg"/><Relationship Id="rId9" Type="http://schemas.openxmlformats.org/officeDocument/2006/relationships/image" Target="../media/image8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5.jpeg"/><Relationship Id="rId4" Type="http://schemas.openxmlformats.org/officeDocument/2006/relationships/image" Target="../media/image3.jpeg"/><Relationship Id="rId9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pn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pn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gif"/><Relationship Id="rId13" Type="http://schemas.openxmlformats.org/officeDocument/2006/relationships/image" Target="../media/image15.jpeg"/><Relationship Id="rId3" Type="http://schemas.openxmlformats.org/officeDocument/2006/relationships/image" Target="../media/image4.jpeg"/><Relationship Id="rId7" Type="http://schemas.openxmlformats.org/officeDocument/2006/relationships/image" Target="../media/image90.gif"/><Relationship Id="rId12" Type="http://schemas.openxmlformats.org/officeDocument/2006/relationships/image" Target="../media/image9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11" Type="http://schemas.openxmlformats.org/officeDocument/2006/relationships/image" Target="../media/image94.gif"/><Relationship Id="rId5" Type="http://schemas.openxmlformats.org/officeDocument/2006/relationships/image" Target="../media/image5.jpeg"/><Relationship Id="rId10" Type="http://schemas.openxmlformats.org/officeDocument/2006/relationships/image" Target="../media/image93.gif"/><Relationship Id="rId4" Type="http://schemas.openxmlformats.org/officeDocument/2006/relationships/image" Target="../media/image3.jpeg"/><Relationship Id="rId9" Type="http://schemas.openxmlformats.org/officeDocument/2006/relationships/image" Target="../media/image92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gif"/><Relationship Id="rId13" Type="http://schemas.openxmlformats.org/officeDocument/2006/relationships/image" Target="../media/image97.gif"/><Relationship Id="rId3" Type="http://schemas.openxmlformats.org/officeDocument/2006/relationships/image" Target="../media/image4.jpeg"/><Relationship Id="rId7" Type="http://schemas.openxmlformats.org/officeDocument/2006/relationships/image" Target="../media/image90.gif"/><Relationship Id="rId12" Type="http://schemas.openxmlformats.org/officeDocument/2006/relationships/image" Target="../media/image96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11" Type="http://schemas.openxmlformats.org/officeDocument/2006/relationships/image" Target="../media/image94.gif"/><Relationship Id="rId5" Type="http://schemas.openxmlformats.org/officeDocument/2006/relationships/image" Target="../media/image5.jpeg"/><Relationship Id="rId10" Type="http://schemas.openxmlformats.org/officeDocument/2006/relationships/image" Target="../media/image93.gif"/><Relationship Id="rId4" Type="http://schemas.openxmlformats.org/officeDocument/2006/relationships/image" Target="../media/image3.jpeg"/><Relationship Id="rId9" Type="http://schemas.openxmlformats.org/officeDocument/2006/relationships/image" Target="../media/image92.gif"/><Relationship Id="rId1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4.jpeg"/><Relationship Id="rId7" Type="http://schemas.openxmlformats.org/officeDocument/2006/relationships/image" Target="../media/image9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png"/><Relationship Id="rId5" Type="http://schemas.openxmlformats.org/officeDocument/2006/relationships/image" Target="../media/image5.jpeg"/><Relationship Id="rId4" Type="http://schemas.openxmlformats.org/officeDocument/2006/relationships/image" Target="../media/image3.jpeg"/><Relationship Id="rId9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4.jpeg"/><Relationship Id="rId7" Type="http://schemas.openxmlformats.org/officeDocument/2006/relationships/image" Target="../media/image91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png"/><Relationship Id="rId5" Type="http://schemas.openxmlformats.org/officeDocument/2006/relationships/image" Target="../media/image5.jpeg"/><Relationship Id="rId10" Type="http://schemas.openxmlformats.org/officeDocument/2006/relationships/image" Target="../media/image15.jpeg"/><Relationship Id="rId4" Type="http://schemas.openxmlformats.org/officeDocument/2006/relationships/image" Target="../media/image3.jpeg"/><Relationship Id="rId9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gif"/><Relationship Id="rId3" Type="http://schemas.openxmlformats.org/officeDocument/2006/relationships/image" Target="../media/image4.jpe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png"/><Relationship Id="rId5" Type="http://schemas.openxmlformats.org/officeDocument/2006/relationships/image" Target="../media/image5.jpeg"/><Relationship Id="rId4" Type="http://schemas.openxmlformats.org/officeDocument/2006/relationships/image" Target="../media/image3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5.jpe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gif"/><Relationship Id="rId13" Type="http://schemas.openxmlformats.org/officeDocument/2006/relationships/image" Target="../media/image111.svg"/><Relationship Id="rId18" Type="http://schemas.openxmlformats.org/officeDocument/2006/relationships/image" Target="../media/image15.jpe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05.gif"/><Relationship Id="rId12" Type="http://schemas.openxmlformats.org/officeDocument/2006/relationships/image" Target="../media/image110.png"/><Relationship Id="rId17" Type="http://schemas.openxmlformats.org/officeDocument/2006/relationships/image" Target="../media/image113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12.gif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11" Type="http://schemas.openxmlformats.org/officeDocument/2006/relationships/image" Target="../media/image109.gif"/><Relationship Id="rId5" Type="http://schemas.openxmlformats.org/officeDocument/2006/relationships/image" Target="../media/image3.jpeg"/><Relationship Id="rId15" Type="http://schemas.openxmlformats.org/officeDocument/2006/relationships/image" Target="../media/image104.emf"/><Relationship Id="rId10" Type="http://schemas.openxmlformats.org/officeDocument/2006/relationships/image" Target="../media/image108.gif"/><Relationship Id="rId4" Type="http://schemas.openxmlformats.org/officeDocument/2006/relationships/image" Target="../media/image4.jpeg"/><Relationship Id="rId9" Type="http://schemas.openxmlformats.org/officeDocument/2006/relationships/image" Target="../media/image107.gif"/><Relationship Id="rId1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4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4.png"/><Relationship Id="rId5" Type="http://schemas.openxmlformats.org/officeDocument/2006/relationships/image" Target="../media/image5.jpeg"/><Relationship Id="rId10" Type="http://schemas.openxmlformats.org/officeDocument/2006/relationships/image" Target="../media/image15.jpeg"/><Relationship Id="rId4" Type="http://schemas.openxmlformats.org/officeDocument/2006/relationships/image" Target="../media/image3.jpeg"/><Relationship Id="rId9" Type="http://schemas.openxmlformats.org/officeDocument/2006/relationships/image" Target="../media/image11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gif"/><Relationship Id="rId3" Type="http://schemas.openxmlformats.org/officeDocument/2006/relationships/image" Target="../media/image4.jpeg"/><Relationship Id="rId7" Type="http://schemas.openxmlformats.org/officeDocument/2006/relationships/image" Target="../media/image116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11" Type="http://schemas.openxmlformats.org/officeDocument/2006/relationships/image" Target="../media/image113.png"/><Relationship Id="rId5" Type="http://schemas.openxmlformats.org/officeDocument/2006/relationships/image" Target="../media/image5.jpeg"/><Relationship Id="rId10" Type="http://schemas.openxmlformats.org/officeDocument/2006/relationships/image" Target="../media/image119.gif"/><Relationship Id="rId4" Type="http://schemas.openxmlformats.org/officeDocument/2006/relationships/image" Target="../media/image3.jpeg"/><Relationship Id="rId9" Type="http://schemas.openxmlformats.org/officeDocument/2006/relationships/image" Target="../media/image118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4.jpeg"/><Relationship Id="rId7" Type="http://schemas.openxmlformats.org/officeDocument/2006/relationships/image" Target="../media/image121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0.png"/><Relationship Id="rId11" Type="http://schemas.openxmlformats.org/officeDocument/2006/relationships/image" Target="../media/image119.gif"/><Relationship Id="rId5" Type="http://schemas.openxmlformats.org/officeDocument/2006/relationships/image" Target="../media/image5.jpeg"/><Relationship Id="rId10" Type="http://schemas.openxmlformats.org/officeDocument/2006/relationships/image" Target="../media/image118.gif"/><Relationship Id="rId4" Type="http://schemas.openxmlformats.org/officeDocument/2006/relationships/image" Target="../media/image3.jpeg"/><Relationship Id="rId9" Type="http://schemas.openxmlformats.org/officeDocument/2006/relationships/image" Target="../media/image117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4.jpeg"/><Relationship Id="rId7" Type="http://schemas.openxmlformats.org/officeDocument/2006/relationships/image" Target="../media/image123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2.png"/><Relationship Id="rId11" Type="http://schemas.openxmlformats.org/officeDocument/2006/relationships/image" Target="../media/image119.gif"/><Relationship Id="rId5" Type="http://schemas.openxmlformats.org/officeDocument/2006/relationships/image" Target="../media/image5.jpeg"/><Relationship Id="rId10" Type="http://schemas.openxmlformats.org/officeDocument/2006/relationships/image" Target="../media/image118.gif"/><Relationship Id="rId4" Type="http://schemas.openxmlformats.org/officeDocument/2006/relationships/image" Target="../media/image3.jpeg"/><Relationship Id="rId9" Type="http://schemas.openxmlformats.org/officeDocument/2006/relationships/image" Target="../media/image117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4.jpe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Relationship Id="rId9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24.jpe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8.png"/><Relationship Id="rId5" Type="http://schemas.openxmlformats.org/officeDocument/2006/relationships/image" Target="../media/image126.jpeg"/><Relationship Id="rId10" Type="http://schemas.openxmlformats.org/officeDocument/2006/relationships/image" Target="../media/image15.jpeg"/><Relationship Id="rId4" Type="http://schemas.openxmlformats.org/officeDocument/2006/relationships/image" Target="../media/image125.jpeg"/><Relationship Id="rId9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5.jpeg"/><Relationship Id="rId7" Type="http://schemas.openxmlformats.org/officeDocument/2006/relationships/image" Target="../media/image131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0.png"/><Relationship Id="rId5" Type="http://schemas.openxmlformats.org/officeDocument/2006/relationships/image" Target="../media/image129.jpeg"/><Relationship Id="rId4" Type="http://schemas.openxmlformats.org/officeDocument/2006/relationships/image" Target="../media/image12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5" Type="http://schemas.openxmlformats.org/officeDocument/2006/relationships/image" Target="../media/image132.png"/><Relationship Id="rId4" Type="http://schemas.openxmlformats.org/officeDocument/2006/relationships/image" Target="../media/image12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5" Type="http://schemas.openxmlformats.org/officeDocument/2006/relationships/image" Target="../media/image133.png"/><Relationship Id="rId4" Type="http://schemas.openxmlformats.org/officeDocument/2006/relationships/image" Target="../media/image1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5" Type="http://schemas.openxmlformats.org/officeDocument/2006/relationships/image" Target="../media/image16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4.jpeg"/><Relationship Id="rId7" Type="http://schemas.openxmlformats.org/officeDocument/2006/relationships/image" Target="../media/image135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4.pn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Relationship Id="rId9" Type="http://schemas.openxmlformats.org/officeDocument/2006/relationships/image" Target="../media/image1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4.jpe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36.png"/><Relationship Id="rId7" Type="http://schemas.openxmlformats.org/officeDocument/2006/relationships/image" Target="../media/image1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4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26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26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42.png"/><Relationship Id="rId7" Type="http://schemas.openxmlformats.org/officeDocument/2006/relationships/image" Target="../media/image146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5.gif"/><Relationship Id="rId11" Type="http://schemas.openxmlformats.org/officeDocument/2006/relationships/image" Target="../media/image126.jpeg"/><Relationship Id="rId5" Type="http://schemas.openxmlformats.org/officeDocument/2006/relationships/image" Target="../media/image144.gif"/><Relationship Id="rId10" Type="http://schemas.openxmlformats.org/officeDocument/2006/relationships/image" Target="../media/image125.jpeg"/><Relationship Id="rId4" Type="http://schemas.openxmlformats.org/officeDocument/2006/relationships/image" Target="../media/image143.gif"/><Relationship Id="rId9" Type="http://schemas.openxmlformats.org/officeDocument/2006/relationships/image" Target="../media/image124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46.gif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10" Type="http://schemas.openxmlformats.org/officeDocument/2006/relationships/image" Target="../media/image126.jpeg"/><Relationship Id="rId4" Type="http://schemas.openxmlformats.org/officeDocument/2006/relationships/image" Target="../media/image147.png"/><Relationship Id="rId9" Type="http://schemas.openxmlformats.org/officeDocument/2006/relationships/image" Target="../media/image1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gif"/><Relationship Id="rId5" Type="http://schemas.openxmlformats.org/officeDocument/2006/relationships/image" Target="../media/image5.jpeg"/><Relationship Id="rId10" Type="http://schemas.openxmlformats.org/officeDocument/2006/relationships/image" Target="../media/image15.jpeg"/><Relationship Id="rId4" Type="http://schemas.openxmlformats.org/officeDocument/2006/relationships/image" Target="../media/image3.jpeg"/><Relationship Id="rId9" Type="http://schemas.openxmlformats.org/officeDocument/2006/relationships/image" Target="../media/image20.gi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50.pn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5" Type="http://schemas.openxmlformats.org/officeDocument/2006/relationships/image" Target="../media/image152.png"/><Relationship Id="rId4" Type="http://schemas.openxmlformats.org/officeDocument/2006/relationships/image" Target="../media/image151.png"/><Relationship Id="rId9" Type="http://schemas.openxmlformats.org/officeDocument/2006/relationships/image" Target="../media/image126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53.pn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4.jpeg"/><Relationship Id="rId5" Type="http://schemas.openxmlformats.org/officeDocument/2006/relationships/image" Target="../media/image15.jpeg"/><Relationship Id="rId4" Type="http://schemas.openxmlformats.org/officeDocument/2006/relationships/image" Target="../media/image15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53.pn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4.jpeg"/><Relationship Id="rId5" Type="http://schemas.openxmlformats.org/officeDocument/2006/relationships/image" Target="../media/image15.jpeg"/><Relationship Id="rId4" Type="http://schemas.openxmlformats.org/officeDocument/2006/relationships/image" Target="../media/image15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56.jpe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5" Type="http://schemas.openxmlformats.org/officeDocument/2006/relationships/image" Target="../media/image158.png"/><Relationship Id="rId4" Type="http://schemas.openxmlformats.org/officeDocument/2006/relationships/image" Target="../media/image157.png"/><Relationship Id="rId9" Type="http://schemas.openxmlformats.org/officeDocument/2006/relationships/image" Target="../media/image126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56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10" Type="http://schemas.openxmlformats.org/officeDocument/2006/relationships/image" Target="../media/image126.jpeg"/><Relationship Id="rId4" Type="http://schemas.openxmlformats.org/officeDocument/2006/relationships/image" Target="../media/image157.png"/><Relationship Id="rId9" Type="http://schemas.openxmlformats.org/officeDocument/2006/relationships/image" Target="../media/image125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62.png"/><Relationship Id="rId7" Type="http://schemas.openxmlformats.org/officeDocument/2006/relationships/image" Target="../media/image124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5" Type="http://schemas.openxmlformats.org/officeDocument/2006/relationships/image" Target="../media/image163.png"/><Relationship Id="rId4" Type="http://schemas.openxmlformats.org/officeDocument/2006/relationships/image" Target="../media/image11.jpeg"/><Relationship Id="rId9" Type="http://schemas.openxmlformats.org/officeDocument/2006/relationships/image" Target="../media/image126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65.png"/><Relationship Id="rId7" Type="http://schemas.openxmlformats.org/officeDocument/2006/relationships/image" Target="../media/image124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5" Type="http://schemas.openxmlformats.org/officeDocument/2006/relationships/image" Target="../media/image167.png"/><Relationship Id="rId4" Type="http://schemas.openxmlformats.org/officeDocument/2006/relationships/image" Target="../media/image166.png"/><Relationship Id="rId9" Type="http://schemas.openxmlformats.org/officeDocument/2006/relationships/image" Target="../media/image12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4.jpeg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gif"/><Relationship Id="rId5" Type="http://schemas.openxmlformats.org/officeDocument/2006/relationships/image" Target="../media/image5.jpeg"/><Relationship Id="rId4" Type="http://schemas.openxmlformats.org/officeDocument/2006/relationships/image" Target="../media/image3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4.gif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6.gif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5.jpeg"/><Relationship Id="rId10" Type="http://schemas.openxmlformats.org/officeDocument/2006/relationships/image" Target="../media/image15.jpeg"/><Relationship Id="rId4" Type="http://schemas.openxmlformats.org/officeDocument/2006/relationships/image" Target="../media/image3.jpeg"/><Relationship Id="rId9" Type="http://schemas.openxmlformats.org/officeDocument/2006/relationships/image" Target="../media/image3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127440" y="3223800"/>
            <a:ext cx="8874720" cy="60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 anchor="ctr"/>
          <a:lstStyle/>
          <a:p>
            <a:pPr algn="ctr">
              <a:lnSpc>
                <a:spcPct val="90000"/>
              </a:lnSpc>
            </a:pPr>
            <a:r>
              <a:rPr lang="fr-FR" sz="300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MODERN ADVANCES IN COMPUTATIONAL IMAGING AT MICROWAVE AND MILLIMETRE-WAVE FREQUENCIES</a:t>
            </a:r>
            <a:endParaRPr lang="fr-FR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1225080" y="4311360"/>
            <a:ext cx="6679080" cy="12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fr-FR" sz="1500" b="0" u="sng" strike="noStrike" spc="-1" dirty="0" err="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Okan</a:t>
            </a:r>
            <a:r>
              <a:rPr lang="fr-FR" sz="1500" b="0" u="sng" strike="noStrike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Yurduseven</a:t>
            </a:r>
            <a:r>
              <a:rPr lang="fr-FR" sz="1500" b="0" u="sng" strike="noStrike" spc="-1" baseline="30000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#1</a:t>
            </a:r>
            <a:r>
              <a:rPr lang="fr-FR" sz="1500" b="0" strike="noStrike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Thomas Fromentèze</a:t>
            </a:r>
            <a:r>
              <a:rPr lang="fr-FR" sz="1500" b="0" strike="noStrike" spc="-1" baseline="30000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#2</a:t>
            </a:r>
            <a:endParaRPr lang="fr-FR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fr-FR" sz="1500" b="0" strike="noStrike" spc="-1" baseline="30000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#1</a:t>
            </a:r>
            <a:r>
              <a:rPr lang="fr-FR" sz="1500" b="0" strike="noStrike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Queen’s </a:t>
            </a:r>
            <a:r>
              <a:rPr lang="fr-FR" sz="1500" b="0" strike="noStrike" spc="-1" dirty="0" err="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University</a:t>
            </a:r>
            <a:r>
              <a:rPr lang="fr-FR" sz="1500" b="0" strike="noStrike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Belfast, UK</a:t>
            </a:r>
            <a:endParaRPr lang="fr-FR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fr-FR" sz="1500" b="0" strike="noStrike" spc="-1" baseline="30000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#2</a:t>
            </a:r>
            <a:r>
              <a:rPr lang="fr-FR" sz="1500" b="0" strike="noStrike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Xlim </a:t>
            </a:r>
            <a:r>
              <a:rPr lang="fr-FR" sz="1500" b="0" strike="noStrike" spc="-1" dirty="0" err="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Research</a:t>
            </a:r>
            <a:r>
              <a:rPr lang="fr-FR" sz="1500" b="0" strike="noStrike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Institute, </a:t>
            </a:r>
            <a:r>
              <a:rPr lang="fr-FR" sz="1500" b="0" strike="noStrike" spc="-1" dirty="0" err="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University</a:t>
            </a:r>
            <a:r>
              <a:rPr lang="fr-FR" sz="1500" b="0" strike="noStrike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of Limoges, France</a:t>
            </a:r>
            <a:endParaRPr lang="fr-FR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fr-FR" sz="1500" b="0" strike="noStrike" spc="-1" baseline="30000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</a:t>
            </a:r>
            <a:r>
              <a:rPr lang="fr-FR" sz="1500" b="0" strike="noStrike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okan.yurduseven@qub.ac.uk, </a:t>
            </a:r>
            <a:r>
              <a:rPr lang="fr-FR" sz="1500" b="0" strike="noStrike" spc="-1" baseline="30000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</a:t>
            </a:r>
            <a:r>
              <a:rPr lang="fr-FR" sz="1500" b="0" strike="noStrike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thomas.fromenteze@unilim.fr</a:t>
            </a:r>
            <a:endParaRPr lang="fr-FR" sz="15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CustomShape 3"/>
          <p:cNvSpPr/>
          <p:nvPr/>
        </p:nvSpPr>
        <p:spPr>
          <a:xfrm>
            <a:off x="134640" y="1841760"/>
            <a:ext cx="8874720" cy="131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 anchor="ctr"/>
          <a:lstStyle/>
          <a:p>
            <a:pPr algn="ctr">
              <a:lnSpc>
                <a:spcPct val="90000"/>
              </a:lnSpc>
            </a:pPr>
            <a:r>
              <a:rPr lang="fr-FR" sz="180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57988CE8-ECC5-4320-9880-595E1ED35E75}"/>
              </a:ext>
            </a:extLst>
          </p:cNvPr>
          <p:cNvSpPr/>
          <p:nvPr/>
        </p:nvSpPr>
        <p:spPr>
          <a:xfrm>
            <a:off x="161871" y="839948"/>
            <a:ext cx="6514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What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makes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Fourier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processing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efficient?</a:t>
            </a:r>
            <a:endParaRPr lang="en-US">
              <a:latin typeface="Calibri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A0BB0702-736F-4D3E-A003-C0B4D38A6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023" y="2802402"/>
            <a:ext cx="562757" cy="198673"/>
          </a:xfrm>
          <a:prstGeom prst="rect">
            <a:avLst/>
          </a:prstGeom>
        </p:spPr>
      </p:pic>
      <p:pic>
        <p:nvPicPr>
          <p:cNvPr id="12" name="Picture 12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C4183693-9AD5-4CE7-B35D-FEA3AF334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3760" y="2811029"/>
            <a:ext cx="670040" cy="198673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788917EC-8898-468B-90B4-9B6AB20D27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2263" y="2811450"/>
            <a:ext cx="643255" cy="198673"/>
          </a:xfrm>
          <a:prstGeom prst="rect">
            <a:avLst/>
          </a:prstGeom>
        </p:spPr>
      </p:pic>
      <p:pic>
        <p:nvPicPr>
          <p:cNvPr id="16" name="Picture 16" descr="A drawing of a person&#10;&#10;Description generated with high confidence">
            <a:extLst>
              <a:ext uri="{FF2B5EF4-FFF2-40B4-BE49-F238E27FC236}">
                <a16:creationId xmlns:a16="http://schemas.microsoft.com/office/drawing/2014/main" id="{FDD6BF29-40D2-4B46-8799-CF50454487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7804" y="2531496"/>
            <a:ext cx="600456" cy="323165"/>
          </a:xfrm>
          <a:prstGeom prst="rect">
            <a:avLst/>
          </a:prstGeom>
        </p:spPr>
      </p:pic>
      <p:pic>
        <p:nvPicPr>
          <p:cNvPr id="21" name="Picture 21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8B89BC9E-86DA-47DE-A939-EA1E61485F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165" y="3820828"/>
            <a:ext cx="3639670" cy="688050"/>
          </a:xfrm>
          <a:prstGeom prst="rect">
            <a:avLst/>
          </a:prstGeom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049F7AC6-C3C7-48E5-A04C-054A4BEC01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636" y="5266156"/>
            <a:ext cx="2369671" cy="27015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A0E4069-A7DB-4D39-8AFB-4C72CC105BD4}"/>
              </a:ext>
            </a:extLst>
          </p:cNvPr>
          <p:cNvSpPr txBox="1"/>
          <p:nvPr/>
        </p:nvSpPr>
        <p:spPr>
          <a:xfrm>
            <a:off x="109862" y="1456244"/>
            <a:ext cx="4913329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 b="1">
                <a:latin typeface="Calibri"/>
                <a:ea typeface="+mn-lt"/>
                <a:cs typeface="+mn-lt"/>
              </a:rPr>
              <a:t>Full process for image computation:</a:t>
            </a:r>
            <a:endParaRPr lang="en-US" b="1">
              <a:latin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3F01D86-7171-453E-ADBE-20C6B4482692}"/>
              </a:ext>
            </a:extLst>
          </p:cNvPr>
          <p:cNvSpPr txBox="1"/>
          <p:nvPr/>
        </p:nvSpPr>
        <p:spPr>
          <a:xfrm>
            <a:off x="94921" y="2113656"/>
            <a:ext cx="4913329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/>
                <a:ea typeface="+mn-lt"/>
                <a:cs typeface="+mn-lt"/>
              </a:rPr>
              <a:t>1. Fourier transform and variable change</a:t>
            </a:r>
            <a:endParaRPr lang="en-US">
              <a:latin typeface="Calibri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82B30E9-C0B5-4276-A426-9966BE8BC8E1}"/>
              </a:ext>
            </a:extLst>
          </p:cNvPr>
          <p:cNvCxnSpPr>
            <a:cxnSpLocks/>
          </p:cNvCxnSpPr>
          <p:nvPr/>
        </p:nvCxnSpPr>
        <p:spPr>
          <a:xfrm>
            <a:off x="882871" y="2928404"/>
            <a:ext cx="3325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1EC0EA8-2CCC-4E61-A44E-0D7EF01BFCE6}"/>
              </a:ext>
            </a:extLst>
          </p:cNvPr>
          <p:cNvCxnSpPr>
            <a:cxnSpLocks/>
          </p:cNvCxnSpPr>
          <p:nvPr/>
        </p:nvCxnSpPr>
        <p:spPr>
          <a:xfrm>
            <a:off x="2042498" y="2928404"/>
            <a:ext cx="432364" cy="2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6D24045-D1F7-4806-9F5E-E7A67A6022E9}"/>
              </a:ext>
            </a:extLst>
          </p:cNvPr>
          <p:cNvSpPr txBox="1"/>
          <p:nvPr/>
        </p:nvSpPr>
        <p:spPr>
          <a:xfrm>
            <a:off x="109862" y="3503185"/>
            <a:ext cx="4913329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/>
                <a:ea typeface="+mn-lt"/>
                <a:cs typeface="+mn-lt"/>
              </a:rPr>
              <a:t>2. Back-propagation</a:t>
            </a:r>
            <a:endParaRPr lang="en-US">
              <a:latin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937EDC-7D11-484A-B537-9BF4E60024D4}"/>
              </a:ext>
            </a:extLst>
          </p:cNvPr>
          <p:cNvSpPr txBox="1"/>
          <p:nvPr/>
        </p:nvSpPr>
        <p:spPr>
          <a:xfrm>
            <a:off x="147215" y="4862832"/>
            <a:ext cx="4913329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/>
                <a:ea typeface="+mn-lt"/>
                <a:cs typeface="+mn-lt"/>
              </a:rPr>
              <a:t>3. Inverse Fourier transform</a:t>
            </a:r>
            <a:endParaRPr lang="en-US">
              <a:latin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D679429-0360-4EEA-B532-44F1B68B5A77}"/>
              </a:ext>
            </a:extLst>
          </p:cNvPr>
          <p:cNvSpPr txBox="1"/>
          <p:nvPr/>
        </p:nvSpPr>
        <p:spPr>
          <a:xfrm>
            <a:off x="144931" y="5688106"/>
            <a:ext cx="886161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Calibri"/>
              </a:rPr>
              <a:t>Note:</a:t>
            </a:r>
            <a:br>
              <a:rPr lang="en-US" sz="1200" b="1">
                <a:latin typeface="Calibri"/>
              </a:rPr>
            </a:br>
            <a:r>
              <a:rPr lang="en-US" sz="1200">
                <a:latin typeface="Calibri"/>
                <a:cs typeface="Arial"/>
              </a:rPr>
              <a:t>1.</a:t>
            </a:r>
            <a:r>
              <a:rPr lang="en-US" sz="1200">
                <a:latin typeface="Calibri"/>
                <a:ea typeface="+mn-lt"/>
                <a:cs typeface="+mn-lt"/>
              </a:rPr>
              <a:t> The back-propagation step can be greatly accelerated using </a:t>
            </a:r>
            <a:r>
              <a:rPr lang="en-US" sz="1200" err="1">
                <a:latin typeface="Calibri"/>
                <a:ea typeface="+mn-lt"/>
                <a:cs typeface="+mn-lt"/>
              </a:rPr>
              <a:t>Stolt</a:t>
            </a:r>
            <a:r>
              <a:rPr lang="en-US" sz="1200">
                <a:latin typeface="Calibri"/>
                <a:ea typeface="+mn-lt"/>
                <a:cs typeface="+mn-lt"/>
              </a:rPr>
              <a:t> interpolation instead of a summation.</a:t>
            </a:r>
            <a:endParaRPr lang="en-US">
              <a:latin typeface="Calibri"/>
            </a:endParaRPr>
          </a:p>
          <a:p>
            <a:r>
              <a:rPr lang="en-US" sz="1200">
                <a:latin typeface="Calibri"/>
                <a:ea typeface="+mn-lt"/>
                <a:cs typeface="+mn-lt"/>
              </a:rPr>
              <a:t>2. In this example, we add an additional phase shift                to compensate for the offset of the transmit antenna.</a:t>
            </a:r>
            <a:endParaRPr lang="en-US" sz="1200">
              <a:latin typeface="Calibri"/>
            </a:endParaRPr>
          </a:p>
        </p:txBody>
      </p:sp>
      <p:pic>
        <p:nvPicPr>
          <p:cNvPr id="38" name="Picture 3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8800800-388A-48D7-84D4-73044038DF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9329" y="6104448"/>
            <a:ext cx="428252" cy="18956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016FAC0-EF58-4485-929C-204E5B4F2E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232" y="1414991"/>
            <a:ext cx="5724431" cy="24426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D2B7CAE-A57F-4AF7-83D4-13EFB1083974}"/>
              </a:ext>
            </a:extLst>
          </p:cNvPr>
          <p:cNvSpPr txBox="1"/>
          <p:nvPr/>
        </p:nvSpPr>
        <p:spPr>
          <a:xfrm>
            <a:off x="4062487" y="4043194"/>
            <a:ext cx="4851335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/>
                <a:ea typeface="+mn-lt"/>
                <a:cs typeface="+mn-lt"/>
              </a:rPr>
              <a:t>This approach is often referred as the </a:t>
            </a:r>
            <a:r>
              <a:rPr lang="en-US" sz="1500" b="1">
                <a:latin typeface="Calibri"/>
                <a:ea typeface="+mn-lt"/>
                <a:cs typeface="+mn-lt"/>
              </a:rPr>
              <a:t>Range Migration Algorithm</a:t>
            </a:r>
            <a:r>
              <a:rPr lang="en-US" sz="1500">
                <a:latin typeface="Calibri"/>
                <a:ea typeface="+mn-lt"/>
                <a:cs typeface="+mn-lt"/>
              </a:rPr>
              <a:t> (RMA) or k-</a:t>
            </a:r>
            <a:r>
              <a:rPr lang="en-US" sz="1500">
                <a:ea typeface="+mn-lt"/>
                <a:cs typeface="+mn-lt"/>
              </a:rPr>
              <a:t>ω algorithm</a:t>
            </a:r>
            <a:endParaRPr lang="en-US">
              <a:latin typeface="Arial"/>
              <a:ea typeface="+mn-lt"/>
              <a:cs typeface="+mn-lt"/>
            </a:endParaRPr>
          </a:p>
          <a:p>
            <a:pPr algn="just"/>
            <a:endParaRPr lang="en-US" sz="1000">
              <a:latin typeface="Calibri"/>
              <a:cs typeface="Arial"/>
            </a:endParaRPr>
          </a:p>
          <a:p>
            <a:pPr algn="just"/>
            <a:r>
              <a:rPr lang="en-US" sz="1000">
                <a:latin typeface="Calibri"/>
                <a:ea typeface="+mn-lt"/>
                <a:cs typeface="+mn-lt"/>
              </a:rPr>
              <a:t>Lopez-Sanchez, J. M., &amp; </a:t>
            </a:r>
            <a:r>
              <a:rPr lang="en-US" sz="1000" err="1">
                <a:latin typeface="Calibri"/>
                <a:ea typeface="+mn-lt"/>
                <a:cs typeface="+mn-lt"/>
              </a:rPr>
              <a:t>Fortuny-Guasch</a:t>
            </a:r>
            <a:r>
              <a:rPr lang="en-US" sz="1000">
                <a:latin typeface="Calibri"/>
                <a:ea typeface="+mn-lt"/>
                <a:cs typeface="+mn-lt"/>
              </a:rPr>
              <a:t>, J. (2000). 3-D radar imaging using range migration techniques. </a:t>
            </a:r>
            <a:r>
              <a:rPr lang="en-US" sz="1000" i="1">
                <a:latin typeface="Calibri"/>
                <a:ea typeface="+mn-lt"/>
                <a:cs typeface="+mn-lt"/>
              </a:rPr>
              <a:t>IEEE Transactions on antennas and propagation</a:t>
            </a:r>
            <a:r>
              <a:rPr lang="en-US" sz="1000">
                <a:latin typeface="Calibri"/>
                <a:ea typeface="+mn-lt"/>
                <a:cs typeface="+mn-lt"/>
              </a:rPr>
              <a:t>, </a:t>
            </a:r>
            <a:r>
              <a:rPr lang="en-US" sz="1000" i="1">
                <a:latin typeface="Calibri"/>
                <a:ea typeface="+mn-lt"/>
                <a:cs typeface="+mn-lt"/>
              </a:rPr>
              <a:t>48</a:t>
            </a:r>
            <a:r>
              <a:rPr lang="en-US" sz="1000">
                <a:latin typeface="Calibri"/>
                <a:ea typeface="+mn-lt"/>
                <a:cs typeface="+mn-lt"/>
              </a:rPr>
              <a:t>(5), 728-737.</a:t>
            </a:r>
          </a:p>
          <a:p>
            <a:pPr algn="just"/>
            <a:endParaRPr lang="en-US" sz="1000">
              <a:latin typeface="Calibri"/>
              <a:cs typeface="Arial"/>
            </a:endParaRPr>
          </a:p>
          <a:p>
            <a:pPr algn="just"/>
            <a:r>
              <a:rPr lang="en-US" sz="1000" err="1">
                <a:latin typeface="Calibri"/>
                <a:ea typeface="+mn-lt"/>
                <a:cs typeface="+mn-lt"/>
              </a:rPr>
              <a:t>Zhuge</a:t>
            </a:r>
            <a:r>
              <a:rPr lang="en-US" sz="1000">
                <a:latin typeface="Calibri"/>
                <a:ea typeface="+mn-lt"/>
                <a:cs typeface="+mn-lt"/>
              </a:rPr>
              <a:t>, X., &amp; </a:t>
            </a:r>
            <a:r>
              <a:rPr lang="en-US" sz="1000" err="1">
                <a:latin typeface="Calibri"/>
                <a:ea typeface="+mn-lt"/>
                <a:cs typeface="+mn-lt"/>
              </a:rPr>
              <a:t>Yarovoy</a:t>
            </a:r>
            <a:r>
              <a:rPr lang="en-US" sz="1000">
                <a:latin typeface="Calibri"/>
                <a:ea typeface="+mn-lt"/>
                <a:cs typeface="+mn-lt"/>
              </a:rPr>
              <a:t>, A. G. (2012). Three-dimensional near-field MIMO array imaging using range migration techniques. </a:t>
            </a:r>
            <a:r>
              <a:rPr lang="en-US" sz="1000" i="1">
                <a:latin typeface="Calibri"/>
                <a:ea typeface="+mn-lt"/>
                <a:cs typeface="+mn-lt"/>
              </a:rPr>
              <a:t>IEEE Transactions on Image Processing</a:t>
            </a:r>
            <a:r>
              <a:rPr lang="en-US" sz="1000">
                <a:latin typeface="Calibri"/>
                <a:ea typeface="+mn-lt"/>
                <a:cs typeface="+mn-lt"/>
              </a:rPr>
              <a:t>, </a:t>
            </a:r>
            <a:r>
              <a:rPr lang="en-US" sz="1000" i="1">
                <a:latin typeface="Calibri"/>
                <a:ea typeface="+mn-lt"/>
                <a:cs typeface="+mn-lt"/>
              </a:rPr>
              <a:t>21</a:t>
            </a:r>
            <a:r>
              <a:rPr lang="en-US" sz="1000">
                <a:latin typeface="Calibri"/>
                <a:ea typeface="+mn-lt"/>
                <a:cs typeface="+mn-lt"/>
              </a:rPr>
              <a:t>(6), 3026-3033.</a:t>
            </a:r>
            <a:endParaRPr lang="en-US">
              <a:latin typeface="Calibri"/>
            </a:endParaRPr>
          </a:p>
          <a:p>
            <a:pPr algn="just"/>
            <a:endParaRPr lang="en-US" sz="1000">
              <a:latin typeface="Calibri"/>
              <a:cs typeface="Arial"/>
            </a:endParaRPr>
          </a:p>
        </p:txBody>
      </p:sp>
      <p:pic>
        <p:nvPicPr>
          <p:cNvPr id="2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B6897274-656C-4B62-9F91-E87BA20796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  <p:pic>
        <p:nvPicPr>
          <p:cNvPr id="5" name="Picture 5" descr="A picture containing crossword puzzle, black, indoor, text&#10;&#10;Description generated with high confidence">
            <a:extLst>
              <a:ext uri="{FF2B5EF4-FFF2-40B4-BE49-F238E27FC236}">
                <a16:creationId xmlns:a16="http://schemas.microsoft.com/office/drawing/2014/main" id="{B7AF3E1F-4E9B-4C81-8F5C-5BC2014FEC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99216" y="785666"/>
            <a:ext cx="804441" cy="779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A00F17-AC85-416E-84D2-5AD725915859}"/>
              </a:ext>
            </a:extLst>
          </p:cNvPr>
          <p:cNvSpPr txBox="1"/>
          <p:nvPr/>
        </p:nvSpPr>
        <p:spPr>
          <a:xfrm>
            <a:off x="6593229" y="950571"/>
            <a:ext cx="168701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/>
              </a:rPr>
              <a:t>Code available here</a:t>
            </a:r>
            <a:br>
              <a:rPr lang="en-US" sz="1200" dirty="0">
                <a:latin typeface="Calibri"/>
              </a:rPr>
            </a:br>
            <a:r>
              <a:rPr lang="en-US" sz="1200" dirty="0">
                <a:latin typeface="Calibri"/>
              </a:rPr>
              <a:t>https://bit.ly/2XGCVbH</a:t>
            </a:r>
          </a:p>
        </p:txBody>
      </p:sp>
    </p:spTree>
    <p:extLst>
      <p:ext uri="{BB962C8B-B14F-4D97-AF65-F5344CB8AC3E}">
        <p14:creationId xmlns:p14="http://schemas.microsoft.com/office/powerpoint/2010/main" val="137065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57988CE8-ECC5-4320-9880-595E1ED35E75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Making Fourier techniques compatible with computational imaging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440837-2D27-4FEF-8995-E6C9F30E9A28}"/>
              </a:ext>
            </a:extLst>
          </p:cNvPr>
          <p:cNvSpPr txBox="1"/>
          <p:nvPr/>
        </p:nvSpPr>
        <p:spPr>
          <a:xfrm>
            <a:off x="162156" y="1441303"/>
            <a:ext cx="4367976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 b="1">
                <a:latin typeface="Calibri"/>
                <a:ea typeface="+mn-lt"/>
                <a:cs typeface="+mn-lt"/>
              </a:rPr>
              <a:t>Problem:</a:t>
            </a:r>
            <a:r>
              <a:rPr lang="en-US" sz="1500">
                <a:latin typeface="Calibri"/>
                <a:ea typeface="+mn-lt"/>
                <a:cs typeface="+mn-lt"/>
              </a:rPr>
              <a:t> the use of frequency-diverse antenna does not grant us direct access to the spatial dimension</a:t>
            </a:r>
            <a:endParaRPr lang="en-US">
              <a:latin typeface="Calibri"/>
            </a:endParaRPr>
          </a:p>
        </p:txBody>
      </p:sp>
      <p:pic>
        <p:nvPicPr>
          <p:cNvPr id="17" name="Picture 17" descr="A close up of a map&#10;&#10;Description generated with high confidence">
            <a:extLst>
              <a:ext uri="{FF2B5EF4-FFF2-40B4-BE49-F238E27FC236}">
                <a16:creationId xmlns:a16="http://schemas.microsoft.com/office/drawing/2014/main" id="{EA903C0C-BCE2-42D2-9216-E3FBAE49C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525" y="2167088"/>
            <a:ext cx="2616200" cy="1150635"/>
          </a:xfrm>
          <a:prstGeom prst="rect">
            <a:avLst/>
          </a:prstGeom>
        </p:spPr>
      </p:pic>
      <p:pic>
        <p:nvPicPr>
          <p:cNvPr id="19" name="Picture 1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CF3CF23-CFCD-41C4-863C-BD4FC5B948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150" y="3408927"/>
            <a:ext cx="2266950" cy="12863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DA76FD-6FAF-4DE9-BC07-D00EB638FF6F}"/>
              </a:ext>
            </a:extLst>
          </p:cNvPr>
          <p:cNvSpPr txBox="1"/>
          <p:nvPr/>
        </p:nvSpPr>
        <p:spPr>
          <a:xfrm>
            <a:off x="162155" y="4878239"/>
            <a:ext cx="4367976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/>
                <a:ea typeface="+mn-lt"/>
                <a:cs typeface="+mn-lt"/>
              </a:rPr>
              <a:t>Measurement of a "compressed" signal: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0FBDB7-62C5-4E78-8DA6-E9548DB1CCEB}"/>
              </a:ext>
            </a:extLst>
          </p:cNvPr>
          <p:cNvSpPr txBox="1"/>
          <p:nvPr/>
        </p:nvSpPr>
        <p:spPr>
          <a:xfrm>
            <a:off x="162155" y="5656113"/>
            <a:ext cx="4367976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ea typeface="+mn-lt"/>
                <a:cs typeface="+mn-lt"/>
              </a:rPr>
              <a:t>Identification of signals in the radiating aperture</a:t>
            </a:r>
            <a:endParaRPr lang="en-US"/>
          </a:p>
        </p:txBody>
      </p:sp>
      <p:pic>
        <p:nvPicPr>
          <p:cNvPr id="1030" name="Picture 6" descr="https://latex.codecogs.com/gif.latex?%5Cdpi%7B300%7D%20%7B%5Ccolor%7Bred%7D%20s_%5Comega%28r_r%29%20%3D%20%5Cint_%7Br%7D%20G_%5Comega%28r_t%2Cr%29%20f%28r%29%20G_%5Comega%28r%2Cr_r%29%5C%20d%5E3%20r%20%7D">
            <a:extLst>
              <a:ext uri="{FF2B5EF4-FFF2-40B4-BE49-F238E27FC236}">
                <a16:creationId xmlns:a16="http://schemas.microsoft.com/office/drawing/2014/main" id="{FA8720FA-6B15-41FD-AA67-9A867CF08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5952605"/>
            <a:ext cx="3232736" cy="46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atex.codecogs.com/gif.latex?%5Cdpi%7B300%7D%20%5Crho_%5Comega%20%3D%20%5Cint_%7Br_r%7D%20%7B%5Ccolor%7Bred%7D%20%5Cint_%7Br%7D%20G_%5Comega%28r_t%2Cr%29%20f%28r%29%20G_%5Comega%28r%2Cr_r%29%5C%20d%5E3%20r%20%7D%20%5C%20H_%5Comega%28r_r%29%20d%5E2%20r_r">
            <a:extLst>
              <a:ext uri="{FF2B5EF4-FFF2-40B4-BE49-F238E27FC236}">
                <a16:creationId xmlns:a16="http://schemas.microsoft.com/office/drawing/2014/main" id="{AD86FA0B-50EF-4A92-B765-ECAFA8065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5214378"/>
            <a:ext cx="4115980" cy="46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A391369-14AA-4AD8-B49E-957AC981F5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48" y="2327342"/>
            <a:ext cx="4561012" cy="2712479"/>
          </a:xfrm>
          <a:prstGeom prst="rect">
            <a:avLst/>
          </a:prstGeom>
        </p:spPr>
      </p:pic>
      <p:sp>
        <p:nvSpPr>
          <p:cNvPr id="21" name="TextBox 17">
            <a:extLst>
              <a:ext uri="{FF2B5EF4-FFF2-40B4-BE49-F238E27FC236}">
                <a16:creationId xmlns:a16="http://schemas.microsoft.com/office/drawing/2014/main" id="{BC3B8EB3-C329-4D5C-8DD6-F16A01D0E378}"/>
              </a:ext>
            </a:extLst>
          </p:cNvPr>
          <p:cNvSpPr txBox="1"/>
          <p:nvPr/>
        </p:nvSpPr>
        <p:spPr>
          <a:xfrm>
            <a:off x="4528856" y="5055319"/>
            <a:ext cx="4561011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 b="1">
                <a:latin typeface="Calibri"/>
                <a:ea typeface="+mn-lt"/>
                <a:cs typeface="+mn-lt"/>
              </a:rPr>
              <a:t>How to efficiently retrieve the signals in the aperture?</a:t>
            </a:r>
            <a:endParaRPr lang="en-US" b="1"/>
          </a:p>
        </p:txBody>
      </p:sp>
      <p:pic>
        <p:nvPicPr>
          <p:cNvPr id="4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915C4087-7C3E-49E2-AC9D-B7B5488473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90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57988CE8-ECC5-4320-9880-595E1ED35E75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Making Fourier techniques compatible with computational imaging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440837-2D27-4FEF-8995-E6C9F30E9A28}"/>
              </a:ext>
            </a:extLst>
          </p:cNvPr>
          <p:cNvSpPr txBox="1"/>
          <p:nvPr/>
        </p:nvSpPr>
        <p:spPr>
          <a:xfrm>
            <a:off x="162156" y="1441303"/>
            <a:ext cx="4367976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 b="1">
                <a:latin typeface="Calibri"/>
                <a:ea typeface="+mn-lt"/>
                <a:cs typeface="+mn-lt"/>
              </a:rPr>
              <a:t>Problem:</a:t>
            </a:r>
            <a:r>
              <a:rPr lang="en-US" sz="1500">
                <a:latin typeface="Calibri"/>
                <a:ea typeface="+mn-lt"/>
                <a:cs typeface="+mn-lt"/>
              </a:rPr>
              <a:t> the use of frequency-diverse antenna does not grant us direct access to the spatial dimension</a:t>
            </a:r>
            <a:endParaRPr lang="en-US">
              <a:latin typeface="Calibri"/>
            </a:endParaRPr>
          </a:p>
        </p:txBody>
      </p:sp>
      <p:pic>
        <p:nvPicPr>
          <p:cNvPr id="17" name="Picture 17" descr="A close up of a map&#10;&#10;Description generated with high confidence">
            <a:extLst>
              <a:ext uri="{FF2B5EF4-FFF2-40B4-BE49-F238E27FC236}">
                <a16:creationId xmlns:a16="http://schemas.microsoft.com/office/drawing/2014/main" id="{EA903C0C-BCE2-42D2-9216-E3FBAE49C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525" y="2167088"/>
            <a:ext cx="2616200" cy="1150635"/>
          </a:xfrm>
          <a:prstGeom prst="rect">
            <a:avLst/>
          </a:prstGeom>
        </p:spPr>
      </p:pic>
      <p:pic>
        <p:nvPicPr>
          <p:cNvPr id="19" name="Picture 1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CF3CF23-CFCD-41C4-863C-BD4FC5B948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150" y="3408927"/>
            <a:ext cx="2266950" cy="12863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DA76FD-6FAF-4DE9-BC07-D00EB638FF6F}"/>
              </a:ext>
            </a:extLst>
          </p:cNvPr>
          <p:cNvSpPr txBox="1"/>
          <p:nvPr/>
        </p:nvSpPr>
        <p:spPr>
          <a:xfrm>
            <a:off x="162155" y="4878239"/>
            <a:ext cx="4367976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/>
                <a:ea typeface="+mn-lt"/>
                <a:cs typeface="+mn-lt"/>
              </a:rPr>
              <a:t>Measurement of a "compressed" signal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0FBDB7-62C5-4E78-8DA6-E9548DB1CCEB}"/>
              </a:ext>
            </a:extLst>
          </p:cNvPr>
          <p:cNvSpPr txBox="1"/>
          <p:nvPr/>
        </p:nvSpPr>
        <p:spPr>
          <a:xfrm>
            <a:off x="162155" y="5656113"/>
            <a:ext cx="4367976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ea typeface="+mn-lt"/>
                <a:cs typeface="+mn-lt"/>
              </a:rPr>
              <a:t>Identification of signals in the radiating aperture</a:t>
            </a:r>
            <a:endParaRPr lang="en-US"/>
          </a:p>
        </p:txBody>
      </p:sp>
      <p:pic>
        <p:nvPicPr>
          <p:cNvPr id="1030" name="Picture 6" descr="https://latex.codecogs.com/gif.latex?%5Cdpi%7B300%7D%20%7B%5Ccolor%7Bred%7D%20s_%5Comega%28r_r%29%20%3D%20%5Cint_%7Br%7D%20G_%5Comega%28r_t%2Cr%29%20f%28r%29%20G_%5Comega%28r%2Cr_r%29%5C%20d%5E3%20r%20%7D">
            <a:extLst>
              <a:ext uri="{FF2B5EF4-FFF2-40B4-BE49-F238E27FC236}">
                <a16:creationId xmlns:a16="http://schemas.microsoft.com/office/drawing/2014/main" id="{FA8720FA-6B15-41FD-AA67-9A867CF08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5952605"/>
            <a:ext cx="3232736" cy="46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atex.codecogs.com/gif.latex?%5Cdpi%7B300%7D%20%5Crho_%5Comega%20%3D%20%5Cint_%7Br_r%7D%20%7B%5Ccolor%7Bred%7D%20%5Cint_%7Br%7D%20G_%5Comega%28r_t%2Cr%29%20f%28r%29%20G_%5Comega%28r%2Cr_r%29%5C%20d%5E3%20r%20%7D%20%5C%20H_%5Comega%28r_r%29%20d%5E2%20r_r">
            <a:extLst>
              <a:ext uri="{FF2B5EF4-FFF2-40B4-BE49-F238E27FC236}">
                <a16:creationId xmlns:a16="http://schemas.microsoft.com/office/drawing/2014/main" id="{AD86FA0B-50EF-4A92-B765-ECAFA8065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5214378"/>
            <a:ext cx="4115980" cy="46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latex.codecogs.com/gif.latex?%5Cdpi%7B300%7D%20%5Crho_%5Comega%20%3D%20%5Cint_%7Br_r%7D%20%7B%5Ccolor%7Bred%7D%20s_%5Comega%28r_r%29%20%7D%20%5C%20H_%5Comega%28r_r%29%20d%5E2%20r_r">
            <a:extLst>
              <a:ext uri="{FF2B5EF4-FFF2-40B4-BE49-F238E27FC236}">
                <a16:creationId xmlns:a16="http://schemas.microsoft.com/office/drawing/2014/main" id="{8A3FE784-1218-47C5-A3E7-3B1843228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69" y="1860398"/>
            <a:ext cx="2865196" cy="60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19">
            <a:extLst>
              <a:ext uri="{FF2B5EF4-FFF2-40B4-BE49-F238E27FC236}">
                <a16:creationId xmlns:a16="http://schemas.microsoft.com/office/drawing/2014/main" id="{B25EA640-BC59-4E7E-83F8-FFA1B2ABA01A}"/>
              </a:ext>
            </a:extLst>
          </p:cNvPr>
          <p:cNvSpPr txBox="1"/>
          <p:nvPr/>
        </p:nvSpPr>
        <p:spPr>
          <a:xfrm>
            <a:off x="4796249" y="1478296"/>
            <a:ext cx="3897048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 panose="020F0502020204030204" pitchFamily="34" charset="0"/>
                <a:cs typeface="Calibri" panose="020F0502020204030204" pitchFamily="34" charset="0"/>
              </a:rPr>
              <a:t>The signals undergo a known distortion</a:t>
            </a: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5AF61165-B56E-4058-8DAF-A4DF895FDA57}"/>
              </a:ext>
            </a:extLst>
          </p:cNvPr>
          <p:cNvSpPr txBox="1"/>
          <p:nvPr/>
        </p:nvSpPr>
        <p:spPr>
          <a:xfrm>
            <a:off x="4796249" y="2482418"/>
            <a:ext cx="3897048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 panose="020F0502020204030204" pitchFamily="34" charset="0"/>
                <a:cs typeface="Calibri" panose="020F0502020204030204" pitchFamily="34" charset="0"/>
              </a:rPr>
              <a:t>In matrix form</a:t>
            </a: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13D2411C-3188-42DC-987A-726C3377DAAA}"/>
              </a:ext>
            </a:extLst>
          </p:cNvPr>
          <p:cNvSpPr txBox="1"/>
          <p:nvPr/>
        </p:nvSpPr>
        <p:spPr>
          <a:xfrm>
            <a:off x="6180941" y="2853414"/>
            <a:ext cx="606931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98C16D9-BEE6-48D7-A1D7-016F0E36DBB9}"/>
              </a:ext>
            </a:extLst>
          </p:cNvPr>
          <p:cNvSpPr txBox="1"/>
          <p:nvPr/>
        </p:nvSpPr>
        <p:spPr>
          <a:xfrm>
            <a:off x="4796248" y="3770588"/>
            <a:ext cx="4078111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 b="1">
                <a:latin typeface="Calibri" panose="020F0502020204030204" pitchFamily="34" charset="0"/>
                <a:cs typeface="Calibri" panose="020F0502020204030204" pitchFamily="34" charset="0"/>
              </a:rPr>
              <a:t>Problem:</a:t>
            </a:r>
            <a:r>
              <a:rPr lang="en-US" sz="1500">
                <a:latin typeface="Calibri" panose="020F0502020204030204" pitchFamily="34" charset="0"/>
                <a:cs typeface="Calibri" panose="020F0502020204030204" pitchFamily="34" charset="0"/>
              </a:rPr>
              <a:t> a simple matrix inversion reconstruction requires the sacrifice of a dimension</a:t>
            </a:r>
          </a:p>
        </p:txBody>
      </p:sp>
      <p:pic>
        <p:nvPicPr>
          <p:cNvPr id="2066" name="Picture 18" descr="https://latex.codecogs.com/gif.latex?%5Cdpi%7B300%7D%20%7B%5Ccolor%7Bred%7D%5Chat%7Bs%7D_%5Ccirc%7D%20%3D%20H%5E&amp;plus;%5Crho">
            <a:extLst>
              <a:ext uri="{FF2B5EF4-FFF2-40B4-BE49-F238E27FC236}">
                <a16:creationId xmlns:a16="http://schemas.microsoft.com/office/drawing/2014/main" id="{91409697-8813-434F-96EA-C502700B7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69" y="4431371"/>
            <a:ext cx="1254619" cy="31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s://latex.codecogs.com/gif.latex?%5Cdpi%7B300%7D%20%7B%5Ccolor%7Bblack%7D%20%5Crho%7D%20%5Cin%20%5Cmathbb%7BC%7D%5E%7Bn_%7Bf%7D%20%5Ctimes%201%7D">
            <a:extLst>
              <a:ext uri="{FF2B5EF4-FFF2-40B4-BE49-F238E27FC236}">
                <a16:creationId xmlns:a16="http://schemas.microsoft.com/office/drawing/2014/main" id="{D6663505-833F-45C7-A3A8-A89639349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421" y="4842073"/>
            <a:ext cx="1196293" cy="31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s://latex.codecogs.com/gif.latex?%5Cdpi%7B300%7D%20%7B%5Ccolor%7Bblack%7D%20H%7D%20%5Cin%20%5Cmathbb%7BC%7D%5E%7Bn_%7Bf%7D%20%5Ctimes%20n_%7Br_r%7D%7D">
            <a:extLst>
              <a:ext uri="{FF2B5EF4-FFF2-40B4-BE49-F238E27FC236}">
                <a16:creationId xmlns:a16="http://schemas.microsoft.com/office/drawing/2014/main" id="{C9CF96D0-FA91-40F5-B841-D9209C83B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755" y="4529031"/>
            <a:ext cx="1507095" cy="23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19">
            <a:extLst>
              <a:ext uri="{FF2B5EF4-FFF2-40B4-BE49-F238E27FC236}">
                <a16:creationId xmlns:a16="http://schemas.microsoft.com/office/drawing/2014/main" id="{6412D5C9-18D9-46B3-957C-3974ECCA62F2}"/>
              </a:ext>
            </a:extLst>
          </p:cNvPr>
          <p:cNvSpPr txBox="1"/>
          <p:nvPr/>
        </p:nvSpPr>
        <p:spPr>
          <a:xfrm>
            <a:off x="6255306" y="4461648"/>
            <a:ext cx="606931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</a:p>
        </p:txBody>
      </p:sp>
      <p:pic>
        <p:nvPicPr>
          <p:cNvPr id="2078" name="Picture 30" descr="https://latex.codecogs.com/gif.latex?%5Cdpi%7B300%7D%20%5Crho_%5Comega%20%3D%20H_%5Comega%5ET%20%5Ccolor%7Bred%7D%20s_%5Comega">
            <a:extLst>
              <a:ext uri="{FF2B5EF4-FFF2-40B4-BE49-F238E27FC236}">
                <a16:creationId xmlns:a16="http://schemas.microsoft.com/office/drawing/2014/main" id="{08B0CD02-657F-42D8-8253-0E4B10B2C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158" y="2864825"/>
            <a:ext cx="1260640" cy="30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https://latex.codecogs.com/gif.latex?%5Cdpi%7B300%7D%20H_%5Comega%20%5Cin%20%5Cmathbb%7BC%7D%5E%7Bn_%7Br_r%7D%5Ctimes%201%7D">
            <a:extLst>
              <a:ext uri="{FF2B5EF4-FFF2-40B4-BE49-F238E27FC236}">
                <a16:creationId xmlns:a16="http://schemas.microsoft.com/office/drawing/2014/main" id="{107D057D-E668-4DFC-9636-DCAB20A22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755" y="2899301"/>
            <a:ext cx="1432193" cy="2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https://latex.codecogs.com/gif.latex?%5Cdpi%7B300%7D%20%7B%5Ccolor%7Bred%7Ds_%5Comega%7D%20%5Cin%20%5Cmathbb%7BC%7D%5E%7Bn_%7Br_r%7D%5Ctimes%201%7D">
            <a:extLst>
              <a:ext uri="{FF2B5EF4-FFF2-40B4-BE49-F238E27FC236}">
                <a16:creationId xmlns:a16="http://schemas.microsoft.com/office/drawing/2014/main" id="{C11648BE-FF4A-4E80-A580-3881B3CE4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627" y="3232937"/>
            <a:ext cx="1332273" cy="2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https://latex.codecogs.com/gif.latex?%5Cdpi%7B300%7D%20%7B%5Ccolor%7Bred%7Ds_%5Ccirc%7D%20%5Cin%20%5Cmathbb%7BC%7D%5E%7Bn_%7Br_r%7D%5Ctimes%201%7D">
            <a:extLst>
              <a:ext uri="{FF2B5EF4-FFF2-40B4-BE49-F238E27FC236}">
                <a16:creationId xmlns:a16="http://schemas.microsoft.com/office/drawing/2014/main" id="{C077F4FB-E122-43CA-9C22-F872E7AFD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755" y="5177556"/>
            <a:ext cx="1448683" cy="30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19">
            <a:extLst>
              <a:ext uri="{FF2B5EF4-FFF2-40B4-BE49-F238E27FC236}">
                <a16:creationId xmlns:a16="http://schemas.microsoft.com/office/drawing/2014/main" id="{DB3D04F8-6073-4173-BC73-DD5532936E96}"/>
              </a:ext>
            </a:extLst>
          </p:cNvPr>
          <p:cNvSpPr txBox="1"/>
          <p:nvPr/>
        </p:nvSpPr>
        <p:spPr>
          <a:xfrm>
            <a:off x="4687226" y="5825368"/>
            <a:ext cx="4078111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 b="1">
                <a:latin typeface="Calibri" panose="020F0502020204030204" pitchFamily="34" charset="0"/>
                <a:cs typeface="Calibri" panose="020F0502020204030204" pitchFamily="34" charset="0"/>
              </a:rPr>
              <a:t>Pros:</a:t>
            </a:r>
            <a:r>
              <a:rPr lang="en-US" sz="1500">
                <a:latin typeface="Calibri" panose="020F0502020204030204" pitchFamily="34" charset="0"/>
                <a:cs typeface="Calibri" panose="020F0502020204030204" pitchFamily="34" charset="0"/>
              </a:rPr>
              <a:t> we just retrieved our lost spatial dimension</a:t>
            </a:r>
          </a:p>
          <a:p>
            <a:pPr algn="just"/>
            <a:r>
              <a:rPr lang="en-US" sz="1500" b="1">
                <a:latin typeface="Calibri" panose="020F0502020204030204" pitchFamily="34" charset="0"/>
                <a:cs typeface="Calibri" panose="020F0502020204030204" pitchFamily="34" charset="0"/>
              </a:rPr>
              <a:t>Cons: </a:t>
            </a:r>
            <a:r>
              <a:rPr lang="en-US" sz="1500">
                <a:latin typeface="Calibri" panose="020F0502020204030204" pitchFamily="34" charset="0"/>
                <a:cs typeface="Calibri" panose="020F0502020204030204" pitchFamily="34" charset="0"/>
              </a:rPr>
              <a:t>our frequency dimension is now missing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D212FDC-A90C-43DF-B9F5-5EAA1C0D7DF8}"/>
              </a:ext>
            </a:extLst>
          </p:cNvPr>
          <p:cNvCxnSpPr>
            <a:cxnSpLocks/>
          </p:cNvCxnSpPr>
          <p:nvPr/>
        </p:nvCxnSpPr>
        <p:spPr>
          <a:xfrm flipV="1">
            <a:off x="8243714" y="5368547"/>
            <a:ext cx="104549" cy="4491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DC9B31D1-DCBE-48D2-BE16-43D2AC968A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6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0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57988CE8-ECC5-4320-9880-595E1ED35E75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Making Fourier techniques compatible with computational imaging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440837-2D27-4FEF-8995-E6C9F30E9A28}"/>
              </a:ext>
            </a:extLst>
          </p:cNvPr>
          <p:cNvSpPr txBox="1"/>
          <p:nvPr/>
        </p:nvSpPr>
        <p:spPr>
          <a:xfrm>
            <a:off x="162156" y="1441303"/>
            <a:ext cx="4367976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 b="1">
                <a:latin typeface="Calibri"/>
                <a:ea typeface="+mn-lt"/>
                <a:cs typeface="+mn-lt"/>
              </a:rPr>
              <a:t>Problem:</a:t>
            </a:r>
            <a:r>
              <a:rPr lang="en-US" sz="1500">
                <a:latin typeface="Calibri"/>
                <a:ea typeface="+mn-lt"/>
                <a:cs typeface="+mn-lt"/>
              </a:rPr>
              <a:t> the use of frequency-diverse antenna does not grant us direct access to the spatial dimension</a:t>
            </a:r>
            <a:endParaRPr lang="en-US">
              <a:latin typeface="Calibri"/>
            </a:endParaRPr>
          </a:p>
        </p:txBody>
      </p:sp>
      <p:pic>
        <p:nvPicPr>
          <p:cNvPr id="17" name="Picture 17" descr="A close up of a map&#10;&#10;Description generated with high confidence">
            <a:extLst>
              <a:ext uri="{FF2B5EF4-FFF2-40B4-BE49-F238E27FC236}">
                <a16:creationId xmlns:a16="http://schemas.microsoft.com/office/drawing/2014/main" id="{EA903C0C-BCE2-42D2-9216-E3FBAE49C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525" y="2167088"/>
            <a:ext cx="2616200" cy="1150635"/>
          </a:xfrm>
          <a:prstGeom prst="rect">
            <a:avLst/>
          </a:prstGeom>
        </p:spPr>
      </p:pic>
      <p:pic>
        <p:nvPicPr>
          <p:cNvPr id="19" name="Picture 1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CF3CF23-CFCD-41C4-863C-BD4FC5B948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150" y="3408927"/>
            <a:ext cx="2266950" cy="1286335"/>
          </a:xfrm>
          <a:prstGeom prst="rect">
            <a:avLst/>
          </a:prstGeom>
        </p:spPr>
      </p:pic>
      <p:sp>
        <p:nvSpPr>
          <p:cNvPr id="7" name="TextBox 19">
            <a:extLst>
              <a:ext uri="{FF2B5EF4-FFF2-40B4-BE49-F238E27FC236}">
                <a16:creationId xmlns:a16="http://schemas.microsoft.com/office/drawing/2014/main" id="{B2165AB9-B623-4F73-A0E9-9269BA0F5DA6}"/>
              </a:ext>
            </a:extLst>
          </p:cNvPr>
          <p:cNvSpPr txBox="1"/>
          <p:nvPr/>
        </p:nvSpPr>
        <p:spPr>
          <a:xfrm>
            <a:off x="4796249" y="1478296"/>
            <a:ext cx="4083027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/>
                <a:cs typeface="Calibri"/>
              </a:rPr>
              <a:t>An estimation is carried out using an </a:t>
            </a:r>
            <a:r>
              <a:rPr lang="en-US" sz="1500" b="1">
                <a:latin typeface="Calibri"/>
                <a:cs typeface="Calibri"/>
              </a:rPr>
              <a:t>equalization</a:t>
            </a:r>
            <a:endParaRPr lang="en-US" sz="1500"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C33B43-0BB9-4116-B78C-8A3FAB0C2535}"/>
              </a:ext>
            </a:extLst>
          </p:cNvPr>
          <p:cNvSpPr txBox="1"/>
          <p:nvPr/>
        </p:nvSpPr>
        <p:spPr>
          <a:xfrm>
            <a:off x="270644" y="4909235"/>
            <a:ext cx="418199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/>
                <a:ea typeface="+mn-lt"/>
                <a:cs typeface="+mn-lt"/>
              </a:rPr>
              <a:t>The measurement can also be written as a </a:t>
            </a:r>
            <a:r>
              <a:rPr lang="en-US" sz="1500" b="1">
                <a:latin typeface="Calibri"/>
                <a:ea typeface="+mn-lt"/>
                <a:cs typeface="+mn-lt"/>
              </a:rPr>
              <a:t>Hadamard product </a:t>
            </a:r>
            <a:r>
              <a:rPr lang="en-US" sz="1500">
                <a:latin typeface="Calibri"/>
                <a:ea typeface="+mn-lt"/>
                <a:cs typeface="+mn-lt"/>
              </a:rPr>
              <a:t>(element-wise multiplication)</a:t>
            </a:r>
            <a:endParaRPr lang="en-US" sz="1500">
              <a:latin typeface="Calibri"/>
            </a:endParaRPr>
          </a:p>
        </p:txBody>
      </p:sp>
      <p:pic>
        <p:nvPicPr>
          <p:cNvPr id="9" name="Picture 9" descr="A drawing of a face&#10;&#10;Description generated with high confidence">
            <a:extLst>
              <a:ext uri="{FF2B5EF4-FFF2-40B4-BE49-F238E27FC236}">
                <a16:creationId xmlns:a16="http://schemas.microsoft.com/office/drawing/2014/main" id="{DFD325C9-B9FF-4824-AA64-E7B528C9B9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460" y="5577242"/>
            <a:ext cx="1596325" cy="577730"/>
          </a:xfrm>
          <a:prstGeom prst="rect">
            <a:avLst/>
          </a:prstGeom>
        </p:spPr>
      </p:pic>
      <p:pic>
        <p:nvPicPr>
          <p:cNvPr id="11" name="Picture 28" descr="https://latex.codecogs.com/gif.latex?%5Cdpi%7B300%7D%20%7B%5Ccolor%7Bblack%7D%20H%7D%20%5Cin%20%5Cmathbb%7BC%7D%5E%7Bn_%7Bf%7D%20%5Ctimes%20n_%7Br_r%7D%7D">
            <a:extLst>
              <a:ext uri="{FF2B5EF4-FFF2-40B4-BE49-F238E27FC236}">
                <a16:creationId xmlns:a16="http://schemas.microsoft.com/office/drawing/2014/main" id="{D38EC4D0-7B08-4128-BF24-C4D1AED67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683" y="5637159"/>
            <a:ext cx="1398607" cy="21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BD19CEE-1805-4D91-ACCD-6FBB423743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1848" y="5966201"/>
            <a:ext cx="1323977" cy="226018"/>
          </a:xfrm>
          <a:prstGeom prst="rect">
            <a:avLst/>
          </a:prstGeom>
        </p:spPr>
      </p:pic>
      <p:sp>
        <p:nvSpPr>
          <p:cNvPr id="14" name="TextBox 19">
            <a:extLst>
              <a:ext uri="{FF2B5EF4-FFF2-40B4-BE49-F238E27FC236}">
                <a16:creationId xmlns:a16="http://schemas.microsoft.com/office/drawing/2014/main" id="{C71C47AE-DD58-4026-805B-D1EDC67A639E}"/>
              </a:ext>
            </a:extLst>
          </p:cNvPr>
          <p:cNvSpPr txBox="1"/>
          <p:nvPr/>
        </p:nvSpPr>
        <p:spPr>
          <a:xfrm>
            <a:off x="2171503" y="5593024"/>
            <a:ext cx="606931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</a:p>
        </p:txBody>
      </p:sp>
      <p:pic>
        <p:nvPicPr>
          <p:cNvPr id="15" name="Picture 15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A3315182-106F-4CA0-98E3-92EBA69C88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5884" y="1992908"/>
            <a:ext cx="2146516" cy="283966"/>
          </a:xfrm>
          <a:prstGeom prst="rect">
            <a:avLst/>
          </a:prstGeom>
        </p:spPr>
      </p:pic>
      <p:sp>
        <p:nvSpPr>
          <p:cNvPr id="48" name="TextBox 19">
            <a:extLst>
              <a:ext uri="{FF2B5EF4-FFF2-40B4-BE49-F238E27FC236}">
                <a16:creationId xmlns:a16="http://schemas.microsoft.com/office/drawing/2014/main" id="{F086F715-ED89-4232-AEC5-3926CCC40AF7}"/>
              </a:ext>
            </a:extLst>
          </p:cNvPr>
          <p:cNvSpPr txBox="1"/>
          <p:nvPr/>
        </p:nvSpPr>
        <p:spPr>
          <a:xfrm>
            <a:off x="4796248" y="2508933"/>
            <a:ext cx="408302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/>
                <a:cs typeface="Calibri"/>
              </a:rPr>
              <a:t>The measured "compressed" signal is multiplied by each line of the pseudo-inverse matrix</a:t>
            </a:r>
            <a:endParaRPr lang="en-US"/>
          </a:p>
        </p:txBody>
      </p:sp>
      <p:sp>
        <p:nvSpPr>
          <p:cNvPr id="49" name="TextBox 19">
            <a:extLst>
              <a:ext uri="{FF2B5EF4-FFF2-40B4-BE49-F238E27FC236}">
                <a16:creationId xmlns:a16="http://schemas.microsoft.com/office/drawing/2014/main" id="{8223BE2A-7B56-42C8-AA5E-697906A009DD}"/>
              </a:ext>
            </a:extLst>
          </p:cNvPr>
          <p:cNvSpPr txBox="1"/>
          <p:nvPr/>
        </p:nvSpPr>
        <p:spPr>
          <a:xfrm>
            <a:off x="4796247" y="3237353"/>
            <a:ext cx="4083027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/>
                <a:ea typeface="+mn-lt"/>
                <a:cs typeface="+mn-lt"/>
              </a:rPr>
              <a:t>The signals reconstructed in the radiating aperture can finally be used to reconstruct images using Fourier techniques.</a:t>
            </a:r>
            <a:endParaRPr lang="en-US" sz="1500">
              <a:latin typeface="Calibri"/>
            </a:endParaRPr>
          </a:p>
        </p:txBody>
      </p:sp>
      <p:pic>
        <p:nvPicPr>
          <p:cNvPr id="21" name="Picture 22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D62581A2-3C34-495A-94CD-8695DF910F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678" y="4115133"/>
            <a:ext cx="3215898" cy="2138100"/>
          </a:xfrm>
          <a:prstGeom prst="rect">
            <a:avLst/>
          </a:prstGeom>
        </p:spPr>
      </p:pic>
      <p:pic>
        <p:nvPicPr>
          <p:cNvPr id="4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73D04A1E-88EB-4BE7-959D-FA8D22FD7D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41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57988CE8-ECC5-4320-9880-595E1ED35E75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+mn-lt"/>
              </a:rPr>
              <a:t>Performance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+mn-lt"/>
              </a:rPr>
              <a:t>comparison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+mn-lt"/>
              </a:rPr>
              <a:t> :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+mn-lt"/>
              </a:rPr>
              <a:t>Equalization+RMA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+mn-lt"/>
              </a:rPr>
              <a:t> VS full-matrix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+mn-lt"/>
              </a:rPr>
              <a:t>approach</a:t>
            </a:r>
            <a:endParaRPr lang="en-US" err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8046E-A463-4E28-9BA6-775901B2759B}"/>
              </a:ext>
            </a:extLst>
          </p:cNvPr>
          <p:cNvSpPr txBox="1"/>
          <p:nvPr/>
        </p:nvSpPr>
        <p:spPr>
          <a:xfrm>
            <a:off x="712922" y="6501539"/>
            <a:ext cx="691999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err="1">
                <a:latin typeface="Calibri"/>
              </a:rPr>
              <a:t>Fromenteze</a:t>
            </a:r>
            <a:r>
              <a:rPr lang="en-US" sz="800">
                <a:latin typeface="Calibri"/>
              </a:rPr>
              <a:t>, T., </a:t>
            </a:r>
            <a:r>
              <a:rPr lang="en-US" sz="800" err="1">
                <a:latin typeface="Calibri"/>
              </a:rPr>
              <a:t>Kpré</a:t>
            </a:r>
            <a:r>
              <a:rPr lang="en-US" sz="800">
                <a:latin typeface="Calibri"/>
              </a:rPr>
              <a:t>, E. L., </a:t>
            </a:r>
            <a:r>
              <a:rPr lang="en-US" sz="800" err="1">
                <a:latin typeface="Calibri"/>
              </a:rPr>
              <a:t>Decroze</a:t>
            </a:r>
            <a:r>
              <a:rPr lang="en-US" sz="800">
                <a:latin typeface="Calibri"/>
              </a:rPr>
              <a:t>, C., </a:t>
            </a:r>
            <a:r>
              <a:rPr lang="en-US" sz="800" err="1">
                <a:latin typeface="Calibri"/>
              </a:rPr>
              <a:t>Carsenat</a:t>
            </a:r>
            <a:r>
              <a:rPr lang="en-US" sz="800">
                <a:latin typeface="Calibri"/>
              </a:rPr>
              <a:t>, D., </a:t>
            </a:r>
            <a:r>
              <a:rPr lang="en-US" sz="800" err="1">
                <a:latin typeface="Calibri"/>
              </a:rPr>
              <a:t>Yurduseven</a:t>
            </a:r>
            <a:r>
              <a:rPr lang="en-US" sz="800">
                <a:latin typeface="Calibri"/>
              </a:rPr>
              <a:t>, O., Imani, M., ... &amp; Smith, D. R. (2015, September). Unification of compressed imaging techniques in the microwave range and deconvolution strategy. In </a:t>
            </a:r>
            <a:r>
              <a:rPr lang="en-US" sz="800" i="1">
                <a:latin typeface="Calibri"/>
              </a:rPr>
              <a:t>2015 European Radar Conference (</a:t>
            </a:r>
            <a:r>
              <a:rPr lang="en-US" sz="800" i="1" err="1">
                <a:latin typeface="Calibri"/>
              </a:rPr>
              <a:t>EuRAD</a:t>
            </a:r>
            <a:r>
              <a:rPr lang="en-US" sz="800" i="1">
                <a:latin typeface="Calibri"/>
              </a:rPr>
              <a:t>)</a:t>
            </a:r>
            <a:r>
              <a:rPr lang="en-US" sz="800">
                <a:latin typeface="Calibri"/>
              </a:rPr>
              <a:t> (pp. 161-164). IEEE.</a:t>
            </a:r>
          </a:p>
        </p:txBody>
      </p:sp>
      <p:pic>
        <p:nvPicPr>
          <p:cNvPr id="5" name="Picture 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57955A00-3EC9-465C-961E-D5E5417B77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36" t="6215" r="7163" b="-188"/>
          <a:stretch/>
        </p:blipFill>
        <p:spPr>
          <a:xfrm>
            <a:off x="164596" y="2045777"/>
            <a:ext cx="2304925" cy="3866834"/>
          </a:xfrm>
          <a:prstGeom prst="rect">
            <a:avLst/>
          </a:prstGeom>
        </p:spPr>
      </p:pic>
      <p:pic>
        <p:nvPicPr>
          <p:cNvPr id="10" name="Picture 12" descr="A picture containing screenshot, text&#10;&#10;Description generated with high confidence">
            <a:extLst>
              <a:ext uri="{FF2B5EF4-FFF2-40B4-BE49-F238E27FC236}">
                <a16:creationId xmlns:a16="http://schemas.microsoft.com/office/drawing/2014/main" id="{B2890F06-69C2-4EC9-AFA7-EE6328BE98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96" t="3766" r="11748" b="4143"/>
          <a:stretch/>
        </p:blipFill>
        <p:spPr>
          <a:xfrm>
            <a:off x="2442846" y="1983784"/>
            <a:ext cx="2157473" cy="3789341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4BA68992-D3B4-4132-9B95-73AB98363579}"/>
              </a:ext>
            </a:extLst>
          </p:cNvPr>
          <p:cNvSpPr txBox="1"/>
          <p:nvPr/>
        </p:nvSpPr>
        <p:spPr>
          <a:xfrm>
            <a:off x="510968" y="1583516"/>
            <a:ext cx="1611048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 err="1">
                <a:latin typeface="Calibri"/>
                <a:cs typeface="Calibri"/>
              </a:rPr>
              <a:t>Equalization+RMA</a:t>
            </a:r>
            <a:endParaRPr lang="en-US" err="1"/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7D7E74F9-A081-45C9-A50F-E1CC375D6A90}"/>
              </a:ext>
            </a:extLst>
          </p:cNvPr>
          <p:cNvSpPr txBox="1"/>
          <p:nvPr/>
        </p:nvSpPr>
        <p:spPr>
          <a:xfrm>
            <a:off x="2703977" y="1583515"/>
            <a:ext cx="1866770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/>
                <a:cs typeface="Calibri"/>
              </a:rPr>
              <a:t>Full-matrix approach</a:t>
            </a:r>
            <a:endParaRPr lang="en-US"/>
          </a:p>
        </p:txBody>
      </p:sp>
      <p:pic>
        <p:nvPicPr>
          <p:cNvPr id="18" name="Picture 19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55A9197E-B3D0-4844-9B1D-CDE14090D7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3959" y="1583885"/>
            <a:ext cx="3828081" cy="1884677"/>
          </a:xfrm>
          <a:prstGeom prst="rect">
            <a:avLst/>
          </a:prstGeom>
        </p:spPr>
      </p:pic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7A01AE23-1779-449B-B872-23E5AE8B06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807845"/>
              </p:ext>
            </p:extLst>
          </p:nvPr>
        </p:nvGraphicFramePr>
        <p:xfrm>
          <a:off x="4998202" y="4052806"/>
          <a:ext cx="3812614" cy="1465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6793">
                  <a:extLst>
                    <a:ext uri="{9D8B030D-6E8A-4147-A177-3AD203B41FA5}">
                      <a16:colId xmlns:a16="http://schemas.microsoft.com/office/drawing/2014/main" val="2115411415"/>
                    </a:ext>
                  </a:extLst>
                </a:gridCol>
                <a:gridCol w="1354417">
                  <a:extLst>
                    <a:ext uri="{9D8B030D-6E8A-4147-A177-3AD203B41FA5}">
                      <a16:colId xmlns:a16="http://schemas.microsoft.com/office/drawing/2014/main" val="3976098363"/>
                    </a:ext>
                  </a:extLst>
                </a:gridCol>
                <a:gridCol w="1071404">
                  <a:extLst>
                    <a:ext uri="{9D8B030D-6E8A-4147-A177-3AD203B41FA5}">
                      <a16:colId xmlns:a16="http://schemas.microsoft.com/office/drawing/2014/main" val="505258489"/>
                    </a:ext>
                  </a:extLst>
                </a:gridCol>
              </a:tblGrid>
              <a:tr h="586240"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alibri"/>
                        </a:rPr>
                        <a:t>Pre-computation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alibri"/>
                        </a:rPr>
                        <a:t>Computation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552394"/>
                  </a:ext>
                </a:extLst>
              </a:tr>
              <a:tr h="439550">
                <a:tc>
                  <a:txBody>
                    <a:bodyPr/>
                    <a:lstStyle/>
                    <a:p>
                      <a:pPr algn="ctr"/>
                      <a:r>
                        <a:rPr lang="en-US" sz="1200" err="1">
                          <a:latin typeface="Calibri"/>
                        </a:rPr>
                        <a:t>Eq+RMA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alibri"/>
                        </a:rPr>
                        <a:t>4.8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alibri"/>
                        </a:rPr>
                        <a:t>2.4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12537"/>
                  </a:ext>
                </a:extLst>
              </a:tr>
              <a:tr h="43955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>
                          <a:latin typeface="Calibri"/>
                        </a:rPr>
                        <a:t>Full-matrix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alibri"/>
                        </a:rPr>
                        <a:t>38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Calibri"/>
                        </a:rPr>
                        <a:t>66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959253"/>
                  </a:ext>
                </a:extLst>
              </a:tr>
            </a:tbl>
          </a:graphicData>
        </a:graphic>
      </p:graphicFrame>
      <p:sp>
        <p:nvSpPr>
          <p:cNvPr id="33" name="TextBox 19">
            <a:extLst>
              <a:ext uri="{FF2B5EF4-FFF2-40B4-BE49-F238E27FC236}">
                <a16:creationId xmlns:a16="http://schemas.microsoft.com/office/drawing/2014/main" id="{9E95C3B0-F32C-40EA-B1B9-A70ABFDC9953}"/>
              </a:ext>
            </a:extLst>
          </p:cNvPr>
          <p:cNvSpPr txBox="1"/>
          <p:nvPr/>
        </p:nvSpPr>
        <p:spPr>
          <a:xfrm>
            <a:off x="4974477" y="5589826"/>
            <a:ext cx="38892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200" i="1">
                <a:latin typeface="Calibri"/>
                <a:ea typeface="+mn-lt"/>
                <a:cs typeface="+mn-lt"/>
              </a:rPr>
              <a:t>Data presented in 2015, significant progress has been made on both methods since</a:t>
            </a:r>
            <a:endParaRPr lang="en-US" i="1">
              <a:latin typeface="Calibri"/>
              <a:ea typeface="+mn-lt"/>
              <a:cs typeface="+mn-lt"/>
            </a:endParaRPr>
          </a:p>
        </p:txBody>
      </p:sp>
      <p:pic>
        <p:nvPicPr>
          <p:cNvPr id="2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DC8495D9-B558-440C-B603-997A0E9EBA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09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57988CE8-ECC5-4320-9880-595E1ED35E75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+mn-lt"/>
              </a:rPr>
              <a:t>Examples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+mn-lt"/>
              </a:rPr>
              <a:t> of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+mn-lt"/>
              </a:rPr>
              <a:t>implementations</a:t>
            </a:r>
            <a:endParaRPr lang="en-US" err="1"/>
          </a:p>
        </p:txBody>
      </p:sp>
      <p:pic>
        <p:nvPicPr>
          <p:cNvPr id="2" name="Picture 5" descr="A picture containing ground, outdoor&#10;&#10;Description generated with high confidence">
            <a:extLst>
              <a:ext uri="{FF2B5EF4-FFF2-40B4-BE49-F238E27FC236}">
                <a16:creationId xmlns:a16="http://schemas.microsoft.com/office/drawing/2014/main" id="{5B21F5FE-D506-46A5-97B2-9ABE5EA57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5279" y="1706751"/>
            <a:ext cx="3812583" cy="2863311"/>
          </a:xfrm>
          <a:prstGeom prst="rect">
            <a:avLst/>
          </a:prstGeom>
        </p:spPr>
      </p:pic>
      <p:pic>
        <p:nvPicPr>
          <p:cNvPr id="7" name="Picture 7" descr="A picture containing indoor, table&#10;&#10;Description generated with high confidence">
            <a:extLst>
              <a:ext uri="{FF2B5EF4-FFF2-40B4-BE49-F238E27FC236}">
                <a16:creationId xmlns:a16="http://schemas.microsoft.com/office/drawing/2014/main" id="{58225E61-2E27-44E4-940D-A68EC03DE8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427" y="1868950"/>
            <a:ext cx="2353734" cy="1759837"/>
          </a:xfrm>
          <a:prstGeom prst="rect">
            <a:avLst/>
          </a:prstGeom>
        </p:spPr>
      </p:pic>
      <p:pic>
        <p:nvPicPr>
          <p:cNvPr id="9" name="Picture 10" descr="A picture containing indoor, sitting, orange, table&#10;&#10;Description generated with high confidence">
            <a:extLst>
              <a:ext uri="{FF2B5EF4-FFF2-40B4-BE49-F238E27FC236}">
                <a16:creationId xmlns:a16="http://schemas.microsoft.com/office/drawing/2014/main" id="{0D3AC207-1B90-4A12-99C7-06B21905EB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9142" y="3806168"/>
            <a:ext cx="1782306" cy="24991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411877-A165-4F1B-A76A-8D82C26E0B1D}"/>
              </a:ext>
            </a:extLst>
          </p:cNvPr>
          <p:cNvSpPr txBox="1"/>
          <p:nvPr/>
        </p:nvSpPr>
        <p:spPr>
          <a:xfrm>
            <a:off x="705174" y="6501539"/>
            <a:ext cx="555614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err="1">
                <a:latin typeface="Calibri"/>
              </a:rPr>
              <a:t>Fromenteze</a:t>
            </a:r>
            <a:r>
              <a:rPr lang="en-US" sz="800">
                <a:latin typeface="Calibri"/>
              </a:rPr>
              <a:t>, T., </a:t>
            </a:r>
            <a:r>
              <a:rPr lang="en-US" sz="800" err="1">
                <a:latin typeface="Calibri"/>
              </a:rPr>
              <a:t>Decroze</a:t>
            </a:r>
            <a:r>
              <a:rPr lang="en-US" sz="800">
                <a:latin typeface="Calibri"/>
              </a:rPr>
              <a:t>, C., &amp; </a:t>
            </a:r>
            <a:r>
              <a:rPr lang="en-US" sz="800" err="1">
                <a:latin typeface="Calibri"/>
              </a:rPr>
              <a:t>Carsenat</a:t>
            </a:r>
            <a:r>
              <a:rPr lang="en-US" sz="800">
                <a:latin typeface="Calibri"/>
              </a:rPr>
              <a:t>, D. (2014). Waveform coding for passive multiplexing: Application to microwave imaging. </a:t>
            </a:r>
            <a:r>
              <a:rPr lang="en-US" sz="800" i="1">
                <a:latin typeface="Calibri"/>
              </a:rPr>
              <a:t>IEEE Transactions on Antennas and Propagation</a:t>
            </a:r>
            <a:r>
              <a:rPr lang="en-US" sz="800">
                <a:latin typeface="Calibri"/>
              </a:rPr>
              <a:t>, </a:t>
            </a:r>
            <a:r>
              <a:rPr lang="en-US" sz="800" i="1">
                <a:latin typeface="Calibri"/>
              </a:rPr>
              <a:t>63</a:t>
            </a:r>
            <a:r>
              <a:rPr lang="en-US" sz="800">
                <a:latin typeface="Calibri"/>
              </a:rPr>
              <a:t>(2), 593-600.</a:t>
            </a: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403F6BD2-E87D-4869-A9B3-3C660122A0A6}"/>
              </a:ext>
            </a:extLst>
          </p:cNvPr>
          <p:cNvSpPr txBox="1"/>
          <p:nvPr/>
        </p:nvSpPr>
        <p:spPr>
          <a:xfrm>
            <a:off x="4443805" y="4927275"/>
            <a:ext cx="448598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200">
                <a:latin typeface="Calibri"/>
                <a:cs typeface="Calibri"/>
              </a:rPr>
              <a:t>Frequency range: 2-4 GHz</a:t>
            </a:r>
          </a:p>
          <a:p>
            <a:pPr algn="just"/>
            <a:r>
              <a:rPr lang="en-US" sz="1200">
                <a:latin typeface="Calibri"/>
                <a:cs typeface="Calibri"/>
              </a:rPr>
              <a:t>7 fps (</a:t>
            </a:r>
            <a:r>
              <a:rPr lang="en-US" sz="1200">
                <a:ea typeface="+mn-lt"/>
                <a:cs typeface="+mn-lt"/>
              </a:rPr>
              <a:t>limited by communication times between equipment)</a:t>
            </a:r>
            <a:endParaRPr lang="en-US" sz="1200"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29BB50-0351-4CE2-A560-0697CE745689}"/>
              </a:ext>
            </a:extLst>
          </p:cNvPr>
          <p:cNvSpPr txBox="1"/>
          <p:nvPr/>
        </p:nvSpPr>
        <p:spPr>
          <a:xfrm>
            <a:off x="160866" y="1329266"/>
            <a:ext cx="36152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b="1">
                <a:latin typeface="Calibri"/>
              </a:rPr>
              <a:t>From 4 antennas to 1 receiver</a:t>
            </a:r>
          </a:p>
        </p:txBody>
      </p:sp>
      <p:pic>
        <p:nvPicPr>
          <p:cNvPr id="4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59C9E9BF-A0C9-4EEE-A3A5-853C7C7654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87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6C8D1D-58A0-46FF-980E-E0C40EE66CD6}"/>
              </a:ext>
            </a:extLst>
          </p:cNvPr>
          <p:cNvSpPr txBox="1"/>
          <p:nvPr/>
        </p:nvSpPr>
        <p:spPr>
          <a:xfrm>
            <a:off x="519193" y="6447295"/>
            <a:ext cx="335538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err="1">
                <a:latin typeface="Calibri"/>
              </a:rPr>
              <a:t>Fromenteze</a:t>
            </a:r>
            <a:r>
              <a:rPr lang="en-US" sz="800">
                <a:latin typeface="Calibri"/>
              </a:rPr>
              <a:t>, T., </a:t>
            </a:r>
            <a:r>
              <a:rPr lang="en-US" sz="800" err="1">
                <a:latin typeface="Calibri"/>
              </a:rPr>
              <a:t>Kpré</a:t>
            </a:r>
            <a:r>
              <a:rPr lang="en-US" sz="800">
                <a:latin typeface="Calibri"/>
              </a:rPr>
              <a:t>, E. L., </a:t>
            </a:r>
            <a:r>
              <a:rPr lang="en-US" sz="800" err="1">
                <a:latin typeface="Calibri"/>
              </a:rPr>
              <a:t>Decroze</a:t>
            </a:r>
            <a:r>
              <a:rPr lang="en-US" sz="800">
                <a:latin typeface="Calibri"/>
              </a:rPr>
              <a:t>, C., &amp; </a:t>
            </a:r>
            <a:r>
              <a:rPr lang="en-US" sz="800" err="1">
                <a:latin typeface="Calibri"/>
              </a:rPr>
              <a:t>Carsenat</a:t>
            </a:r>
            <a:r>
              <a:rPr lang="en-US" sz="800">
                <a:latin typeface="Calibri"/>
              </a:rPr>
              <a:t>, D. (2015, September). Passive UWB beamforming: AN to M compression study. In </a:t>
            </a:r>
            <a:r>
              <a:rPr lang="en-US" sz="800" i="1">
                <a:latin typeface="Calibri"/>
              </a:rPr>
              <a:t>2015 European Radar Conference (</a:t>
            </a:r>
            <a:r>
              <a:rPr lang="en-US" sz="800" i="1" err="1">
                <a:latin typeface="Calibri"/>
              </a:rPr>
              <a:t>EuRAD</a:t>
            </a:r>
            <a:r>
              <a:rPr lang="en-US" sz="800" i="1">
                <a:latin typeface="Calibri"/>
              </a:rPr>
              <a:t>)</a:t>
            </a:r>
            <a:r>
              <a:rPr lang="en-US" sz="800">
                <a:latin typeface="Calibri"/>
              </a:rPr>
              <a:t> (pp. 169-172). IEEE.</a:t>
            </a:r>
            <a:endParaRPr lang="en-US">
              <a:latin typeface="Arial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2E472F5-92DA-494A-8232-37E717005E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970" y="3591467"/>
            <a:ext cx="2980593" cy="2972487"/>
          </a:xfrm>
          <a:prstGeom prst="rect">
            <a:avLst/>
          </a:prstGeom>
        </p:spPr>
      </p:pic>
      <p:pic>
        <p:nvPicPr>
          <p:cNvPr id="15" name="Picture 15" descr="A picture containing indoor, wall, table&#10;&#10;Description generated with high confidence">
            <a:extLst>
              <a:ext uri="{FF2B5EF4-FFF2-40B4-BE49-F238E27FC236}">
                <a16:creationId xmlns:a16="http://schemas.microsoft.com/office/drawing/2014/main" id="{F3DFDE44-4167-4948-81DE-A77CF63E0C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528" r="-552" b="9423"/>
          <a:stretch/>
        </p:blipFill>
        <p:spPr>
          <a:xfrm>
            <a:off x="2098107" y="1909930"/>
            <a:ext cx="1347907" cy="1792141"/>
          </a:xfrm>
          <a:prstGeom prst="rect">
            <a:avLst/>
          </a:prstGeom>
        </p:spPr>
      </p:pic>
      <p:pic>
        <p:nvPicPr>
          <p:cNvPr id="17" name="Picture 17" descr="A picture containing floor, sitting&#10;&#10;Description generated with very high confidence">
            <a:extLst>
              <a:ext uri="{FF2B5EF4-FFF2-40B4-BE49-F238E27FC236}">
                <a16:creationId xmlns:a16="http://schemas.microsoft.com/office/drawing/2014/main" id="{7CF956C3-19D2-494E-9879-C5C7DE3529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528" r="-552" b="9462"/>
          <a:stretch/>
        </p:blipFill>
        <p:spPr>
          <a:xfrm>
            <a:off x="525468" y="1909930"/>
            <a:ext cx="1347907" cy="17911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6A184B-8BA9-49D3-8B88-2E8C5696996C}"/>
              </a:ext>
            </a:extLst>
          </p:cNvPr>
          <p:cNvSpPr txBox="1"/>
          <p:nvPr/>
        </p:nvSpPr>
        <p:spPr>
          <a:xfrm>
            <a:off x="158715" y="1615269"/>
            <a:ext cx="2743200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/>
              </a:rPr>
              <a:t>Frequency range: 2-4 GHz​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29D371-5E40-4F7E-9E4B-3AA821C8208A}"/>
              </a:ext>
            </a:extLst>
          </p:cNvPr>
          <p:cNvSpPr txBox="1"/>
          <p:nvPr/>
        </p:nvSpPr>
        <p:spPr>
          <a:xfrm>
            <a:off x="160866" y="1329266"/>
            <a:ext cx="36152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b="1">
                <a:latin typeface="Calibri"/>
              </a:rPr>
              <a:t>From 16 antennas to 4 receivers</a:t>
            </a: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B362A8BF-1551-4424-BB6D-4A58F1EBED3D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+mn-lt"/>
              </a:rPr>
              <a:t>Examples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+mn-lt"/>
              </a:rPr>
              <a:t> of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+mn-lt"/>
              </a:rPr>
              <a:t>implementations</a:t>
            </a:r>
            <a:endParaRPr lang="en-US" err="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9E6635-FDFB-462F-9C3F-C4617B6F1ECF}"/>
              </a:ext>
            </a:extLst>
          </p:cNvPr>
          <p:cNvSpPr txBox="1"/>
          <p:nvPr/>
        </p:nvSpPr>
        <p:spPr>
          <a:xfrm>
            <a:off x="3998561" y="6447294"/>
            <a:ext cx="385132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err="1">
                <a:latin typeface="Calibri"/>
                <a:ea typeface="+mn-lt"/>
                <a:cs typeface="+mn-lt"/>
              </a:rPr>
              <a:t>Fromenteze</a:t>
            </a:r>
            <a:r>
              <a:rPr lang="en-US" sz="800">
                <a:latin typeface="Calibri"/>
                <a:ea typeface="+mn-lt"/>
                <a:cs typeface="+mn-lt"/>
              </a:rPr>
              <a:t>, T., </a:t>
            </a:r>
            <a:r>
              <a:rPr lang="en-US" sz="800" err="1">
                <a:latin typeface="Calibri"/>
                <a:ea typeface="+mn-lt"/>
                <a:cs typeface="+mn-lt"/>
              </a:rPr>
              <a:t>Decroze</a:t>
            </a:r>
            <a:r>
              <a:rPr lang="en-US" sz="800">
                <a:latin typeface="Calibri"/>
                <a:ea typeface="+mn-lt"/>
                <a:cs typeface="+mn-lt"/>
              </a:rPr>
              <a:t>, C., Abid, S., &amp; </a:t>
            </a:r>
            <a:r>
              <a:rPr lang="en-US" sz="800" err="1">
                <a:latin typeface="Calibri"/>
                <a:ea typeface="+mn-lt"/>
                <a:cs typeface="+mn-lt"/>
              </a:rPr>
              <a:t>Yurduseven</a:t>
            </a:r>
            <a:r>
              <a:rPr lang="en-US" sz="800">
                <a:latin typeface="Calibri"/>
                <a:ea typeface="+mn-lt"/>
                <a:cs typeface="+mn-lt"/>
              </a:rPr>
              <a:t>, O. (2018). Sparsity-Driven Reconstruction Technique for Microwave/Millimeter-Wave Computational Imaging. </a:t>
            </a:r>
            <a:r>
              <a:rPr lang="en-US" sz="800" i="1">
                <a:latin typeface="Calibri"/>
                <a:ea typeface="+mn-lt"/>
                <a:cs typeface="+mn-lt"/>
              </a:rPr>
              <a:t>Sensors</a:t>
            </a:r>
            <a:r>
              <a:rPr lang="en-US" sz="800">
                <a:latin typeface="Calibri"/>
                <a:ea typeface="+mn-lt"/>
                <a:cs typeface="+mn-lt"/>
              </a:rPr>
              <a:t>, </a:t>
            </a:r>
            <a:r>
              <a:rPr lang="en-US" sz="800" i="1">
                <a:latin typeface="Calibri"/>
                <a:ea typeface="+mn-lt"/>
                <a:cs typeface="+mn-lt"/>
              </a:rPr>
              <a:t>18</a:t>
            </a:r>
            <a:r>
              <a:rPr lang="en-US" sz="800">
                <a:latin typeface="Calibri"/>
                <a:ea typeface="+mn-lt"/>
                <a:cs typeface="+mn-lt"/>
              </a:rPr>
              <a:t>(5), 1536.</a:t>
            </a:r>
            <a:endParaRPr lang="en-US">
              <a:latin typeface="Calibri"/>
              <a:ea typeface="+mn-lt"/>
              <a:cs typeface="+mn-lt"/>
            </a:endParaRPr>
          </a:p>
        </p:txBody>
      </p:sp>
      <p:pic>
        <p:nvPicPr>
          <p:cNvPr id="25" name="Picture 2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5A2B214-4777-415F-AE83-EC59F93488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4508" y="1900525"/>
            <a:ext cx="3998563" cy="4506040"/>
          </a:xfrm>
          <a:prstGeom prst="rect">
            <a:avLst/>
          </a:prstGeom>
        </p:spPr>
      </p:pic>
      <p:sp>
        <p:nvSpPr>
          <p:cNvPr id="29" name="TextBox 19">
            <a:extLst>
              <a:ext uri="{FF2B5EF4-FFF2-40B4-BE49-F238E27FC236}">
                <a16:creationId xmlns:a16="http://schemas.microsoft.com/office/drawing/2014/main" id="{B7C6A907-05F2-425E-B32A-29BCC8C9B331}"/>
              </a:ext>
            </a:extLst>
          </p:cNvPr>
          <p:cNvSpPr txBox="1"/>
          <p:nvPr/>
        </p:nvSpPr>
        <p:spPr>
          <a:xfrm>
            <a:off x="4292554" y="1296797"/>
            <a:ext cx="440074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/>
                <a:ea typeface="+mn-lt"/>
                <a:cs typeface="+mn-lt"/>
              </a:rPr>
              <a:t>Improvement of the equalization technique by a sparsity-driven technique based on Toeplitz matrices</a:t>
            </a:r>
            <a:endParaRPr lang="en-US" sz="1500">
              <a:latin typeface="Calibri"/>
            </a:endParaRPr>
          </a:p>
        </p:txBody>
      </p:sp>
      <p:pic>
        <p:nvPicPr>
          <p:cNvPr id="2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6063A1AC-AA71-4AD8-88C0-77C02A146D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07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6C8D1D-58A0-46FF-980E-E0C40EE66CD6}"/>
              </a:ext>
            </a:extLst>
          </p:cNvPr>
          <p:cNvSpPr txBox="1"/>
          <p:nvPr/>
        </p:nvSpPr>
        <p:spPr>
          <a:xfrm>
            <a:off x="573437" y="6501539"/>
            <a:ext cx="640079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err="1">
                <a:latin typeface="Calibri"/>
                <a:ea typeface="+mn-lt"/>
                <a:cs typeface="+mn-lt"/>
              </a:rPr>
              <a:t>Fromenteze</a:t>
            </a:r>
            <a:r>
              <a:rPr lang="en-US" sz="800">
                <a:latin typeface="Calibri"/>
                <a:ea typeface="+mn-lt"/>
                <a:cs typeface="+mn-lt"/>
              </a:rPr>
              <a:t>, T., </a:t>
            </a:r>
            <a:r>
              <a:rPr lang="en-US" sz="800" err="1">
                <a:latin typeface="Calibri"/>
                <a:ea typeface="+mn-lt"/>
                <a:cs typeface="+mn-lt"/>
              </a:rPr>
              <a:t>Kpré</a:t>
            </a:r>
            <a:r>
              <a:rPr lang="en-US" sz="800">
                <a:latin typeface="Calibri"/>
                <a:ea typeface="+mn-lt"/>
                <a:cs typeface="+mn-lt"/>
              </a:rPr>
              <a:t>, E. L., </a:t>
            </a:r>
            <a:r>
              <a:rPr lang="en-US" sz="800" err="1">
                <a:latin typeface="Calibri"/>
                <a:ea typeface="+mn-lt"/>
                <a:cs typeface="+mn-lt"/>
              </a:rPr>
              <a:t>Carsenat</a:t>
            </a:r>
            <a:r>
              <a:rPr lang="en-US" sz="800">
                <a:latin typeface="Calibri"/>
                <a:ea typeface="+mn-lt"/>
                <a:cs typeface="+mn-lt"/>
              </a:rPr>
              <a:t>, D., </a:t>
            </a:r>
            <a:r>
              <a:rPr lang="en-US" sz="800" err="1">
                <a:latin typeface="Calibri"/>
                <a:ea typeface="+mn-lt"/>
                <a:cs typeface="+mn-lt"/>
              </a:rPr>
              <a:t>Decroze</a:t>
            </a:r>
            <a:r>
              <a:rPr lang="en-US" sz="800">
                <a:latin typeface="Calibri"/>
                <a:ea typeface="+mn-lt"/>
                <a:cs typeface="+mn-lt"/>
              </a:rPr>
              <a:t>, C., &amp; Sakamoto, T. (2016). Single-shot compressive multiple-inputs multiple-outputs radar imaging using a two-port passive device. </a:t>
            </a:r>
            <a:r>
              <a:rPr lang="en-US" sz="800" i="1">
                <a:latin typeface="Calibri"/>
                <a:ea typeface="+mn-lt"/>
                <a:cs typeface="+mn-lt"/>
              </a:rPr>
              <a:t>IEEE Access</a:t>
            </a:r>
            <a:r>
              <a:rPr lang="en-US" sz="800">
                <a:latin typeface="Calibri"/>
                <a:ea typeface="+mn-lt"/>
                <a:cs typeface="+mn-lt"/>
              </a:rPr>
              <a:t>, </a:t>
            </a:r>
            <a:r>
              <a:rPr lang="en-US" sz="800" i="1">
                <a:latin typeface="Calibri"/>
                <a:ea typeface="+mn-lt"/>
                <a:cs typeface="+mn-lt"/>
              </a:rPr>
              <a:t>4</a:t>
            </a:r>
            <a:r>
              <a:rPr lang="en-US" sz="800">
                <a:latin typeface="Calibri"/>
                <a:ea typeface="+mn-lt"/>
                <a:cs typeface="+mn-lt"/>
              </a:rPr>
              <a:t>, 1050-1060.</a:t>
            </a:r>
            <a:endParaRPr lang="en-US">
              <a:latin typeface="Calibri"/>
              <a:ea typeface="+mn-lt"/>
              <a:cs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6A184B-8BA9-49D3-8B88-2E8C5696996C}"/>
              </a:ext>
            </a:extLst>
          </p:cNvPr>
          <p:cNvSpPr txBox="1"/>
          <p:nvPr/>
        </p:nvSpPr>
        <p:spPr>
          <a:xfrm>
            <a:off x="158715" y="1847743"/>
            <a:ext cx="2743200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/>
              </a:rPr>
              <a:t>Frequency range: 2-10 GHz​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29D371-5E40-4F7E-9E4B-3AA821C8208A}"/>
              </a:ext>
            </a:extLst>
          </p:cNvPr>
          <p:cNvSpPr txBox="1"/>
          <p:nvPr/>
        </p:nvSpPr>
        <p:spPr>
          <a:xfrm>
            <a:off x="160866" y="1205279"/>
            <a:ext cx="37630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/>
              </a:rPr>
              <a:t>Going MIMO: </a:t>
            </a:r>
            <a:br>
              <a:rPr lang="en-US" b="1">
                <a:latin typeface="Calibri"/>
              </a:rPr>
            </a:br>
            <a:r>
              <a:rPr lang="en-US" b="1">
                <a:latin typeface="Calibri"/>
              </a:rPr>
              <a:t>From 24x24 antennas to 1 transceiver</a:t>
            </a:r>
            <a:endParaRPr lang="en-US"/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B362A8BF-1551-4424-BB6D-4A58F1EBED3D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+mn-lt"/>
              </a:rPr>
              <a:t>Examples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+mn-lt"/>
              </a:rPr>
              <a:t> of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+mn-lt"/>
              </a:rPr>
              <a:t>implementations</a:t>
            </a:r>
            <a:endParaRPr lang="en-US" err="1"/>
          </a:p>
        </p:txBody>
      </p:sp>
      <p:pic>
        <p:nvPicPr>
          <p:cNvPr id="2" name="Picture 2" descr="A picture containing indoor, wall&#10;&#10;Description generated with very high confidence">
            <a:extLst>
              <a:ext uri="{FF2B5EF4-FFF2-40B4-BE49-F238E27FC236}">
                <a16:creationId xmlns:a16="http://schemas.microsoft.com/office/drawing/2014/main" id="{F36F1C14-ED1D-43E2-8C92-FBB56190A7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011" y="4426275"/>
            <a:ext cx="2743200" cy="1543318"/>
          </a:xfrm>
          <a:prstGeom prst="rect">
            <a:avLst/>
          </a:prstGeom>
        </p:spPr>
      </p:pic>
      <p:pic>
        <p:nvPicPr>
          <p:cNvPr id="6" name="Picture 6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4D8E87CF-6675-452E-B828-B55B5DA633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2" t="6770" r="-282" b="8825"/>
          <a:stretch/>
        </p:blipFill>
        <p:spPr>
          <a:xfrm>
            <a:off x="6290882" y="1470609"/>
            <a:ext cx="2743202" cy="267091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9EE44AE-DDCA-422B-8A26-07C527CCE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9521" y="4225726"/>
            <a:ext cx="2743200" cy="1951867"/>
          </a:xfrm>
          <a:prstGeom prst="rect">
            <a:avLst/>
          </a:prstGeom>
        </p:spPr>
      </p:pic>
      <p:pic>
        <p:nvPicPr>
          <p:cNvPr id="10" name="Picture 10" descr="A picture containing indoor, table, floor, sitting&#10;&#10;Description generated with high confidence">
            <a:extLst>
              <a:ext uri="{FF2B5EF4-FFF2-40B4-BE49-F238E27FC236}">
                <a16:creationId xmlns:a16="http://schemas.microsoft.com/office/drawing/2014/main" id="{6883EFCB-CCA6-4461-8287-F5F8B46154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6125" y="2348143"/>
            <a:ext cx="2743200" cy="1543318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772B8FE1-E2A6-4983-B743-30B2308418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885" y="4268252"/>
            <a:ext cx="2743200" cy="1872092"/>
          </a:xfrm>
          <a:prstGeom prst="rect">
            <a:avLst/>
          </a:prstGeom>
        </p:spPr>
      </p:pic>
      <p:pic>
        <p:nvPicPr>
          <p:cNvPr id="14" name="Picture 15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95CC1AD8-CD9C-41BF-BEB2-11D2917624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409" y="2391078"/>
            <a:ext cx="2743200" cy="156346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FAACF1F-063E-4A91-8BD8-73C10167B9CE}"/>
              </a:ext>
            </a:extLst>
          </p:cNvPr>
          <p:cNvSpPr txBox="1"/>
          <p:nvPr/>
        </p:nvSpPr>
        <p:spPr>
          <a:xfrm>
            <a:off x="6730966" y="842692"/>
            <a:ext cx="1964776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b="1">
                <a:latin typeface="Calibri"/>
              </a:rPr>
              <a:t>Image computation: </a:t>
            </a:r>
            <a:br>
              <a:rPr lang="en-US" sz="1500" b="1">
                <a:latin typeface="Calibri"/>
              </a:rPr>
            </a:br>
            <a:r>
              <a:rPr lang="en-US" sz="1500" b="1">
                <a:latin typeface="Calibri"/>
              </a:rPr>
              <a:t>1.5 s with MIMO RMA</a:t>
            </a:r>
            <a:endParaRPr lang="en-US" b="1"/>
          </a:p>
        </p:txBody>
      </p:sp>
      <p:pic>
        <p:nvPicPr>
          <p:cNvPr id="3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8F61E43F-496C-4697-8F61-1562C64E1A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15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6C8D1D-58A0-46FF-980E-E0C40EE66CD6}"/>
              </a:ext>
            </a:extLst>
          </p:cNvPr>
          <p:cNvSpPr txBox="1"/>
          <p:nvPr/>
        </p:nvSpPr>
        <p:spPr>
          <a:xfrm>
            <a:off x="573437" y="6501539"/>
            <a:ext cx="640079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err="1">
                <a:latin typeface="Calibri"/>
                <a:ea typeface="+mn-lt"/>
                <a:cs typeface="+mn-lt"/>
              </a:rPr>
              <a:t>Fromenteze</a:t>
            </a:r>
            <a:r>
              <a:rPr lang="en-US" sz="800">
                <a:latin typeface="Calibri"/>
                <a:ea typeface="+mn-lt"/>
                <a:cs typeface="+mn-lt"/>
              </a:rPr>
              <a:t>, T., </a:t>
            </a:r>
            <a:r>
              <a:rPr lang="en-US" sz="800" err="1">
                <a:latin typeface="Calibri"/>
                <a:ea typeface="+mn-lt"/>
                <a:cs typeface="+mn-lt"/>
              </a:rPr>
              <a:t>Yurduseven</a:t>
            </a:r>
            <a:r>
              <a:rPr lang="en-US" sz="800">
                <a:latin typeface="Calibri"/>
                <a:ea typeface="+mn-lt"/>
                <a:cs typeface="+mn-lt"/>
              </a:rPr>
              <a:t>, O., Berland, F., </a:t>
            </a:r>
            <a:r>
              <a:rPr lang="en-US" sz="800" err="1">
                <a:latin typeface="Calibri"/>
                <a:ea typeface="+mn-lt"/>
                <a:cs typeface="+mn-lt"/>
              </a:rPr>
              <a:t>Decroze</a:t>
            </a:r>
            <a:r>
              <a:rPr lang="en-US" sz="800">
                <a:latin typeface="Calibri"/>
                <a:ea typeface="+mn-lt"/>
                <a:cs typeface="+mn-lt"/>
              </a:rPr>
              <a:t>, C., Smith, D. R., &amp; </a:t>
            </a:r>
            <a:r>
              <a:rPr lang="en-US" sz="800" err="1">
                <a:latin typeface="Calibri"/>
                <a:ea typeface="+mn-lt"/>
                <a:cs typeface="+mn-lt"/>
              </a:rPr>
              <a:t>Yarovoy</a:t>
            </a:r>
            <a:r>
              <a:rPr lang="en-US" sz="800">
                <a:latin typeface="Calibri"/>
                <a:ea typeface="+mn-lt"/>
                <a:cs typeface="+mn-lt"/>
              </a:rPr>
              <a:t>, A. G. (2019). A Transverse Spectrum Deconvolution Technique for MIMO Short-Range Fourier Imaging. </a:t>
            </a:r>
            <a:r>
              <a:rPr lang="en-US" sz="800" i="1">
                <a:latin typeface="Calibri"/>
                <a:ea typeface="+mn-lt"/>
                <a:cs typeface="+mn-lt"/>
              </a:rPr>
              <a:t>IEEE Transactions on Geoscience and Remote Sensing</a:t>
            </a:r>
            <a:r>
              <a:rPr lang="en-US" sz="800">
                <a:latin typeface="Calibri"/>
                <a:ea typeface="+mn-lt"/>
                <a:cs typeface="+mn-lt"/>
              </a:rPr>
              <a:t>.</a:t>
            </a:r>
            <a:endParaRPr lang="en-US">
              <a:latin typeface="Calibri"/>
              <a:ea typeface="+mn-lt"/>
              <a:cs typeface="+mn-lt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B362A8BF-1551-4424-BB6D-4A58F1EBED3D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Improving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 the MIMO RMA</a:t>
            </a:r>
            <a:endParaRPr lang="en-US"/>
          </a:p>
        </p:txBody>
      </p:sp>
      <p:pic>
        <p:nvPicPr>
          <p:cNvPr id="9" name="Picture 9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44A05C75-8054-4BA0-B9EE-656BD7242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2725" y="2069895"/>
            <a:ext cx="1424354" cy="221193"/>
          </a:xfrm>
          <a:prstGeom prst="rect">
            <a:avLst/>
          </a:prstGeom>
        </p:spPr>
      </p:pic>
      <p:pic>
        <p:nvPicPr>
          <p:cNvPr id="11" name="Picture 11" descr="A close up of a stool&#10;&#10;Description generated with high confidence">
            <a:extLst>
              <a:ext uri="{FF2B5EF4-FFF2-40B4-BE49-F238E27FC236}">
                <a16:creationId xmlns:a16="http://schemas.microsoft.com/office/drawing/2014/main" id="{A5DB5462-8E0F-4E81-9F6A-08C3241BF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2725" y="2431993"/>
            <a:ext cx="1424354" cy="235552"/>
          </a:xfrm>
          <a:prstGeom prst="rect">
            <a:avLst/>
          </a:prstGeom>
        </p:spPr>
      </p:pic>
      <p:pic>
        <p:nvPicPr>
          <p:cNvPr id="13" name="Picture 13" descr="A picture containing object, clock&#10;&#10;Description generated with very high confidence">
            <a:extLst>
              <a:ext uri="{FF2B5EF4-FFF2-40B4-BE49-F238E27FC236}">
                <a16:creationId xmlns:a16="http://schemas.microsoft.com/office/drawing/2014/main" id="{3B6CF9D5-8796-4B1E-A2D2-339D3F4D55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2726" y="2709694"/>
            <a:ext cx="3877408" cy="3923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204B70B-AFDA-4AEA-884A-C2F24B02F3B0}"/>
              </a:ext>
            </a:extLst>
          </p:cNvPr>
          <p:cNvSpPr txBox="1"/>
          <p:nvPr/>
        </p:nvSpPr>
        <p:spPr>
          <a:xfrm>
            <a:off x="4227068" y="1196486"/>
            <a:ext cx="405321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/>
              </a:rPr>
              <a:t>Bottleneck of the RMA: </a:t>
            </a:r>
            <a:br>
              <a:rPr lang="en-US" b="1">
                <a:latin typeface="Calibri"/>
              </a:rPr>
            </a:br>
            <a:r>
              <a:rPr lang="en-US">
                <a:latin typeface="Calibri"/>
              </a:rPr>
              <a:t>interpolating the Tx and Rx plane waves </a:t>
            </a:r>
            <a:endParaRPr lang="en-US"/>
          </a:p>
        </p:txBody>
      </p:sp>
      <p:pic>
        <p:nvPicPr>
          <p:cNvPr id="15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AED03F0-D85D-4065-B169-574BB93A57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1866" y="3501134"/>
            <a:ext cx="2770056" cy="188084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79F1DD5-84C8-42D4-8E61-735781531408}"/>
              </a:ext>
            </a:extLst>
          </p:cNvPr>
          <p:cNvSpPr txBox="1"/>
          <p:nvPr/>
        </p:nvSpPr>
        <p:spPr>
          <a:xfrm>
            <a:off x="4227068" y="3193459"/>
            <a:ext cx="468625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ea typeface="+mn-lt"/>
                <a:cs typeface="+mn-lt"/>
              </a:rPr>
              <a:t>Plane wave fusion can be computationally intensive</a:t>
            </a:r>
          </a:p>
        </p:txBody>
      </p:sp>
      <p:pic>
        <p:nvPicPr>
          <p:cNvPr id="18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159261B-048C-4DEC-9D74-8BF0D29350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7149" y="5892721"/>
            <a:ext cx="5843847" cy="44258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F2A6ECF-8AA1-4997-AF8C-846E9CB3E1F5}"/>
              </a:ext>
            </a:extLst>
          </p:cNvPr>
          <p:cNvSpPr txBox="1"/>
          <p:nvPr/>
        </p:nvSpPr>
        <p:spPr>
          <a:xfrm>
            <a:off x="4260318" y="5446208"/>
            <a:ext cx="488576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ea typeface="+mn-lt"/>
                <a:cs typeface="+mn-lt"/>
              </a:rPr>
              <a:t>Everything else can be done from Fast-Fourier transforms</a:t>
            </a:r>
            <a:endParaRPr lang="en-US"/>
          </a:p>
        </p:txBody>
      </p:sp>
      <p:pic>
        <p:nvPicPr>
          <p:cNvPr id="28" name="Picture 29" descr="A close up of a logo&#10;&#10;Description generated with high confidence">
            <a:extLst>
              <a:ext uri="{FF2B5EF4-FFF2-40B4-BE49-F238E27FC236}">
                <a16:creationId xmlns:a16="http://schemas.microsoft.com/office/drawing/2014/main" id="{D733376C-844A-4A15-8710-BED4BC3496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7286" y="2585626"/>
            <a:ext cx="3009613" cy="2485194"/>
          </a:xfrm>
          <a:prstGeom prst="rect">
            <a:avLst/>
          </a:prstGeom>
        </p:spPr>
      </p:pic>
      <p:pic>
        <p:nvPicPr>
          <p:cNvPr id="32" name="Picture 31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0AB2721B-444E-48B5-BA8A-9AF626FFE6A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62752" b="222"/>
          <a:stretch/>
        </p:blipFill>
        <p:spPr>
          <a:xfrm>
            <a:off x="257037" y="1947104"/>
            <a:ext cx="1586825" cy="3864041"/>
          </a:xfrm>
          <a:prstGeom prst="rect">
            <a:avLst/>
          </a:prstGeom>
        </p:spPr>
      </p:pic>
      <p:pic>
        <p:nvPicPr>
          <p:cNvPr id="2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51CDCE55-4AC6-495C-91FA-0E917B24CC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95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6C8D1D-58A0-46FF-980E-E0C40EE66CD6}"/>
              </a:ext>
            </a:extLst>
          </p:cNvPr>
          <p:cNvSpPr txBox="1"/>
          <p:nvPr/>
        </p:nvSpPr>
        <p:spPr>
          <a:xfrm>
            <a:off x="573437" y="6501539"/>
            <a:ext cx="640079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err="1">
                <a:latin typeface="Calibri"/>
                <a:ea typeface="+mn-lt"/>
                <a:cs typeface="+mn-lt"/>
              </a:rPr>
              <a:t>Fromenteze</a:t>
            </a:r>
            <a:r>
              <a:rPr lang="en-US" sz="800">
                <a:latin typeface="Calibri"/>
                <a:ea typeface="+mn-lt"/>
                <a:cs typeface="+mn-lt"/>
              </a:rPr>
              <a:t>, T., </a:t>
            </a:r>
            <a:r>
              <a:rPr lang="en-US" sz="800" err="1">
                <a:latin typeface="Calibri"/>
                <a:ea typeface="+mn-lt"/>
                <a:cs typeface="+mn-lt"/>
              </a:rPr>
              <a:t>Yurduseven</a:t>
            </a:r>
            <a:r>
              <a:rPr lang="en-US" sz="800">
                <a:latin typeface="Calibri"/>
                <a:ea typeface="+mn-lt"/>
                <a:cs typeface="+mn-lt"/>
              </a:rPr>
              <a:t>, O., Berland, F., </a:t>
            </a:r>
            <a:r>
              <a:rPr lang="en-US" sz="800" err="1">
                <a:latin typeface="Calibri"/>
                <a:ea typeface="+mn-lt"/>
                <a:cs typeface="+mn-lt"/>
              </a:rPr>
              <a:t>Decroze</a:t>
            </a:r>
            <a:r>
              <a:rPr lang="en-US" sz="800">
                <a:latin typeface="Calibri"/>
                <a:ea typeface="+mn-lt"/>
                <a:cs typeface="+mn-lt"/>
              </a:rPr>
              <a:t>, C., Smith, D. R., &amp; </a:t>
            </a:r>
            <a:r>
              <a:rPr lang="en-US" sz="800" err="1">
                <a:latin typeface="Calibri"/>
                <a:ea typeface="+mn-lt"/>
                <a:cs typeface="+mn-lt"/>
              </a:rPr>
              <a:t>Yarovoy</a:t>
            </a:r>
            <a:r>
              <a:rPr lang="en-US" sz="800">
                <a:latin typeface="Calibri"/>
                <a:ea typeface="+mn-lt"/>
                <a:cs typeface="+mn-lt"/>
              </a:rPr>
              <a:t>, A. G. (2019). A Transverse Spectrum Deconvolution Technique for MIMO Short-Range Fourier Imaging. </a:t>
            </a:r>
            <a:r>
              <a:rPr lang="en-US" sz="800" i="1">
                <a:latin typeface="Calibri"/>
                <a:ea typeface="+mn-lt"/>
                <a:cs typeface="+mn-lt"/>
              </a:rPr>
              <a:t>IEEE Transactions on Geoscience and Remote Sensing</a:t>
            </a:r>
            <a:r>
              <a:rPr lang="en-US" sz="800">
                <a:latin typeface="Calibri"/>
                <a:ea typeface="+mn-lt"/>
                <a:cs typeface="+mn-lt"/>
              </a:rPr>
              <a:t>.</a:t>
            </a:r>
            <a:endParaRPr lang="en-US">
              <a:latin typeface="Calibri"/>
              <a:ea typeface="+mn-lt"/>
              <a:cs typeface="+mn-lt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B362A8BF-1551-4424-BB6D-4A58F1EBED3D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Improving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 the MIMO RMA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44432A-9847-4C31-8408-82908E9ABDDA}"/>
              </a:ext>
            </a:extLst>
          </p:cNvPr>
          <p:cNvSpPr txBox="1"/>
          <p:nvPr/>
        </p:nvSpPr>
        <p:spPr>
          <a:xfrm>
            <a:off x="162113" y="1239456"/>
            <a:ext cx="7903318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The initial approach is quite abstract and based on asymptotic developments of radiation integrals</a:t>
            </a:r>
            <a:endParaRPr lang="en-US" sz="1500">
              <a:latin typeface="Calibri"/>
            </a:endParaRPr>
          </a:p>
        </p:txBody>
      </p:sp>
      <p:pic>
        <p:nvPicPr>
          <p:cNvPr id="6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ABB8A91-3C42-490A-9C72-B5D1060740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8063" y="1353199"/>
            <a:ext cx="4006514" cy="5182880"/>
          </a:xfrm>
          <a:prstGeom prst="rect">
            <a:avLst/>
          </a:prstGeom>
        </p:spPr>
      </p:pic>
      <p:pic>
        <p:nvPicPr>
          <p:cNvPr id="12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29FD6EA-9415-4477-B85E-5F390A6CCD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3159" y="1353199"/>
            <a:ext cx="4006514" cy="5182880"/>
          </a:xfrm>
          <a:prstGeom prst="rect">
            <a:avLst/>
          </a:prstGeom>
        </p:spPr>
      </p:pic>
      <p:pic>
        <p:nvPicPr>
          <p:cNvPr id="16" name="Picture 16" descr="A close up of some grass&#10;&#10;Description generated with high confidence">
            <a:extLst>
              <a:ext uri="{FF2B5EF4-FFF2-40B4-BE49-F238E27FC236}">
                <a16:creationId xmlns:a16="http://schemas.microsoft.com/office/drawing/2014/main" id="{170125E1-1C05-4DD5-B375-C690B5E6E4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2659" y="1353199"/>
            <a:ext cx="4006514" cy="5182880"/>
          </a:xfrm>
          <a:prstGeom prst="rect">
            <a:avLst/>
          </a:prstGeom>
        </p:spPr>
      </p:pic>
      <p:pic>
        <p:nvPicPr>
          <p:cNvPr id="3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2FDAC07B-F23B-49AA-AD6F-CD76C46970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54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87B11B26-CB9F-4B9E-9E76-2C1C6F99C621}"/>
              </a:ext>
            </a:extLst>
          </p:cNvPr>
          <p:cNvSpPr txBox="1">
            <a:spLocks/>
          </p:cNvSpPr>
          <p:nvPr/>
        </p:nvSpPr>
        <p:spPr>
          <a:xfrm>
            <a:off x="1096644" y="2934581"/>
            <a:ext cx="6950768" cy="103804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2500" dirty="0">
                <a:solidFill>
                  <a:srgbClr val="4F6128"/>
                </a:solidFill>
                <a:latin typeface="Arial"/>
                <a:cs typeface="Calibri"/>
              </a:rPr>
              <a:t>New </a:t>
            </a:r>
            <a:r>
              <a:rPr lang="fr-FR" sz="2500" err="1">
                <a:solidFill>
                  <a:srgbClr val="4F6128"/>
                </a:solidFill>
                <a:latin typeface="Arial"/>
                <a:cs typeface="Calibri"/>
              </a:rPr>
              <a:t>advances</a:t>
            </a:r>
            <a:r>
              <a:rPr lang="fr-FR" sz="2500" dirty="0">
                <a:solidFill>
                  <a:srgbClr val="4F6128"/>
                </a:solidFill>
                <a:latin typeface="Arial"/>
                <a:cs typeface="Calibri"/>
              </a:rPr>
              <a:t> in </a:t>
            </a:r>
            <a:r>
              <a:rPr lang="fr-FR" sz="2500" err="1">
                <a:solidFill>
                  <a:srgbClr val="4F6128"/>
                </a:solidFill>
                <a:latin typeface="Arial"/>
                <a:cs typeface="Calibri"/>
              </a:rPr>
              <a:t>computational</a:t>
            </a:r>
            <a:r>
              <a:rPr lang="fr-FR" sz="2500" dirty="0">
                <a:solidFill>
                  <a:srgbClr val="4F6128"/>
                </a:solidFill>
                <a:latin typeface="Arial"/>
                <a:cs typeface="Calibri"/>
              </a:rPr>
              <a:t> </a:t>
            </a:r>
            <a:r>
              <a:rPr lang="fr-FR" sz="2500" err="1">
                <a:solidFill>
                  <a:srgbClr val="4F6128"/>
                </a:solidFill>
                <a:latin typeface="Arial"/>
                <a:cs typeface="Calibri"/>
              </a:rPr>
              <a:t>imaging</a:t>
            </a:r>
            <a:r>
              <a:rPr lang="fr-FR" sz="2500" dirty="0">
                <a:solidFill>
                  <a:srgbClr val="4F6128"/>
                </a:solidFill>
                <a:latin typeface="Arial"/>
                <a:cs typeface="Calibri"/>
              </a:rPr>
              <a:t>:</a:t>
            </a:r>
            <a:endParaRPr lang="en-US" sz="2500">
              <a:solidFill>
                <a:srgbClr val="984807"/>
              </a:solidFill>
              <a:latin typeface="Arial"/>
              <a:cs typeface="Calibri"/>
            </a:endParaRPr>
          </a:p>
          <a:p>
            <a:r>
              <a:rPr lang="fr-FR" sz="2500" err="1">
                <a:solidFill>
                  <a:srgbClr val="4F6128"/>
                </a:solidFill>
                <a:cs typeface="Calibri"/>
              </a:rPr>
              <a:t>Polarimetric</a:t>
            </a:r>
            <a:r>
              <a:rPr lang="fr-FR" sz="2500" dirty="0">
                <a:solidFill>
                  <a:srgbClr val="4F6128"/>
                </a:solidFill>
                <a:cs typeface="Calibri"/>
              </a:rPr>
              <a:t> </a:t>
            </a:r>
            <a:r>
              <a:rPr lang="fr-FR" sz="2500" err="1">
                <a:solidFill>
                  <a:srgbClr val="4F6128"/>
                </a:solidFill>
                <a:cs typeface="Calibri"/>
              </a:rPr>
              <a:t>imaging</a:t>
            </a:r>
            <a:r>
              <a:rPr lang="fr-FR" sz="2500" dirty="0">
                <a:solidFill>
                  <a:srgbClr val="4F6128"/>
                </a:solidFill>
                <a:cs typeface="Calibri"/>
              </a:rPr>
              <a:t>, </a:t>
            </a:r>
            <a:r>
              <a:rPr lang="fr-FR" sz="2500" err="1">
                <a:solidFill>
                  <a:srgbClr val="4F6128"/>
                </a:solidFill>
                <a:cs typeface="Calibri"/>
              </a:rPr>
              <a:t>phaseless</a:t>
            </a:r>
            <a:r>
              <a:rPr lang="fr-FR" sz="2500" dirty="0">
                <a:solidFill>
                  <a:srgbClr val="4F6128"/>
                </a:solidFill>
                <a:cs typeface="Calibri"/>
              </a:rPr>
              <a:t> </a:t>
            </a:r>
            <a:r>
              <a:rPr lang="fr-FR" sz="2500" err="1">
                <a:solidFill>
                  <a:srgbClr val="4F6128"/>
                </a:solidFill>
                <a:cs typeface="Calibri"/>
              </a:rPr>
              <a:t>imaging</a:t>
            </a:r>
            <a:r>
              <a:rPr lang="fr-FR" sz="2500" dirty="0">
                <a:solidFill>
                  <a:srgbClr val="4F6128"/>
                </a:solidFill>
                <a:cs typeface="Calibri"/>
              </a:rPr>
              <a:t>, and </a:t>
            </a:r>
            <a:r>
              <a:rPr lang="fr-FR" sz="2500" err="1">
                <a:solidFill>
                  <a:srgbClr val="4F6128"/>
                </a:solidFill>
                <a:cs typeface="Calibri"/>
              </a:rPr>
              <a:t>recent</a:t>
            </a:r>
            <a:r>
              <a:rPr lang="fr-FR" sz="2500" dirty="0">
                <a:solidFill>
                  <a:srgbClr val="4F6128"/>
                </a:solidFill>
                <a:cs typeface="Calibri"/>
              </a:rPr>
              <a:t> </a:t>
            </a:r>
            <a:r>
              <a:rPr lang="fr-FR" sz="2500" err="1">
                <a:solidFill>
                  <a:srgbClr val="4F6128"/>
                </a:solidFill>
                <a:cs typeface="Calibri"/>
              </a:rPr>
              <a:t>advances</a:t>
            </a:r>
            <a:r>
              <a:rPr lang="fr-FR" sz="2500" dirty="0">
                <a:solidFill>
                  <a:srgbClr val="4F6128"/>
                </a:solidFill>
                <a:cs typeface="Calibri"/>
              </a:rPr>
              <a:t> in </a:t>
            </a:r>
            <a:r>
              <a:rPr lang="fr-FR" sz="2500" err="1">
                <a:solidFill>
                  <a:srgbClr val="4F6128"/>
                </a:solidFill>
                <a:cs typeface="Calibri"/>
              </a:rPr>
              <a:t>antenna</a:t>
            </a:r>
            <a:r>
              <a:rPr lang="fr-FR" sz="2500" dirty="0">
                <a:solidFill>
                  <a:srgbClr val="4F6128"/>
                </a:solidFill>
                <a:cs typeface="Calibri"/>
              </a:rPr>
              <a:t> </a:t>
            </a:r>
            <a:r>
              <a:rPr lang="fr-FR" sz="2500" err="1">
                <a:solidFill>
                  <a:srgbClr val="4F6128"/>
                </a:solidFill>
                <a:cs typeface="Calibri"/>
              </a:rPr>
              <a:t>systems</a:t>
            </a:r>
            <a:r>
              <a:rPr lang="fr-FR" sz="2500" dirty="0">
                <a:solidFill>
                  <a:srgbClr val="4F6128"/>
                </a:solidFill>
                <a:cs typeface="Calibri"/>
              </a:rPr>
              <a:t> and k-</a:t>
            </a:r>
            <a:r>
              <a:rPr lang="fr-FR" sz="2500" err="1">
                <a:solidFill>
                  <a:srgbClr val="4F6128"/>
                </a:solidFill>
                <a:cs typeface="Calibri"/>
              </a:rPr>
              <a:t>space</a:t>
            </a:r>
            <a:r>
              <a:rPr lang="fr-FR" sz="2500" dirty="0">
                <a:solidFill>
                  <a:srgbClr val="4F6128"/>
                </a:solidFill>
                <a:cs typeface="Calibri"/>
              </a:rPr>
              <a:t> reconstruction techniques 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D53EE40D-A595-42C6-A1A4-301209797933}"/>
              </a:ext>
            </a:extLst>
          </p:cNvPr>
          <p:cNvSpPr txBox="1">
            <a:spLocks/>
          </p:cNvSpPr>
          <p:nvPr/>
        </p:nvSpPr>
        <p:spPr>
          <a:xfrm>
            <a:off x="1225091" y="4311194"/>
            <a:ext cx="6679406" cy="1269434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20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500" dirty="0">
                <a:solidFill>
                  <a:srgbClr val="4F6128"/>
                </a:solidFill>
              </a:rPr>
              <a:t>Okan Yurduseven</a:t>
            </a:r>
            <a:r>
              <a:rPr lang="fr-FR" sz="1500" baseline="30000" dirty="0">
                <a:solidFill>
                  <a:srgbClr val="4F6128"/>
                </a:solidFill>
              </a:rPr>
              <a:t>#1</a:t>
            </a:r>
            <a:r>
              <a:rPr lang="fr-FR" sz="1500" dirty="0">
                <a:solidFill>
                  <a:srgbClr val="4F6128"/>
                </a:solidFill>
              </a:rPr>
              <a:t>, </a:t>
            </a:r>
            <a:r>
              <a:rPr lang="fr-FR" sz="1500" u="sng" dirty="0">
                <a:solidFill>
                  <a:srgbClr val="4F6128"/>
                </a:solidFill>
              </a:rPr>
              <a:t>Thomas Fromenteze</a:t>
            </a:r>
            <a:r>
              <a:rPr lang="fr-FR" sz="1500" u="sng" baseline="30000" dirty="0">
                <a:solidFill>
                  <a:srgbClr val="4F6128"/>
                </a:solidFill>
              </a:rPr>
              <a:t>#2</a:t>
            </a:r>
          </a:p>
          <a:p>
            <a:pPr marL="0" indent="0" algn="ctr">
              <a:buNone/>
            </a:pPr>
            <a:r>
              <a:rPr lang="fr-FR" sz="1500" baseline="30000" dirty="0">
                <a:solidFill>
                  <a:srgbClr val="4F6128"/>
                </a:solidFill>
              </a:rPr>
              <a:t>#1</a:t>
            </a:r>
            <a:r>
              <a:rPr lang="fr-FR" sz="1500" dirty="0">
                <a:solidFill>
                  <a:srgbClr val="4F6128"/>
                </a:solidFill>
              </a:rPr>
              <a:t>Queen’s </a:t>
            </a:r>
            <a:r>
              <a:rPr lang="en-US" sz="1500" dirty="0">
                <a:solidFill>
                  <a:srgbClr val="4F6128"/>
                </a:solidFill>
              </a:rPr>
              <a:t>University</a:t>
            </a:r>
            <a:r>
              <a:rPr lang="fr-FR" sz="1500" dirty="0">
                <a:solidFill>
                  <a:srgbClr val="4F6128"/>
                </a:solidFill>
              </a:rPr>
              <a:t> Belfast, UK</a:t>
            </a:r>
          </a:p>
          <a:p>
            <a:pPr marL="0" indent="0" algn="ctr">
              <a:buNone/>
            </a:pPr>
            <a:r>
              <a:rPr lang="fr-FR" sz="1500" baseline="30000" dirty="0">
                <a:solidFill>
                  <a:srgbClr val="4F6128"/>
                </a:solidFill>
              </a:rPr>
              <a:t>#2</a:t>
            </a:r>
            <a:r>
              <a:rPr lang="fr-FR" sz="15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Xlim </a:t>
            </a:r>
            <a:r>
              <a:rPr lang="fr-FR" sz="1500" spc="-1" dirty="0" err="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Research</a:t>
            </a:r>
            <a:r>
              <a:rPr lang="fr-FR" sz="15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Institute, </a:t>
            </a:r>
            <a:r>
              <a:rPr lang="fr-FR" sz="1500" dirty="0" err="1">
                <a:solidFill>
                  <a:srgbClr val="4F6128"/>
                </a:solidFill>
              </a:rPr>
              <a:t>University</a:t>
            </a:r>
            <a:r>
              <a:rPr lang="fr-FR" sz="1500" dirty="0">
                <a:solidFill>
                  <a:srgbClr val="4F6128"/>
                </a:solidFill>
              </a:rPr>
              <a:t> of Limoges, France</a:t>
            </a:r>
          </a:p>
          <a:p>
            <a:pPr marL="0" indent="0" algn="ctr">
              <a:buNone/>
            </a:pPr>
            <a:r>
              <a:rPr lang="fr-FR" sz="1500" baseline="30000" dirty="0">
                <a:solidFill>
                  <a:srgbClr val="4F6128"/>
                </a:solidFill>
              </a:rPr>
              <a:t>1</a:t>
            </a:r>
            <a:r>
              <a:rPr lang="fr-FR" sz="1500" dirty="0">
                <a:solidFill>
                  <a:srgbClr val="4F6128"/>
                </a:solidFill>
              </a:rPr>
              <a:t>okan.yurduseven@qub.ac.uk, </a:t>
            </a:r>
            <a:r>
              <a:rPr lang="fr-FR" sz="1500" baseline="30000" dirty="0">
                <a:solidFill>
                  <a:srgbClr val="4F6128"/>
                </a:solidFill>
              </a:rPr>
              <a:t>2</a:t>
            </a:r>
            <a:r>
              <a:rPr lang="fr-FR" sz="1500" dirty="0">
                <a:solidFill>
                  <a:srgbClr val="4F6128"/>
                </a:solidFill>
              </a:rPr>
              <a:t>thomas.fromenteze@unilim.fr</a:t>
            </a:r>
          </a:p>
        </p:txBody>
      </p:sp>
      <p:sp>
        <p:nvSpPr>
          <p:cNvPr id="12" name="Espace réservé du titre 1">
            <a:extLst>
              <a:ext uri="{FF2B5EF4-FFF2-40B4-BE49-F238E27FC236}">
                <a16:creationId xmlns:a16="http://schemas.microsoft.com/office/drawing/2014/main" id="{4C23B25C-CC32-4A97-896A-12F8970CF81A}"/>
              </a:ext>
            </a:extLst>
          </p:cNvPr>
          <p:cNvSpPr txBox="1">
            <a:spLocks/>
          </p:cNvSpPr>
          <p:nvPr/>
        </p:nvSpPr>
        <p:spPr>
          <a:xfrm>
            <a:off x="134471" y="1841847"/>
            <a:ext cx="8875059" cy="131318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1800" dirty="0">
                <a:solidFill>
                  <a:srgbClr val="4F6128"/>
                </a:solidFill>
              </a:rPr>
              <a:t>STh-01</a:t>
            </a:r>
          </a:p>
        </p:txBody>
      </p:sp>
    </p:spTree>
    <p:extLst>
      <p:ext uri="{BB962C8B-B14F-4D97-AF65-F5344CB8AC3E}">
        <p14:creationId xmlns:p14="http://schemas.microsoft.com/office/powerpoint/2010/main" val="4212227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6C8D1D-58A0-46FF-980E-E0C40EE66CD6}"/>
              </a:ext>
            </a:extLst>
          </p:cNvPr>
          <p:cNvSpPr txBox="1"/>
          <p:nvPr/>
        </p:nvSpPr>
        <p:spPr>
          <a:xfrm>
            <a:off x="573437" y="6501539"/>
            <a:ext cx="640079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err="1">
                <a:latin typeface="Calibri"/>
                <a:ea typeface="+mn-lt"/>
                <a:cs typeface="+mn-lt"/>
              </a:rPr>
              <a:t>Fromenteze</a:t>
            </a:r>
            <a:r>
              <a:rPr lang="en-US" sz="800">
                <a:latin typeface="Calibri"/>
                <a:ea typeface="+mn-lt"/>
                <a:cs typeface="+mn-lt"/>
              </a:rPr>
              <a:t>, T., </a:t>
            </a:r>
            <a:r>
              <a:rPr lang="en-US" sz="800" err="1">
                <a:latin typeface="Calibri"/>
                <a:ea typeface="+mn-lt"/>
                <a:cs typeface="+mn-lt"/>
              </a:rPr>
              <a:t>Yurduseven</a:t>
            </a:r>
            <a:r>
              <a:rPr lang="en-US" sz="800">
                <a:latin typeface="Calibri"/>
                <a:ea typeface="+mn-lt"/>
                <a:cs typeface="+mn-lt"/>
              </a:rPr>
              <a:t>, O., Berland, F., </a:t>
            </a:r>
            <a:r>
              <a:rPr lang="en-US" sz="800" err="1">
                <a:latin typeface="Calibri"/>
                <a:ea typeface="+mn-lt"/>
                <a:cs typeface="+mn-lt"/>
              </a:rPr>
              <a:t>Decroze</a:t>
            </a:r>
            <a:r>
              <a:rPr lang="en-US" sz="800">
                <a:latin typeface="Calibri"/>
                <a:ea typeface="+mn-lt"/>
                <a:cs typeface="+mn-lt"/>
              </a:rPr>
              <a:t>, C., Smith, D. R., &amp; </a:t>
            </a:r>
            <a:r>
              <a:rPr lang="en-US" sz="800" err="1">
                <a:latin typeface="Calibri"/>
                <a:ea typeface="+mn-lt"/>
                <a:cs typeface="+mn-lt"/>
              </a:rPr>
              <a:t>Yarovoy</a:t>
            </a:r>
            <a:r>
              <a:rPr lang="en-US" sz="800">
                <a:latin typeface="Calibri"/>
                <a:ea typeface="+mn-lt"/>
                <a:cs typeface="+mn-lt"/>
              </a:rPr>
              <a:t>, A. G. (2019). A Transverse Spectrum Deconvolution Technique for MIMO Short-Range Fourier Imaging. </a:t>
            </a:r>
            <a:r>
              <a:rPr lang="en-US" sz="800" i="1">
                <a:latin typeface="Calibri"/>
                <a:ea typeface="+mn-lt"/>
                <a:cs typeface="+mn-lt"/>
              </a:rPr>
              <a:t>IEEE Transactions on Geoscience and Remote Sensing</a:t>
            </a:r>
            <a:r>
              <a:rPr lang="en-US" sz="800">
                <a:latin typeface="Calibri"/>
                <a:ea typeface="+mn-lt"/>
                <a:cs typeface="+mn-lt"/>
              </a:rPr>
              <a:t>.</a:t>
            </a:r>
            <a:endParaRPr lang="en-US">
              <a:latin typeface="Calibri"/>
              <a:ea typeface="+mn-lt"/>
              <a:cs typeface="+mn-lt"/>
            </a:endParaRPr>
          </a:p>
        </p:txBody>
      </p:sp>
      <p:pic>
        <p:nvPicPr>
          <p:cNvPr id="2" name="Picture 2" descr="A picture containing object, text&#10;&#10;Description generated with high confidence">
            <a:extLst>
              <a:ext uri="{FF2B5EF4-FFF2-40B4-BE49-F238E27FC236}">
                <a16:creationId xmlns:a16="http://schemas.microsoft.com/office/drawing/2014/main" id="{589FE738-CF5C-4F9E-8427-4BBB0FABA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7828" y="1619697"/>
            <a:ext cx="3129397" cy="3322784"/>
          </a:xfrm>
          <a:prstGeom prst="rect">
            <a:avLst/>
          </a:prstGeom>
        </p:spPr>
      </p:pic>
      <p:pic>
        <p:nvPicPr>
          <p:cNvPr id="6" name="Picture 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F217E81-454D-464A-A4E9-ECB1F13368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037" y="1947104"/>
            <a:ext cx="4260136" cy="3872626"/>
          </a:xfrm>
          <a:prstGeom prst="rect">
            <a:avLst/>
          </a:prstGeom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0F7A9F75-8CC5-4A6E-A9A8-8A2DD1F6E83C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Improving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 the MIMO RMA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F3D4DB-2E83-4155-8247-18C414F0EDDD}"/>
              </a:ext>
            </a:extLst>
          </p:cNvPr>
          <p:cNvSpPr txBox="1"/>
          <p:nvPr/>
        </p:nvSpPr>
        <p:spPr>
          <a:xfrm>
            <a:off x="162114" y="1205080"/>
            <a:ext cx="469776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/>
              </a:rPr>
              <a:t>Introducing the transverse spectrum deconvolution (TSD RMA)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809C76-931C-455C-8D4B-1FD6E8024A9D}"/>
              </a:ext>
            </a:extLst>
          </p:cNvPr>
          <p:cNvSpPr txBox="1"/>
          <p:nvPr/>
        </p:nvSpPr>
        <p:spPr>
          <a:xfrm>
            <a:off x="4691143" y="1299614"/>
            <a:ext cx="43540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/>
              </a:rPr>
              <a:t>Core idea: it's all about radiation patterns</a:t>
            </a:r>
          </a:p>
          <a:p>
            <a:endParaRPr lang="en-US" b="1">
              <a:latin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5E5B85-07C3-41FC-A796-78D5228DF4CA}"/>
              </a:ext>
            </a:extLst>
          </p:cNvPr>
          <p:cNvSpPr txBox="1"/>
          <p:nvPr/>
        </p:nvSpPr>
        <p:spPr>
          <a:xfrm>
            <a:off x="4691142" y="5218470"/>
            <a:ext cx="4594633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Main advantages:</a:t>
            </a:r>
          </a:p>
          <a:p>
            <a:r>
              <a:rPr lang="en-US" sz="1500">
                <a:latin typeface="Calibri"/>
                <a:ea typeface="+mn-lt"/>
                <a:cs typeface="+mn-lt"/>
              </a:rPr>
              <a:t>- more intuitive and visual approach</a:t>
            </a:r>
            <a:endParaRPr lang="en-US" sz="1500">
              <a:latin typeface="Calibri"/>
            </a:endParaRPr>
          </a:p>
          <a:p>
            <a:r>
              <a:rPr lang="en-US" sz="1500">
                <a:latin typeface="Calibri"/>
                <a:ea typeface="+mn-lt"/>
                <a:cs typeface="+mn-lt"/>
              </a:rPr>
              <a:t>- k-space patterns depend only on the spatial sampling not on the frequency</a:t>
            </a:r>
            <a:endParaRPr lang="en-US" sz="1500">
              <a:latin typeface="Calibri"/>
            </a:endParaRPr>
          </a:p>
          <a:p>
            <a:endParaRPr lang="en-US" sz="1500" b="1">
              <a:latin typeface="Calibri"/>
            </a:endParaRPr>
          </a:p>
        </p:txBody>
      </p:sp>
      <p:pic>
        <p:nvPicPr>
          <p:cNvPr id="3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BC077B50-B61F-48F6-A64E-A081118FF4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98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6C8D1D-58A0-46FF-980E-E0C40EE66CD6}"/>
              </a:ext>
            </a:extLst>
          </p:cNvPr>
          <p:cNvSpPr txBox="1"/>
          <p:nvPr/>
        </p:nvSpPr>
        <p:spPr>
          <a:xfrm>
            <a:off x="573437" y="6501539"/>
            <a:ext cx="640079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err="1">
                <a:latin typeface="Calibri"/>
                <a:ea typeface="+mn-lt"/>
                <a:cs typeface="+mn-lt"/>
              </a:rPr>
              <a:t>Fromenteze</a:t>
            </a:r>
            <a:r>
              <a:rPr lang="en-US" sz="800">
                <a:latin typeface="Calibri"/>
                <a:ea typeface="+mn-lt"/>
                <a:cs typeface="+mn-lt"/>
              </a:rPr>
              <a:t>, T., </a:t>
            </a:r>
            <a:r>
              <a:rPr lang="en-US" sz="800" err="1">
                <a:latin typeface="Calibri"/>
                <a:ea typeface="+mn-lt"/>
                <a:cs typeface="+mn-lt"/>
              </a:rPr>
              <a:t>Yurduseven</a:t>
            </a:r>
            <a:r>
              <a:rPr lang="en-US" sz="800">
                <a:latin typeface="Calibri"/>
                <a:ea typeface="+mn-lt"/>
                <a:cs typeface="+mn-lt"/>
              </a:rPr>
              <a:t>, O., Berland, F., </a:t>
            </a:r>
            <a:r>
              <a:rPr lang="en-US" sz="800" err="1">
                <a:latin typeface="Calibri"/>
                <a:ea typeface="+mn-lt"/>
                <a:cs typeface="+mn-lt"/>
              </a:rPr>
              <a:t>Decroze</a:t>
            </a:r>
            <a:r>
              <a:rPr lang="en-US" sz="800">
                <a:latin typeface="Calibri"/>
                <a:ea typeface="+mn-lt"/>
                <a:cs typeface="+mn-lt"/>
              </a:rPr>
              <a:t>, C., Smith, D. R., &amp; </a:t>
            </a:r>
            <a:r>
              <a:rPr lang="en-US" sz="800" err="1">
                <a:latin typeface="Calibri"/>
                <a:ea typeface="+mn-lt"/>
                <a:cs typeface="+mn-lt"/>
              </a:rPr>
              <a:t>Yarovoy</a:t>
            </a:r>
            <a:r>
              <a:rPr lang="en-US" sz="800">
                <a:latin typeface="Calibri"/>
                <a:ea typeface="+mn-lt"/>
                <a:cs typeface="+mn-lt"/>
              </a:rPr>
              <a:t>, A. G. (2019). A Transverse Spectrum Deconvolution Technique for MIMO Short-Range Fourier Imaging. </a:t>
            </a:r>
            <a:r>
              <a:rPr lang="en-US" sz="800" i="1">
                <a:latin typeface="Calibri"/>
                <a:ea typeface="+mn-lt"/>
                <a:cs typeface="+mn-lt"/>
              </a:rPr>
              <a:t>IEEE Transactions on Geoscience and Remote Sensing</a:t>
            </a:r>
            <a:r>
              <a:rPr lang="en-US" sz="800">
                <a:latin typeface="Calibri"/>
                <a:ea typeface="+mn-lt"/>
                <a:cs typeface="+mn-lt"/>
              </a:rPr>
              <a:t>.</a:t>
            </a:r>
            <a:endParaRPr lang="en-US">
              <a:latin typeface="Calibri"/>
              <a:ea typeface="+mn-lt"/>
              <a:cs typeface="+mn-lt"/>
            </a:endParaRPr>
          </a:p>
        </p:txBody>
      </p:sp>
      <p:pic>
        <p:nvPicPr>
          <p:cNvPr id="2" name="Picture 2" descr="A picture containing object, text&#10;&#10;Description generated with high confidence">
            <a:extLst>
              <a:ext uri="{FF2B5EF4-FFF2-40B4-BE49-F238E27FC236}">
                <a16:creationId xmlns:a16="http://schemas.microsoft.com/office/drawing/2014/main" id="{589FE738-CF5C-4F9E-8427-4BBB0FABA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129" y="1800171"/>
            <a:ext cx="3043458" cy="3228251"/>
          </a:xfrm>
          <a:prstGeom prst="rect">
            <a:avLst/>
          </a:prstGeom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0F7A9F75-8CC5-4A6E-A9A8-8A2DD1F6E83C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Improving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 the MIMO RMA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809C76-931C-455C-8D4B-1FD6E8024A9D}"/>
              </a:ext>
            </a:extLst>
          </p:cNvPr>
          <p:cNvSpPr txBox="1"/>
          <p:nvPr/>
        </p:nvSpPr>
        <p:spPr>
          <a:xfrm>
            <a:off x="-1173" y="1471494"/>
            <a:ext cx="4354002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</a:rPr>
              <a:t>Core idea: it's all about radiation patterns</a:t>
            </a:r>
          </a:p>
          <a:p>
            <a:endParaRPr lang="en-US" b="1">
              <a:latin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5E5B85-07C3-41FC-A796-78D5228DF4CA}"/>
              </a:ext>
            </a:extLst>
          </p:cNvPr>
          <p:cNvSpPr txBox="1"/>
          <p:nvPr/>
        </p:nvSpPr>
        <p:spPr>
          <a:xfrm>
            <a:off x="222270" y="5218470"/>
            <a:ext cx="3632107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Main advantages:</a:t>
            </a:r>
          </a:p>
          <a:p>
            <a:r>
              <a:rPr lang="en-US" sz="1500">
                <a:latin typeface="Calibri"/>
                <a:ea typeface="+mn-lt"/>
                <a:cs typeface="+mn-lt"/>
              </a:rPr>
              <a:t>- more intuitive and visual approach</a:t>
            </a:r>
            <a:endParaRPr lang="en-US" sz="1500">
              <a:latin typeface="Calibri"/>
            </a:endParaRPr>
          </a:p>
          <a:p>
            <a:r>
              <a:rPr lang="en-US" sz="1500">
                <a:latin typeface="Calibri"/>
                <a:ea typeface="+mn-lt"/>
                <a:cs typeface="+mn-lt"/>
              </a:rPr>
              <a:t>- k-space patterns depend only on the spatial sampling </a:t>
            </a:r>
            <a:r>
              <a:rPr lang="en-US" sz="1500" b="1">
                <a:latin typeface="Calibri"/>
                <a:ea typeface="+mn-lt"/>
                <a:cs typeface="+mn-lt"/>
              </a:rPr>
              <a:t>not on the frequency</a:t>
            </a:r>
            <a:endParaRPr lang="en-US" sz="1500">
              <a:latin typeface="Calibri"/>
            </a:endParaRPr>
          </a:p>
          <a:p>
            <a:endParaRPr lang="en-US" sz="1500" b="1"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128B26-25E0-41EB-AC0A-3D226D2AD84F}"/>
              </a:ext>
            </a:extLst>
          </p:cNvPr>
          <p:cNvSpPr txBox="1"/>
          <p:nvPr/>
        </p:nvSpPr>
        <p:spPr>
          <a:xfrm>
            <a:off x="3453609" y="1205080"/>
            <a:ext cx="5479812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Interrogation of a </a:t>
            </a:r>
            <a:r>
              <a:rPr lang="en-US" sz="1500" b="1">
                <a:solidFill>
                  <a:srgbClr val="00B050"/>
                </a:solidFill>
                <a:latin typeface="Calibri"/>
                <a:ea typeface="+mn-lt"/>
                <a:cs typeface="+mn-lt"/>
              </a:rPr>
              <a:t>spectrum </a:t>
            </a:r>
            <a:r>
              <a:rPr lang="en-US" sz="1500" b="1">
                <a:latin typeface="Calibri"/>
                <a:ea typeface="+mn-lt"/>
                <a:cs typeface="+mn-lt"/>
              </a:rPr>
              <a:t>through known radiation patterns</a:t>
            </a:r>
            <a:endParaRPr lang="en-US" sz="1500" b="1">
              <a:latin typeface="Calibri"/>
              <a:cs typeface="Arial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08903E2-6FB5-40CD-9135-4C535BCD0192}"/>
              </a:ext>
            </a:extLst>
          </p:cNvPr>
          <p:cNvCxnSpPr/>
          <p:nvPr/>
        </p:nvCxnSpPr>
        <p:spPr>
          <a:xfrm flipV="1">
            <a:off x="4673407" y="2588508"/>
            <a:ext cx="192505" cy="443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5C6DEB7-8399-4A38-BA04-8C7F05045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724" y="2148424"/>
            <a:ext cx="5458899" cy="4212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7B2D21C-57EC-4C0A-94C2-A994B2349D74}"/>
              </a:ext>
            </a:extLst>
          </p:cNvPr>
          <p:cNvSpPr txBox="1"/>
          <p:nvPr/>
        </p:nvSpPr>
        <p:spPr>
          <a:xfrm>
            <a:off x="3668458" y="2966846"/>
            <a:ext cx="1913312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FF0000"/>
                </a:solidFill>
                <a:latin typeface="Calibri"/>
              </a:rPr>
              <a:t>Tx radiation patterns</a:t>
            </a:r>
            <a:endParaRPr lang="en-US">
              <a:solidFill>
                <a:srgbClr val="FF0000"/>
              </a:solidFill>
            </a:endParaRPr>
          </a:p>
          <a:p>
            <a:endParaRPr lang="en-US" b="1">
              <a:latin typeface="Calibri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032162F-ADE3-4764-B63B-9465BB261C27}"/>
              </a:ext>
            </a:extLst>
          </p:cNvPr>
          <p:cNvCxnSpPr>
            <a:cxnSpLocks/>
          </p:cNvCxnSpPr>
          <p:nvPr/>
        </p:nvCxnSpPr>
        <p:spPr>
          <a:xfrm flipH="1" flipV="1">
            <a:off x="7487077" y="2511162"/>
            <a:ext cx="108285" cy="443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21BE2AC-8864-4F31-918B-D8922D33FA23}"/>
              </a:ext>
            </a:extLst>
          </p:cNvPr>
          <p:cNvSpPr txBox="1"/>
          <p:nvPr/>
        </p:nvSpPr>
        <p:spPr>
          <a:xfrm>
            <a:off x="6684946" y="2966845"/>
            <a:ext cx="1913312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chemeClr val="accent1"/>
                </a:solidFill>
                <a:latin typeface="Calibri"/>
              </a:rPr>
              <a:t>Rx radiation patterns</a:t>
            </a:r>
            <a:endParaRPr lang="en-US">
              <a:solidFill>
                <a:schemeClr val="accent1"/>
              </a:solidFill>
            </a:endParaRPr>
          </a:p>
          <a:p>
            <a:endParaRPr lang="en-US" b="1">
              <a:latin typeface="Calibri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B811523-337E-4802-BC59-C1B1090321E7}"/>
              </a:ext>
            </a:extLst>
          </p:cNvPr>
          <p:cNvCxnSpPr>
            <a:cxnSpLocks/>
          </p:cNvCxnSpPr>
          <p:nvPr/>
        </p:nvCxnSpPr>
        <p:spPr>
          <a:xfrm flipH="1">
            <a:off x="6369863" y="1931926"/>
            <a:ext cx="99690" cy="278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5083B51-BF7B-4E7E-90EA-155F95E50E66}"/>
              </a:ext>
            </a:extLst>
          </p:cNvPr>
          <p:cNvSpPr txBox="1"/>
          <p:nvPr/>
        </p:nvSpPr>
        <p:spPr>
          <a:xfrm>
            <a:off x="5731014" y="1617590"/>
            <a:ext cx="1492207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B050"/>
                </a:solidFill>
                <a:latin typeface="Calibri"/>
              </a:rPr>
              <a:t>Target spectrum</a:t>
            </a:r>
            <a:endParaRPr lang="en-US">
              <a:solidFill>
                <a:srgbClr val="00B050"/>
              </a:solidFill>
            </a:endParaRPr>
          </a:p>
          <a:p>
            <a:endParaRPr lang="en-US" b="1">
              <a:latin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5DE343-771A-4E51-BAC8-A939BA6741E9}"/>
              </a:ext>
            </a:extLst>
          </p:cNvPr>
          <p:cNvSpPr txBox="1"/>
          <p:nvPr/>
        </p:nvSpPr>
        <p:spPr>
          <a:xfrm>
            <a:off x="3453608" y="3422326"/>
            <a:ext cx="5213400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Expression in matrix form and separation of spatial variables</a:t>
            </a:r>
            <a:endParaRPr lang="en-US" sz="1500">
              <a:latin typeface="Calibri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49C63156-C39A-4A93-AFE2-5434A5EB0C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077" y="3871085"/>
            <a:ext cx="1729110" cy="207267"/>
          </a:xfrm>
          <a:prstGeom prst="rect">
            <a:avLst/>
          </a:prstGeom>
        </p:spPr>
      </p:pic>
      <p:pic>
        <p:nvPicPr>
          <p:cNvPr id="17" name="Picture 17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8BB4F0F2-31BC-4058-B92F-7C9D316A35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1075" y="4581772"/>
            <a:ext cx="1729112" cy="24687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74EF302-BEB5-4406-B52F-840660BFB878}"/>
              </a:ext>
            </a:extLst>
          </p:cNvPr>
          <p:cNvSpPr txBox="1"/>
          <p:nvPr/>
        </p:nvSpPr>
        <p:spPr>
          <a:xfrm>
            <a:off x="3453607" y="4135626"/>
            <a:ext cx="5213400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Reconstruction of transverse spectral data by pseudo-inversion</a:t>
            </a:r>
            <a:endParaRPr lang="en-US">
              <a:latin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6A0A0E-04B8-4CD7-A074-6AE79875AF4F}"/>
              </a:ext>
            </a:extLst>
          </p:cNvPr>
          <p:cNvSpPr txBox="1"/>
          <p:nvPr/>
        </p:nvSpPr>
        <p:spPr>
          <a:xfrm>
            <a:off x="3453606" y="5106745"/>
            <a:ext cx="560872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1. Interpolation calculations are replaced by matrix multiplication</a:t>
            </a:r>
          </a:p>
          <a:p>
            <a:r>
              <a:rPr lang="en-US" sz="1500">
                <a:latin typeface="Calibri"/>
                <a:ea typeface="+mn-lt"/>
                <a:cs typeface="+mn-lt"/>
              </a:rPr>
              <a:t>2. These calculations are made without any frequency dependence</a:t>
            </a:r>
          </a:p>
          <a:p>
            <a:r>
              <a:rPr lang="en-US" sz="1500">
                <a:latin typeface="Calibri"/>
                <a:cs typeface="Arial"/>
              </a:rPr>
              <a:t>3. RAM</a:t>
            </a:r>
            <a:r>
              <a:rPr lang="en-US" sz="1500">
                <a:latin typeface="Calibri"/>
                <a:ea typeface="+mn-lt"/>
                <a:cs typeface="+mn-lt"/>
              </a:rPr>
              <a:t> consumption is greatly reduced</a:t>
            </a:r>
          </a:p>
          <a:p>
            <a:r>
              <a:rPr lang="en-US" sz="1500">
                <a:latin typeface="Calibri"/>
                <a:cs typeface="Arial"/>
              </a:rPr>
              <a:t>4. Reconstructions are more accurate</a:t>
            </a:r>
          </a:p>
        </p:txBody>
      </p:sp>
      <p:pic>
        <p:nvPicPr>
          <p:cNvPr id="3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CA39DD1D-97B0-4102-A010-6221217E7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58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6C8D1D-58A0-46FF-980E-E0C40EE66CD6}"/>
              </a:ext>
            </a:extLst>
          </p:cNvPr>
          <p:cNvSpPr txBox="1"/>
          <p:nvPr/>
        </p:nvSpPr>
        <p:spPr>
          <a:xfrm>
            <a:off x="573437" y="6501539"/>
            <a:ext cx="640079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err="1">
                <a:latin typeface="Calibri"/>
                <a:ea typeface="+mn-lt"/>
                <a:cs typeface="+mn-lt"/>
              </a:rPr>
              <a:t>Fromenteze</a:t>
            </a:r>
            <a:r>
              <a:rPr lang="en-US" sz="800">
                <a:latin typeface="Calibri"/>
                <a:ea typeface="+mn-lt"/>
                <a:cs typeface="+mn-lt"/>
              </a:rPr>
              <a:t>, T., </a:t>
            </a:r>
            <a:r>
              <a:rPr lang="en-US" sz="800" err="1">
                <a:latin typeface="Calibri"/>
                <a:ea typeface="+mn-lt"/>
                <a:cs typeface="+mn-lt"/>
              </a:rPr>
              <a:t>Yurduseven</a:t>
            </a:r>
            <a:r>
              <a:rPr lang="en-US" sz="800">
                <a:latin typeface="Calibri"/>
                <a:ea typeface="+mn-lt"/>
                <a:cs typeface="+mn-lt"/>
              </a:rPr>
              <a:t>, O., Berland, F., </a:t>
            </a:r>
            <a:r>
              <a:rPr lang="en-US" sz="800" err="1">
                <a:latin typeface="Calibri"/>
                <a:ea typeface="+mn-lt"/>
                <a:cs typeface="+mn-lt"/>
              </a:rPr>
              <a:t>Decroze</a:t>
            </a:r>
            <a:r>
              <a:rPr lang="en-US" sz="800">
                <a:latin typeface="Calibri"/>
                <a:ea typeface="+mn-lt"/>
                <a:cs typeface="+mn-lt"/>
              </a:rPr>
              <a:t>, C., Smith, D. R., &amp; </a:t>
            </a:r>
            <a:r>
              <a:rPr lang="en-US" sz="800" err="1">
                <a:latin typeface="Calibri"/>
                <a:ea typeface="+mn-lt"/>
                <a:cs typeface="+mn-lt"/>
              </a:rPr>
              <a:t>Yarovoy</a:t>
            </a:r>
            <a:r>
              <a:rPr lang="en-US" sz="800">
                <a:latin typeface="Calibri"/>
                <a:ea typeface="+mn-lt"/>
                <a:cs typeface="+mn-lt"/>
              </a:rPr>
              <a:t>, A. G. (2019). A Transverse Spectrum Deconvolution Technique for MIMO Short-Range Fourier Imaging. </a:t>
            </a:r>
            <a:r>
              <a:rPr lang="en-US" sz="800" i="1">
                <a:latin typeface="Calibri"/>
                <a:ea typeface="+mn-lt"/>
                <a:cs typeface="+mn-lt"/>
              </a:rPr>
              <a:t>IEEE Transactions on Geoscience and Remote Sensing</a:t>
            </a:r>
            <a:r>
              <a:rPr lang="en-US" sz="800">
                <a:latin typeface="Calibri"/>
                <a:ea typeface="+mn-lt"/>
                <a:cs typeface="+mn-lt"/>
              </a:rPr>
              <a:t>.</a:t>
            </a:r>
            <a:endParaRPr lang="en-US">
              <a:latin typeface="Calibri"/>
              <a:ea typeface="+mn-lt"/>
              <a:cs typeface="+mn-lt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0F7A9F75-8CC5-4A6E-A9A8-8A2DD1F6E83C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Improving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 the MIMO RMA</a:t>
            </a:r>
            <a:endParaRPr lang="en-US"/>
          </a:p>
        </p:txBody>
      </p:sp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2A77C252-41EF-42B4-9FA4-AC647D63B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503" y="2196330"/>
            <a:ext cx="3503866" cy="3176514"/>
          </a:xfrm>
          <a:prstGeom prst="rect">
            <a:avLst/>
          </a:prstGeom>
        </p:spPr>
      </p:pic>
      <p:pic>
        <p:nvPicPr>
          <p:cNvPr id="5" name="Picture 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E6A79DF5-9BBA-490B-8588-3494C4B21F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4017" y="1474982"/>
            <a:ext cx="4126831" cy="2206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53464-F89C-4BE1-9306-1B283D5CF9C8}"/>
              </a:ext>
            </a:extLst>
          </p:cNvPr>
          <p:cNvSpPr txBox="1"/>
          <p:nvPr/>
        </p:nvSpPr>
        <p:spPr>
          <a:xfrm>
            <a:off x="3831744" y="1170704"/>
            <a:ext cx="5316528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Definition of a new state of the art of range-migration algorithms</a:t>
            </a:r>
            <a:endParaRPr lang="en-US">
              <a:latin typeface="Calibri"/>
            </a:endParaRPr>
          </a:p>
          <a:p>
            <a:endParaRPr lang="en-US" b="1"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560D70-F793-4665-A3F6-2DC4D92BC006}"/>
              </a:ext>
            </a:extLst>
          </p:cNvPr>
          <p:cNvSpPr txBox="1"/>
          <p:nvPr/>
        </p:nvSpPr>
        <p:spPr>
          <a:xfrm>
            <a:off x="3831744" y="3671553"/>
            <a:ext cx="5316528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Application to large and densely populated MIMO arrays</a:t>
            </a:r>
            <a:endParaRPr lang="en-US"/>
          </a:p>
        </p:txBody>
      </p:sp>
      <p:pic>
        <p:nvPicPr>
          <p:cNvPr id="6" name="Picture 7" descr="A screenshot of a video game&#10;&#10;Description generated with high confidence">
            <a:extLst>
              <a:ext uri="{FF2B5EF4-FFF2-40B4-BE49-F238E27FC236}">
                <a16:creationId xmlns:a16="http://schemas.microsoft.com/office/drawing/2014/main" id="{A5C9A5C2-4552-43B1-AF0C-6B1992E23F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8550" y="4036823"/>
            <a:ext cx="4565125" cy="18008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06E71B-55F0-4A85-A074-48435F564F0C}"/>
              </a:ext>
            </a:extLst>
          </p:cNvPr>
          <p:cNvSpPr txBox="1"/>
          <p:nvPr/>
        </p:nvSpPr>
        <p:spPr>
          <a:xfrm>
            <a:off x="3673069" y="5830160"/>
            <a:ext cx="5484681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Calibri"/>
                <a:ea typeface="+mn-lt"/>
                <a:cs typeface="+mn-lt"/>
              </a:rPr>
              <a:t>Validation with a MIMO array of 71⁴ radiating elements</a:t>
            </a:r>
            <a:endParaRPr lang="en-US" sz="1500"/>
          </a:p>
          <a:p>
            <a:pPr algn="ctr"/>
            <a:r>
              <a:rPr lang="en-US" sz="1500" b="1">
                <a:latin typeface="Calibri"/>
                <a:ea typeface="+mn-lt"/>
                <a:cs typeface="+mn-lt"/>
              </a:rPr>
              <a:t> more than 25 million interactions at each frequency</a:t>
            </a:r>
            <a:endParaRPr lang="en-US" sz="1500" b="1">
              <a:latin typeface="Calibri"/>
              <a:cs typeface="Arial"/>
            </a:endParaRPr>
          </a:p>
        </p:txBody>
      </p:sp>
      <p:pic>
        <p:nvPicPr>
          <p:cNvPr id="8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47224BBD-F653-46D0-8CE1-E801B9716D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70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0F7A9F75-8CC5-4A6E-A9A8-8A2DD1F6E83C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Polarimetric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computational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imaging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 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EF56C6-5548-40FE-80DF-64A0EBC4D0D8}"/>
              </a:ext>
            </a:extLst>
          </p:cNvPr>
          <p:cNvSpPr txBox="1"/>
          <p:nvPr/>
        </p:nvSpPr>
        <p:spPr>
          <a:xfrm>
            <a:off x="162548" y="1361204"/>
            <a:ext cx="5316528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Motivation: </a:t>
            </a:r>
            <a:r>
              <a:rPr lang="en-US" sz="1500">
                <a:latin typeface="Calibri"/>
                <a:ea typeface="+mn-lt"/>
                <a:cs typeface="+mn-lt"/>
              </a:rPr>
              <a:t>Study of anisotropic/multiple-bounce scattering</a:t>
            </a:r>
            <a:endParaRPr lang="en-US" b="1"/>
          </a:p>
          <a:p>
            <a:endParaRPr lang="en-US" b="1">
              <a:latin typeface="Calibri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69270BBB-C949-4908-8358-DB04AAD7CB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878" y="2580452"/>
            <a:ext cx="4209221" cy="28235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F1E8DF-184C-43C8-B7E9-48A1308F2095}"/>
              </a:ext>
            </a:extLst>
          </p:cNvPr>
          <p:cNvSpPr txBox="1"/>
          <p:nvPr/>
        </p:nvSpPr>
        <p:spPr>
          <a:xfrm>
            <a:off x="402744" y="2015529"/>
            <a:ext cx="3353550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Far-field:</a:t>
            </a:r>
            <a:r>
              <a:rPr lang="en-US" sz="1500">
                <a:latin typeface="Calibri"/>
                <a:ea typeface="+mn-lt"/>
                <a:cs typeface="+mn-lt"/>
              </a:rPr>
              <a:t> Estimation of soil parameters</a:t>
            </a:r>
            <a:endParaRPr lang="en-US"/>
          </a:p>
          <a:p>
            <a:endParaRPr lang="en-US"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E1C724-2740-47D9-AB55-50E3ACE7D5D5}"/>
              </a:ext>
            </a:extLst>
          </p:cNvPr>
          <p:cNvSpPr txBox="1"/>
          <p:nvPr/>
        </p:nvSpPr>
        <p:spPr>
          <a:xfrm>
            <a:off x="4925047" y="2015529"/>
            <a:ext cx="3353550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S</a:t>
            </a:r>
            <a:r>
              <a:rPr lang="en-US" sz="1500" b="1">
                <a:latin typeface="Calibri"/>
                <a:ea typeface="+mn-lt"/>
                <a:cs typeface="+mn-lt"/>
              </a:rPr>
              <a:t>hort-range:</a:t>
            </a:r>
            <a:r>
              <a:rPr lang="en-US" sz="1500">
                <a:latin typeface="Calibri"/>
                <a:ea typeface="+mn-lt"/>
                <a:cs typeface="+mn-lt"/>
              </a:rPr>
              <a:t> Threat detection</a:t>
            </a:r>
            <a:endParaRPr lang="en-US"/>
          </a:p>
          <a:p>
            <a:endParaRPr lang="en-US"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A29301-A739-4E67-828F-A35158028A63}"/>
              </a:ext>
            </a:extLst>
          </p:cNvPr>
          <p:cNvSpPr txBox="1"/>
          <p:nvPr/>
        </p:nvSpPr>
        <p:spPr>
          <a:xfrm>
            <a:off x="483705" y="5494682"/>
            <a:ext cx="378680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latin typeface="Calibri"/>
              </a:rPr>
              <a:t>Unsupervised Terrain Classification Preserving Polarimetric Scattering Characteristics"</a:t>
            </a:r>
            <a:endParaRPr lang="en-US">
              <a:latin typeface="Arial"/>
            </a:endParaRPr>
          </a:p>
          <a:p>
            <a:pPr algn="ctr"/>
            <a:r>
              <a:rPr lang="en-US" sz="800">
                <a:latin typeface="Calibri"/>
              </a:rPr>
              <a:t> J-S Lee, M.R. </a:t>
            </a:r>
            <a:r>
              <a:rPr lang="en-US" sz="800" err="1">
                <a:latin typeface="Calibri"/>
              </a:rPr>
              <a:t>Grunes</a:t>
            </a:r>
            <a:r>
              <a:rPr lang="en-US" sz="800">
                <a:latin typeface="Calibri"/>
              </a:rPr>
              <a:t>, E. Pottier, L. Ferro-</a:t>
            </a:r>
            <a:r>
              <a:rPr lang="en-US" sz="800" err="1">
                <a:latin typeface="Calibri"/>
              </a:rPr>
              <a:t>Famil</a:t>
            </a:r>
            <a:r>
              <a:rPr lang="en-US" sz="800">
                <a:latin typeface="Calibri"/>
              </a:rPr>
              <a:t> - IEEE TGRS, 2004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C4A579-F8EE-45B6-8C21-7D5B224F5DA5}"/>
              </a:ext>
            </a:extLst>
          </p:cNvPr>
          <p:cNvSpPr txBox="1"/>
          <p:nvPr/>
        </p:nvSpPr>
        <p:spPr>
          <a:xfrm>
            <a:off x="4923182" y="5494683"/>
            <a:ext cx="328157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latin typeface="Calibri"/>
              </a:rPr>
              <a:t>Holographic arrays for multi-path imaging artifact reduction"</a:t>
            </a:r>
            <a:endParaRPr lang="en-US"/>
          </a:p>
          <a:p>
            <a:pPr algn="ctr"/>
            <a:r>
              <a:rPr lang="en-US" sz="800">
                <a:latin typeface="Calibri"/>
              </a:rPr>
              <a:t>D.L. </a:t>
            </a:r>
            <a:r>
              <a:rPr lang="en-US" sz="800" err="1">
                <a:latin typeface="Calibri"/>
              </a:rPr>
              <a:t>McMakin</a:t>
            </a:r>
            <a:r>
              <a:rPr lang="en-US" sz="800">
                <a:latin typeface="Calibri"/>
              </a:rPr>
              <a:t>, D.M. Sheen, T.E. Hall - US Patent, 2005</a:t>
            </a:r>
            <a:endParaRPr lang="en-US"/>
          </a:p>
        </p:txBody>
      </p:sp>
      <p:pic>
        <p:nvPicPr>
          <p:cNvPr id="16" name="Picture 16" descr="A picture containing text, photo&#10;&#10;Description generated with very high confidence">
            <a:extLst>
              <a:ext uri="{FF2B5EF4-FFF2-40B4-BE49-F238E27FC236}">
                <a16:creationId xmlns:a16="http://schemas.microsoft.com/office/drawing/2014/main" id="{363AC350-2638-4333-9BBA-73DF2AD50C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0857" y="2559670"/>
            <a:ext cx="3140765" cy="2865095"/>
          </a:xfrm>
          <a:prstGeom prst="rect">
            <a:avLst/>
          </a:prstGeom>
        </p:spPr>
      </p:pic>
      <p:pic>
        <p:nvPicPr>
          <p:cNvPr id="2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BE82D879-20AD-4CF2-9769-D67521AD1C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99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0F7A9F75-8CC5-4A6E-A9A8-8A2DD1F6E83C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Polarimetric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 computational localization</a:t>
            </a:r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Arial"/>
            </a:endParaRPr>
          </a:p>
        </p:txBody>
      </p:sp>
      <p:pic>
        <p:nvPicPr>
          <p:cNvPr id="2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E62AF356-1544-43BF-969E-0B7932CE64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791" y="2416528"/>
            <a:ext cx="4159526" cy="2091206"/>
          </a:xfrm>
          <a:prstGeom prst="rect">
            <a:avLst/>
          </a:prstGeom>
        </p:spPr>
      </p:pic>
      <p:pic>
        <p:nvPicPr>
          <p:cNvPr id="4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BEC10899-A148-4ED1-958A-8B6C943959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5814" y="2452994"/>
            <a:ext cx="3969026" cy="20514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076A4A-22B2-44DD-B0D3-BB03CD68A7C2}"/>
              </a:ext>
            </a:extLst>
          </p:cNvPr>
          <p:cNvSpPr txBox="1"/>
          <p:nvPr/>
        </p:nvSpPr>
        <p:spPr>
          <a:xfrm>
            <a:off x="402744" y="2015529"/>
            <a:ext cx="3353550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Conventional approach</a:t>
            </a:r>
            <a:endParaRPr lang="en-US" b="1"/>
          </a:p>
          <a:p>
            <a:endParaRPr lang="en-US">
              <a:latin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D8D05F-88FE-40DB-A842-424095D0038E}"/>
              </a:ext>
            </a:extLst>
          </p:cNvPr>
          <p:cNvSpPr txBox="1"/>
          <p:nvPr/>
        </p:nvSpPr>
        <p:spPr>
          <a:xfrm>
            <a:off x="4767678" y="2015529"/>
            <a:ext cx="3353550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Computational</a:t>
            </a:r>
            <a:r>
              <a:rPr lang="en-US" sz="1500">
                <a:latin typeface="Calibri"/>
                <a:ea typeface="+mn-lt"/>
                <a:cs typeface="+mn-lt"/>
              </a:rPr>
              <a:t> </a:t>
            </a:r>
            <a:r>
              <a:rPr lang="en-US" sz="1500" b="1">
                <a:latin typeface="Calibri"/>
                <a:ea typeface="+mn-lt"/>
                <a:cs typeface="+mn-lt"/>
              </a:rPr>
              <a:t>approach</a:t>
            </a:r>
            <a:endParaRPr lang="en-US"/>
          </a:p>
          <a:p>
            <a:endParaRPr lang="en-US">
              <a:latin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B26FBA-77A6-47B1-A4C4-A9D3E4FF26E7}"/>
              </a:ext>
            </a:extLst>
          </p:cNvPr>
          <p:cNvSpPr txBox="1"/>
          <p:nvPr/>
        </p:nvSpPr>
        <p:spPr>
          <a:xfrm>
            <a:off x="353048" y="4856463"/>
            <a:ext cx="4016158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Doubles the hardware constraints compared to scalar systems</a:t>
            </a:r>
            <a:endParaRPr lang="en-US" sz="1500">
              <a:latin typeface="Calibri"/>
            </a:endParaRPr>
          </a:p>
          <a:p>
            <a:endParaRPr lang="en-US" sz="1500"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4189FF-CAFD-4BEA-9DE4-7B92AF6CE1A8}"/>
              </a:ext>
            </a:extLst>
          </p:cNvPr>
          <p:cNvSpPr txBox="1"/>
          <p:nvPr/>
        </p:nvSpPr>
        <p:spPr>
          <a:xfrm>
            <a:off x="729049" y="6505833"/>
            <a:ext cx="677459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Calibri"/>
              </a:rPr>
              <a:t>Fromenteze, T., Boyarsky, M., Yurduseven, O., Gollub, J., Marks, D. L., &amp; Smith, D. R. (2017, July). Computational polarimetric localization with a radiating metasurface. In </a:t>
            </a:r>
            <a:r>
              <a:rPr lang="en-US" sz="800" i="1">
                <a:latin typeface="Calibri"/>
              </a:rPr>
              <a:t>2017 IEEE International Symposium on Antennas and Propagation &amp; USNC/URSI National Radio Science Meeting</a:t>
            </a:r>
            <a:r>
              <a:rPr lang="en-US" sz="800">
                <a:latin typeface="Calibri"/>
              </a:rPr>
              <a:t> (pp. 407-408). IEEE.</a:t>
            </a:r>
          </a:p>
        </p:txBody>
      </p:sp>
      <p:pic>
        <p:nvPicPr>
          <p:cNvPr id="5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A403F060-C622-4010-BF02-9A2FBDD8B4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89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0F7A9F75-8CC5-4A6E-A9A8-8A2DD1F6E83C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Polarimetric computational 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Calibri"/>
              </a:rPr>
              <a:t>localization</a:t>
            </a:r>
            <a:endParaRPr 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E6F6F5A-EF43-45AA-A3F5-A80A451B70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83" y="2279149"/>
            <a:ext cx="4151243" cy="27055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98AA97-A0A3-4EF7-880A-8389D8923013}"/>
              </a:ext>
            </a:extLst>
          </p:cNvPr>
          <p:cNvSpPr txBox="1"/>
          <p:nvPr/>
        </p:nvSpPr>
        <p:spPr>
          <a:xfrm>
            <a:off x="4906691" y="1382246"/>
            <a:ext cx="1639051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Measured signal</a:t>
            </a:r>
            <a:endParaRPr lang="en-US"/>
          </a:p>
          <a:p>
            <a:endParaRPr lang="en-US"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201449-EAD3-4A07-A005-9167F2DE1D1A}"/>
              </a:ext>
            </a:extLst>
          </p:cNvPr>
          <p:cNvSpPr txBox="1"/>
          <p:nvPr/>
        </p:nvSpPr>
        <p:spPr>
          <a:xfrm>
            <a:off x="729049" y="6505833"/>
            <a:ext cx="677459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Calibri"/>
              </a:rPr>
              <a:t>Fromenteze, T., Boyarsky, M., Yurduseven, O., Gollub, J., Marks, D. L., &amp; Smith, D. R. (2017, July). Computational polarimetric localization with a radiating metasurface. In </a:t>
            </a:r>
            <a:r>
              <a:rPr lang="en-US" sz="800" i="1">
                <a:latin typeface="Calibri"/>
              </a:rPr>
              <a:t>2017 IEEE International Symposium on Antennas and Propagation &amp; USNC/URSI National Radio Science Meeting</a:t>
            </a:r>
            <a:r>
              <a:rPr lang="en-US" sz="800">
                <a:latin typeface="Calibri"/>
              </a:rPr>
              <a:t> (pp. 407-408). IEEE.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0D45E4C-539F-4574-8603-91E25EFA3E50}"/>
              </a:ext>
            </a:extLst>
          </p:cNvPr>
          <p:cNvSpPr txBox="1"/>
          <p:nvPr/>
        </p:nvSpPr>
        <p:spPr>
          <a:xfrm>
            <a:off x="5744377" y="4073446"/>
            <a:ext cx="1592714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cs typeface="Arial"/>
              </a:rPr>
              <a:t>Polarized sources</a:t>
            </a:r>
          </a:p>
          <a:p>
            <a:endParaRPr lang="en-US">
              <a:latin typeface="Calibri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1A3C5E-AB30-4122-A429-B238C4A3BD96}"/>
              </a:ext>
            </a:extLst>
          </p:cNvPr>
          <p:cNvSpPr txBox="1"/>
          <p:nvPr/>
        </p:nvSpPr>
        <p:spPr>
          <a:xfrm>
            <a:off x="5750041" y="4944082"/>
            <a:ext cx="2125599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cs typeface="Arial"/>
              </a:rPr>
              <a:t>Dyadic Green's function</a:t>
            </a:r>
            <a:endParaRPr lang="en-US"/>
          </a:p>
          <a:p>
            <a:endParaRPr lang="en-US">
              <a:latin typeface="Calibri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0F61A90-0305-41ED-AD45-5B483355468D}"/>
              </a:ext>
            </a:extLst>
          </p:cNvPr>
          <p:cNvSpPr txBox="1"/>
          <p:nvPr/>
        </p:nvSpPr>
        <p:spPr>
          <a:xfrm>
            <a:off x="5732535" y="4378246"/>
            <a:ext cx="269709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cs typeface="Arial"/>
              </a:rPr>
              <a:t>Transfer function of the cavity</a:t>
            </a:r>
            <a:endParaRPr lang="en-US"/>
          </a:p>
          <a:p>
            <a:r>
              <a:rPr lang="en-US" sz="1500">
                <a:latin typeface="Calibri"/>
                <a:cs typeface="Arial"/>
              </a:rPr>
              <a:t>(3 polarizations on its surface) </a:t>
            </a:r>
          </a:p>
          <a:p>
            <a:endParaRPr lang="en-US">
              <a:latin typeface="Calibri"/>
            </a:endParaRPr>
          </a:p>
        </p:txBody>
      </p:sp>
      <p:pic>
        <p:nvPicPr>
          <p:cNvPr id="49" name="Picture 50">
            <a:extLst>
              <a:ext uri="{FF2B5EF4-FFF2-40B4-BE49-F238E27FC236}">
                <a16:creationId xmlns:a16="http://schemas.microsoft.com/office/drawing/2014/main" id="{DFF61F54-3424-4BCB-A32A-8A26B22723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9852" y="1755224"/>
            <a:ext cx="3461436" cy="582729"/>
          </a:xfrm>
          <a:prstGeom prst="rect">
            <a:avLst/>
          </a:prstGeom>
        </p:spPr>
      </p:pic>
      <p:pic>
        <p:nvPicPr>
          <p:cNvPr id="53" name="Picture 54">
            <a:extLst>
              <a:ext uri="{FF2B5EF4-FFF2-40B4-BE49-F238E27FC236}">
                <a16:creationId xmlns:a16="http://schemas.microsoft.com/office/drawing/2014/main" id="{B25019BD-FB85-41D3-9247-DCC4FF9B19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5129" y="4500177"/>
            <a:ext cx="539321" cy="236324"/>
          </a:xfrm>
          <a:prstGeom prst="rect">
            <a:avLst/>
          </a:prstGeom>
        </p:spPr>
      </p:pic>
      <p:pic>
        <p:nvPicPr>
          <p:cNvPr id="62" name="Picture 54" descr="A close up of a logo&#10;&#10;Description generated with high confidence">
            <a:extLst>
              <a:ext uri="{FF2B5EF4-FFF2-40B4-BE49-F238E27FC236}">
                <a16:creationId xmlns:a16="http://schemas.microsoft.com/office/drawing/2014/main" id="{95F84D53-3A28-437A-9FEE-B8811BC313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602" y="4322546"/>
            <a:ext cx="539321" cy="236324"/>
          </a:xfrm>
          <a:prstGeom prst="rect">
            <a:avLst/>
          </a:prstGeom>
        </p:spPr>
      </p:pic>
      <p:pic>
        <p:nvPicPr>
          <p:cNvPr id="57" name="Picture 57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64C81820-11A7-4DB0-BDA4-B8A3461B01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8863" y="4939100"/>
            <a:ext cx="732654" cy="308404"/>
          </a:xfrm>
          <a:prstGeom prst="rect">
            <a:avLst/>
          </a:prstGeom>
        </p:spPr>
      </p:pic>
      <p:pic>
        <p:nvPicPr>
          <p:cNvPr id="65" name="Picture 57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52325CAC-CD3E-458E-8D3B-E3FE73AE77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6714" y="3718869"/>
            <a:ext cx="732654" cy="308404"/>
          </a:xfrm>
          <a:prstGeom prst="rect">
            <a:avLst/>
          </a:prstGeom>
        </p:spPr>
      </p:pic>
      <p:pic>
        <p:nvPicPr>
          <p:cNvPr id="59" name="Picture 59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CF5F35E9-E3E6-4664-BEA2-90A1388191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8702" y="5059833"/>
            <a:ext cx="445359" cy="267732"/>
          </a:xfrm>
          <a:prstGeom prst="rect">
            <a:avLst/>
          </a:prstGeom>
        </p:spPr>
      </p:pic>
      <p:pic>
        <p:nvPicPr>
          <p:cNvPr id="68" name="Picture 59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F9E80934-22BF-4323-838A-0B6325CD5B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1911" y="4071293"/>
            <a:ext cx="445359" cy="267732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B045133-5CCA-4BD6-8FE1-ABD323892A24}"/>
              </a:ext>
            </a:extLst>
          </p:cNvPr>
          <p:cNvSpPr txBox="1"/>
          <p:nvPr/>
        </p:nvSpPr>
        <p:spPr>
          <a:xfrm>
            <a:off x="176113" y="1393573"/>
            <a:ext cx="3778314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We now get out of the scalar approximation</a:t>
            </a:r>
            <a:endParaRPr lang="en-US" sz="1500">
              <a:latin typeface="Calibri"/>
            </a:endParaRPr>
          </a:p>
          <a:p>
            <a:endParaRPr lang="en-US">
              <a:latin typeface="Calibri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EDA8AF5-4005-4317-A6B0-204B9A0AD9F7}"/>
              </a:ext>
            </a:extLst>
          </p:cNvPr>
          <p:cNvSpPr txBox="1"/>
          <p:nvPr/>
        </p:nvSpPr>
        <p:spPr>
          <a:xfrm>
            <a:off x="506142" y="5523304"/>
            <a:ext cx="397911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To lighten the notation, frequencies are implicit</a:t>
            </a:r>
            <a:endParaRPr lang="en-US" sz="1500" b="1">
              <a:latin typeface="Calibri"/>
            </a:endParaRPr>
          </a:p>
          <a:p>
            <a:endParaRPr lang="en-US" sz="1500">
              <a:latin typeface="Calibri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B84D347-2B5D-4518-9856-DD6D74ADA8F2}"/>
              </a:ext>
            </a:extLst>
          </p:cNvPr>
          <p:cNvSpPr/>
          <p:nvPr/>
        </p:nvSpPr>
        <p:spPr>
          <a:xfrm>
            <a:off x="5744348" y="3288441"/>
            <a:ext cx="772296" cy="2471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6D8EF1C-86FB-479F-9671-701172EEE374}"/>
              </a:ext>
            </a:extLst>
          </p:cNvPr>
          <p:cNvSpPr/>
          <p:nvPr/>
        </p:nvSpPr>
        <p:spPr>
          <a:xfrm>
            <a:off x="6655659" y="3033585"/>
            <a:ext cx="787741" cy="7568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00FA4EA-C6B8-4ABC-9939-AE7777A4AB37}"/>
              </a:ext>
            </a:extLst>
          </p:cNvPr>
          <p:cNvSpPr/>
          <p:nvPr/>
        </p:nvSpPr>
        <p:spPr>
          <a:xfrm rot="16200000">
            <a:off x="7343004" y="3288439"/>
            <a:ext cx="772296" cy="2471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19062C0-D329-4DC6-9E66-4E056A9B26F4}"/>
              </a:ext>
            </a:extLst>
          </p:cNvPr>
          <p:cNvSpPr/>
          <p:nvPr/>
        </p:nvSpPr>
        <p:spPr>
          <a:xfrm>
            <a:off x="5033834" y="3288442"/>
            <a:ext cx="270303" cy="2471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F5E2EE8-2D9D-4353-A55B-D93DDACD1BF1}"/>
              </a:ext>
            </a:extLst>
          </p:cNvPr>
          <p:cNvSpPr txBox="1"/>
          <p:nvPr/>
        </p:nvSpPr>
        <p:spPr>
          <a:xfrm>
            <a:off x="5351248" y="3227429"/>
            <a:ext cx="3104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=</a:t>
            </a:r>
          </a:p>
        </p:txBody>
      </p:sp>
      <p:pic>
        <p:nvPicPr>
          <p:cNvPr id="84" name="Picture 59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19A895B8-EC51-4C68-8968-79EFEFA8AB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3659" y="2766109"/>
            <a:ext cx="314069" cy="190503"/>
          </a:xfrm>
          <a:prstGeom prst="rect">
            <a:avLst/>
          </a:prstGeom>
        </p:spPr>
      </p:pic>
      <p:pic>
        <p:nvPicPr>
          <p:cNvPr id="85" name="Picture 57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266D776D-B299-4C99-8B9E-F1F930361E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2869" y="2761221"/>
            <a:ext cx="524134" cy="208006"/>
          </a:xfrm>
          <a:prstGeom prst="rect">
            <a:avLst/>
          </a:prstGeom>
        </p:spPr>
      </p:pic>
      <p:pic>
        <p:nvPicPr>
          <p:cNvPr id="91" name="Picture 54" descr="A close up of a logo&#10;&#10;Description generated with high confidence">
            <a:extLst>
              <a:ext uri="{FF2B5EF4-FFF2-40B4-BE49-F238E27FC236}">
                <a16:creationId xmlns:a16="http://schemas.microsoft.com/office/drawing/2014/main" id="{90DA9187-5522-48BC-87CF-93A7264277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824" y="3001918"/>
            <a:ext cx="446646" cy="228601"/>
          </a:xfrm>
          <a:prstGeom prst="rect">
            <a:avLst/>
          </a:prstGeom>
        </p:spPr>
      </p:pic>
      <p:pic>
        <p:nvPicPr>
          <p:cNvPr id="92" name="Picture 72" descr="A close up of a logo&#10;&#10;Description generated with high confidence">
            <a:extLst>
              <a:ext uri="{FF2B5EF4-FFF2-40B4-BE49-F238E27FC236}">
                <a16:creationId xmlns:a16="http://schemas.microsoft.com/office/drawing/2014/main" id="{D2A995AF-455A-408F-B6AE-4A2E02FA07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4150" y="3040146"/>
            <a:ext cx="120480" cy="152144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8366468B-54A4-42DA-A4D8-C47F3862BA64}"/>
              </a:ext>
            </a:extLst>
          </p:cNvPr>
          <p:cNvSpPr txBox="1"/>
          <p:nvPr/>
        </p:nvSpPr>
        <p:spPr>
          <a:xfrm>
            <a:off x="4908236" y="2380054"/>
            <a:ext cx="3778314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in the polarization space:</a:t>
            </a:r>
            <a:endParaRPr lang="en-US"/>
          </a:p>
          <a:p>
            <a:endParaRPr lang="en-US">
              <a:latin typeface="Calibri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34FAC6C-1485-46E7-A326-2FB400CBEDCF}"/>
              </a:ext>
            </a:extLst>
          </p:cNvPr>
          <p:cNvSpPr/>
          <p:nvPr/>
        </p:nvSpPr>
        <p:spPr>
          <a:xfrm>
            <a:off x="75684" y="3010415"/>
            <a:ext cx="332088" cy="525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2" descr="A close up of a logo&#10;&#10;Description generated with high confidence">
            <a:extLst>
              <a:ext uri="{FF2B5EF4-FFF2-40B4-BE49-F238E27FC236}">
                <a16:creationId xmlns:a16="http://schemas.microsoft.com/office/drawing/2014/main" id="{C366BAAF-D738-4F44-9DD7-DA4E3DA339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677" y="3140544"/>
            <a:ext cx="120481" cy="136699"/>
          </a:xfrm>
          <a:prstGeom prst="rect">
            <a:avLst/>
          </a:prstGeom>
        </p:spPr>
      </p:pic>
      <p:pic>
        <p:nvPicPr>
          <p:cNvPr id="94" name="Picture 94" descr="A drawing of a face&#10;&#10;Description generated with high confidence">
            <a:extLst>
              <a:ext uri="{FF2B5EF4-FFF2-40B4-BE49-F238E27FC236}">
                <a16:creationId xmlns:a16="http://schemas.microsoft.com/office/drawing/2014/main" id="{6B62D9CA-78E6-4340-B31A-1E7223A9B0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0744" y="5495361"/>
            <a:ext cx="3808969" cy="477892"/>
          </a:xfrm>
          <a:prstGeom prst="rect">
            <a:avLst/>
          </a:prstGeom>
        </p:spPr>
      </p:pic>
      <p:pic>
        <p:nvPicPr>
          <p:cNvPr id="2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971A6684-44ED-4CF5-8808-E2DE494CA3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05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0F7A9F75-8CC5-4A6E-A9A8-8A2DD1F6E83C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Polarimetric computational 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Calibri"/>
              </a:rPr>
              <a:t>localization</a:t>
            </a:r>
            <a:endParaRPr 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E6F6F5A-EF43-45AA-A3F5-A80A451B70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83" y="2279149"/>
            <a:ext cx="4151243" cy="27055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98AA97-A0A3-4EF7-880A-8389D8923013}"/>
              </a:ext>
            </a:extLst>
          </p:cNvPr>
          <p:cNvSpPr txBox="1"/>
          <p:nvPr/>
        </p:nvSpPr>
        <p:spPr>
          <a:xfrm>
            <a:off x="4914414" y="2162267"/>
            <a:ext cx="1639051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Measured signal</a:t>
            </a:r>
            <a:endParaRPr lang="en-US"/>
          </a:p>
          <a:p>
            <a:endParaRPr lang="en-US"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201449-EAD3-4A07-A005-9167F2DE1D1A}"/>
              </a:ext>
            </a:extLst>
          </p:cNvPr>
          <p:cNvSpPr txBox="1"/>
          <p:nvPr/>
        </p:nvSpPr>
        <p:spPr>
          <a:xfrm>
            <a:off x="729049" y="6505833"/>
            <a:ext cx="677459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Calibri"/>
              </a:rPr>
              <a:t>Fromenteze, T., Boyarsky, M., Yurduseven, O., Gollub, J., Marks, D. L., &amp; Smith, D. R. (2017, July). Computational polarimetric localization with a radiating metasurface. In </a:t>
            </a:r>
            <a:r>
              <a:rPr lang="en-US" sz="800" i="1">
                <a:latin typeface="Calibri"/>
              </a:rPr>
              <a:t>2017 IEEE International Symposium on Antennas and Propagation &amp; USNC/URSI National Radio Science Meeting</a:t>
            </a:r>
            <a:r>
              <a:rPr lang="en-US" sz="800">
                <a:latin typeface="Calibri"/>
              </a:rPr>
              <a:t> (pp. 407-408). IEEE.</a:t>
            </a:r>
          </a:p>
        </p:txBody>
      </p:sp>
      <p:pic>
        <p:nvPicPr>
          <p:cNvPr id="49" name="Picture 50">
            <a:extLst>
              <a:ext uri="{FF2B5EF4-FFF2-40B4-BE49-F238E27FC236}">
                <a16:creationId xmlns:a16="http://schemas.microsoft.com/office/drawing/2014/main" id="{DFF61F54-3424-4BCB-A32A-8A26B22723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9359" y="2473461"/>
            <a:ext cx="3461436" cy="582729"/>
          </a:xfrm>
          <a:prstGeom prst="rect">
            <a:avLst/>
          </a:prstGeom>
        </p:spPr>
      </p:pic>
      <p:pic>
        <p:nvPicPr>
          <p:cNvPr id="62" name="Picture 54" descr="A close up of a logo&#10;&#10;Description generated with high confidence">
            <a:extLst>
              <a:ext uri="{FF2B5EF4-FFF2-40B4-BE49-F238E27FC236}">
                <a16:creationId xmlns:a16="http://schemas.microsoft.com/office/drawing/2014/main" id="{95F84D53-3A28-437A-9FEE-B8811BC313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602" y="4322546"/>
            <a:ext cx="539321" cy="236324"/>
          </a:xfrm>
          <a:prstGeom prst="rect">
            <a:avLst/>
          </a:prstGeom>
        </p:spPr>
      </p:pic>
      <p:pic>
        <p:nvPicPr>
          <p:cNvPr id="65" name="Picture 57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52325CAC-CD3E-458E-8D3B-E3FE73AE77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6714" y="3718869"/>
            <a:ext cx="732654" cy="308404"/>
          </a:xfrm>
          <a:prstGeom prst="rect">
            <a:avLst/>
          </a:prstGeom>
        </p:spPr>
      </p:pic>
      <p:pic>
        <p:nvPicPr>
          <p:cNvPr id="59" name="Picture 59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CF5F35E9-E3E6-4664-BEA2-90A1388191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8702" y="5059833"/>
            <a:ext cx="445359" cy="267732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DB045133-5CCA-4BD6-8FE1-ABD323892A24}"/>
              </a:ext>
            </a:extLst>
          </p:cNvPr>
          <p:cNvSpPr txBox="1"/>
          <p:nvPr/>
        </p:nvSpPr>
        <p:spPr>
          <a:xfrm>
            <a:off x="176113" y="1393573"/>
            <a:ext cx="3778314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We now get out of the scalar approximation</a:t>
            </a:r>
            <a:endParaRPr lang="en-US" sz="1500">
              <a:latin typeface="Calibri"/>
            </a:endParaRPr>
          </a:p>
          <a:p>
            <a:endParaRPr lang="en-US">
              <a:latin typeface="Calibri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EDA8AF5-4005-4317-A6B0-204B9A0AD9F7}"/>
              </a:ext>
            </a:extLst>
          </p:cNvPr>
          <p:cNvSpPr txBox="1"/>
          <p:nvPr/>
        </p:nvSpPr>
        <p:spPr>
          <a:xfrm>
            <a:off x="506142" y="5523304"/>
            <a:ext cx="397911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To lighten the notation, frequencies are implicit</a:t>
            </a:r>
            <a:endParaRPr lang="en-US" sz="1500" b="1">
              <a:latin typeface="Calibri"/>
            </a:endParaRPr>
          </a:p>
          <a:p>
            <a:endParaRPr lang="en-US" sz="1500">
              <a:latin typeface="Calibri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34FAC6C-1485-46E7-A326-2FB400CBEDCF}"/>
              </a:ext>
            </a:extLst>
          </p:cNvPr>
          <p:cNvSpPr/>
          <p:nvPr/>
        </p:nvSpPr>
        <p:spPr>
          <a:xfrm>
            <a:off x="75684" y="3010415"/>
            <a:ext cx="332088" cy="525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2" descr="A close up of a logo&#10;&#10;Description generated with high confidence">
            <a:extLst>
              <a:ext uri="{FF2B5EF4-FFF2-40B4-BE49-F238E27FC236}">
                <a16:creationId xmlns:a16="http://schemas.microsoft.com/office/drawing/2014/main" id="{C366BAAF-D738-4F44-9DD7-DA4E3DA339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677" y="3140544"/>
            <a:ext cx="120481" cy="1366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ACC60B-CE1D-4EE2-B206-D4EAFE9723C8}"/>
              </a:ext>
            </a:extLst>
          </p:cNvPr>
          <p:cNvSpPr txBox="1"/>
          <p:nvPr/>
        </p:nvSpPr>
        <p:spPr>
          <a:xfrm>
            <a:off x="4974139" y="3202809"/>
            <a:ext cx="1639051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Discrete model</a:t>
            </a:r>
            <a:endParaRPr lang="en-US"/>
          </a:p>
          <a:p>
            <a:endParaRPr lang="en-US">
              <a:latin typeface="Calibri"/>
            </a:endParaRPr>
          </a:p>
        </p:txBody>
      </p:sp>
      <p:pic>
        <p:nvPicPr>
          <p:cNvPr id="4" name="Picture 4" descr="A close up of a device&#10;&#10;Description generated with high confidence">
            <a:extLst>
              <a:ext uri="{FF2B5EF4-FFF2-40B4-BE49-F238E27FC236}">
                <a16:creationId xmlns:a16="http://schemas.microsoft.com/office/drawing/2014/main" id="{06F5B55F-FEEA-4A3E-855E-E445679499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68458" y="3654124"/>
            <a:ext cx="991888" cy="2911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FE3F2D-A367-47E1-9CB3-8955291DF23B}"/>
              </a:ext>
            </a:extLst>
          </p:cNvPr>
          <p:cNvSpPr txBox="1"/>
          <p:nvPr/>
        </p:nvSpPr>
        <p:spPr>
          <a:xfrm>
            <a:off x="4972079" y="4235628"/>
            <a:ext cx="1639051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Reconstruction</a:t>
            </a:r>
            <a:endParaRPr lang="en-US"/>
          </a:p>
          <a:p>
            <a:endParaRPr lang="en-US">
              <a:latin typeface="Calibri"/>
            </a:endParaRPr>
          </a:p>
        </p:txBody>
      </p:sp>
      <p:pic>
        <p:nvPicPr>
          <p:cNvPr id="8" name="Picture 8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C2CEB84B-BF33-4A35-835D-77C15D82DB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07975" y="4587451"/>
            <a:ext cx="1476633" cy="494260"/>
          </a:xfrm>
          <a:prstGeom prst="rect">
            <a:avLst/>
          </a:prstGeom>
        </p:spPr>
      </p:pic>
      <p:pic>
        <p:nvPicPr>
          <p:cNvPr id="5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16A2BCCE-8A61-4013-AAD3-68A66C49F6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96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0F7A9F75-8CC5-4A6E-A9A8-8A2DD1F6E83C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Polarimetric computational 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Calibri"/>
              </a:rPr>
              <a:t>localization</a:t>
            </a: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201449-EAD3-4A07-A005-9167F2DE1D1A}"/>
              </a:ext>
            </a:extLst>
          </p:cNvPr>
          <p:cNvSpPr txBox="1"/>
          <p:nvPr/>
        </p:nvSpPr>
        <p:spPr>
          <a:xfrm>
            <a:off x="729049" y="6505833"/>
            <a:ext cx="677459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Calibri"/>
              </a:rPr>
              <a:t>Fromenteze, T., Boyarsky, M., Yurduseven, O., Gollub, J., Marks, D. L., &amp; Smith, D. R. (2017, July). Computational polarimetric localization with a radiating metasurface. In </a:t>
            </a:r>
            <a:r>
              <a:rPr lang="en-US" sz="800" i="1">
                <a:latin typeface="Calibri"/>
              </a:rPr>
              <a:t>2017 IEEE International Symposium on Antennas and Propagation &amp; USNC/URSI National Radio Science Meeting</a:t>
            </a:r>
            <a:r>
              <a:rPr lang="en-US" sz="800">
                <a:latin typeface="Calibri"/>
              </a:rPr>
              <a:t> (pp. 407-408). IEEE.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641F3452-BFB7-4A5C-8D68-6E1F7DA059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7023" y="668810"/>
            <a:ext cx="2852866" cy="57366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FDBBE7-2BCA-43F7-8F1D-195CF2AF757B}"/>
              </a:ext>
            </a:extLst>
          </p:cNvPr>
          <p:cNvSpPr txBox="1"/>
          <p:nvPr/>
        </p:nvSpPr>
        <p:spPr>
          <a:xfrm>
            <a:off x="838230" y="2202426"/>
            <a:ext cx="3778314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Near field scans</a:t>
            </a:r>
            <a:endParaRPr lang="en-US"/>
          </a:p>
          <a:p>
            <a:endParaRPr lang="en-US">
              <a:latin typeface="Calibri"/>
            </a:endParaRPr>
          </a:p>
        </p:txBody>
      </p:sp>
      <p:pic>
        <p:nvPicPr>
          <p:cNvPr id="6" name="Picture 54" descr="A close up of a logo&#10;&#10;Description generated with high confidence">
            <a:extLst>
              <a:ext uri="{FF2B5EF4-FFF2-40B4-BE49-F238E27FC236}">
                <a16:creationId xmlns:a16="http://schemas.microsoft.com/office/drawing/2014/main" id="{598B737A-C2E0-472B-B6A3-F3D8A32545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2582" y="2268238"/>
            <a:ext cx="539321" cy="236324"/>
          </a:xfrm>
          <a:prstGeom prst="rect">
            <a:avLst/>
          </a:prstGeom>
        </p:spPr>
      </p:pic>
      <p:pic>
        <p:nvPicPr>
          <p:cNvPr id="9" name="Picture 8" descr="A picture containing indoor, electronics&#10;&#10;Description generated with high confidence">
            <a:extLst>
              <a:ext uri="{FF2B5EF4-FFF2-40B4-BE49-F238E27FC236}">
                <a16:creationId xmlns:a16="http://schemas.microsoft.com/office/drawing/2014/main" id="{062E34E6-5579-4E62-A062-BA7242EA4A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858" y="2823047"/>
            <a:ext cx="4713676" cy="19105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F4FDBF-6D1B-405C-BE28-5B7D72C0D264}"/>
              </a:ext>
            </a:extLst>
          </p:cNvPr>
          <p:cNvSpPr txBox="1"/>
          <p:nvPr/>
        </p:nvSpPr>
        <p:spPr>
          <a:xfrm>
            <a:off x="3485150" y="2200367"/>
            <a:ext cx="177806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Calibri"/>
                <a:ea typeface="+mn-lt"/>
                <a:cs typeface="+mn-lt"/>
              </a:rPr>
              <a:t>Cavity quality factor</a:t>
            </a:r>
            <a:br>
              <a:rPr lang="en-US" sz="1500">
                <a:latin typeface="Calibri"/>
                <a:ea typeface="+mn-lt"/>
                <a:cs typeface="+mn-lt"/>
              </a:rPr>
            </a:br>
            <a:r>
              <a:rPr lang="en-US" sz="1500">
                <a:latin typeface="Calibri"/>
                <a:ea typeface="+mn-lt"/>
                <a:cs typeface="+mn-lt"/>
              </a:rPr>
              <a:t> Q~12 000</a:t>
            </a:r>
            <a:endParaRPr lang="en-US"/>
          </a:p>
          <a:p>
            <a:endParaRPr lang="en-US">
              <a:latin typeface="Calibri"/>
            </a:endParaRPr>
          </a:p>
        </p:txBody>
      </p:sp>
      <p:pic>
        <p:nvPicPr>
          <p:cNvPr id="3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A1F0AA3A-24B9-44B6-BBAB-0E24F8202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22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0F7A9F75-8CC5-4A6E-A9A8-8A2DD1F6E83C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Polarimetric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computational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imaging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 </a:t>
            </a: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201449-EAD3-4A07-A005-9167F2DE1D1A}"/>
              </a:ext>
            </a:extLst>
          </p:cNvPr>
          <p:cNvSpPr txBox="1"/>
          <p:nvPr/>
        </p:nvSpPr>
        <p:spPr>
          <a:xfrm>
            <a:off x="729049" y="6505833"/>
            <a:ext cx="677459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Calibri"/>
              </a:rPr>
              <a:t>Fromenteze, T., Boyarsky, M., Yurduseven, O., Gollub, J., Marks, D. L., &amp; Smith, D. R. (2017, July). Computational polarimetric localization with a radiating metasurface. In </a:t>
            </a:r>
            <a:r>
              <a:rPr lang="en-US" sz="800" i="1">
                <a:latin typeface="Calibri"/>
              </a:rPr>
              <a:t>2017 IEEE International Symposium on Antennas and Propagation &amp; USNC/URSI National Radio Science Meeting</a:t>
            </a:r>
            <a:r>
              <a:rPr lang="en-US" sz="800">
                <a:latin typeface="Calibri"/>
              </a:rPr>
              <a:t> (pp. 407-408). IEEE.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641F3452-BFB7-4A5C-8D68-6E1F7DA059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414" y="1502890"/>
            <a:ext cx="2458994" cy="49411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FDBBE7-2BCA-43F7-8F1D-195CF2AF757B}"/>
              </a:ext>
            </a:extLst>
          </p:cNvPr>
          <p:cNvSpPr txBox="1"/>
          <p:nvPr/>
        </p:nvSpPr>
        <p:spPr>
          <a:xfrm>
            <a:off x="1031304" y="1329729"/>
            <a:ext cx="3778314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Near field scans</a:t>
            </a:r>
            <a:endParaRPr lang="en-US"/>
          </a:p>
          <a:p>
            <a:endParaRPr lang="en-US">
              <a:latin typeface="Calibri"/>
            </a:endParaRPr>
          </a:p>
        </p:txBody>
      </p:sp>
      <p:pic>
        <p:nvPicPr>
          <p:cNvPr id="6" name="Picture 54" descr="A close up of a logo&#10;&#10;Description generated with high confidence">
            <a:extLst>
              <a:ext uri="{FF2B5EF4-FFF2-40B4-BE49-F238E27FC236}">
                <a16:creationId xmlns:a16="http://schemas.microsoft.com/office/drawing/2014/main" id="{598B737A-C2E0-472B-B6A3-F3D8A32545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6548" y="1356926"/>
            <a:ext cx="601104" cy="25949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8E46A7A-832A-4AFF-B00A-A221E84185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8123" y="1663530"/>
            <a:ext cx="4527204" cy="4527205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07FC5F20-6202-4372-A8F0-9E5ED244A8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1061" y="1873593"/>
            <a:ext cx="373139" cy="43155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1F36CE-CAD7-494F-B750-3E1893A14E9D}"/>
              </a:ext>
            </a:extLst>
          </p:cNvPr>
          <p:cNvSpPr txBox="1"/>
          <p:nvPr/>
        </p:nvSpPr>
        <p:spPr>
          <a:xfrm>
            <a:off x="3330691" y="1358562"/>
            <a:ext cx="3778314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Spatial correlations:</a:t>
            </a:r>
            <a:endParaRPr lang="en-US" b="1"/>
          </a:p>
          <a:p>
            <a:endParaRPr lang="en-US">
              <a:latin typeface="Calibri"/>
            </a:endParaRPr>
          </a:p>
        </p:txBody>
      </p:sp>
      <p:pic>
        <p:nvPicPr>
          <p:cNvPr id="4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5CAF7627-58DE-4A57-B567-65C0114282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18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0F7A9F75-8CC5-4A6E-A9A8-8A2DD1F6E83C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Polarimetric computational 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Calibri"/>
              </a:rPr>
              <a:t>localization</a:t>
            </a: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201449-EAD3-4A07-A005-9167F2DE1D1A}"/>
              </a:ext>
            </a:extLst>
          </p:cNvPr>
          <p:cNvSpPr txBox="1"/>
          <p:nvPr/>
        </p:nvSpPr>
        <p:spPr>
          <a:xfrm>
            <a:off x="729049" y="6505833"/>
            <a:ext cx="677459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Calibri"/>
              </a:rPr>
              <a:t>Fromenteze, T., Boyarsky, M., Yurduseven, O., Gollub, J., Marks, D. L., &amp; Smith, D. R. (2017, July). Computational polarimetric localization with a radiating metasurface. In </a:t>
            </a:r>
            <a:r>
              <a:rPr lang="en-US" sz="800" i="1">
                <a:latin typeface="Calibri"/>
              </a:rPr>
              <a:t>2017 IEEE International Symposium on Antennas and Propagation &amp; USNC/URSI National Radio Science Meeting</a:t>
            </a:r>
            <a:r>
              <a:rPr lang="en-US" sz="800">
                <a:latin typeface="Calibri"/>
              </a:rPr>
              <a:t> (pp. 407-408). IEEE.</a:t>
            </a:r>
          </a:p>
        </p:txBody>
      </p:sp>
      <p:pic>
        <p:nvPicPr>
          <p:cNvPr id="4" name="Picture 7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D1D390FF-1744-41A2-937A-87B082B559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191" y="1630657"/>
            <a:ext cx="4496314" cy="2098429"/>
          </a:xfrm>
          <a:prstGeom prst="rect">
            <a:avLst/>
          </a:prstGeom>
        </p:spPr>
      </p:pic>
      <p:pic>
        <p:nvPicPr>
          <p:cNvPr id="10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1C60BAA-DAAE-4C6D-9F9C-897042D5C6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561" y="3823725"/>
            <a:ext cx="4673942" cy="22611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9656D6-C3E2-4BD3-8815-1B693A60E6D6}"/>
              </a:ext>
            </a:extLst>
          </p:cNvPr>
          <p:cNvSpPr txBox="1"/>
          <p:nvPr/>
        </p:nvSpPr>
        <p:spPr>
          <a:xfrm>
            <a:off x="1585299" y="6030961"/>
            <a:ext cx="1669943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-5dB isosurfaces</a:t>
            </a:r>
            <a:endParaRPr lang="en-US"/>
          </a:p>
          <a:p>
            <a:endParaRPr lang="en-US"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19C92B-FBB6-4DF0-8CEC-DD76F68C42A6}"/>
              </a:ext>
            </a:extLst>
          </p:cNvPr>
          <p:cNvSpPr txBox="1"/>
          <p:nvPr/>
        </p:nvSpPr>
        <p:spPr>
          <a:xfrm>
            <a:off x="5537402" y="2792976"/>
            <a:ext cx="295967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</a:rPr>
              <a:t>- Frequency range : 18.5-26 GHz</a:t>
            </a:r>
          </a:p>
          <a:p>
            <a:r>
              <a:rPr lang="en-US" sz="1500">
                <a:latin typeface="Calibri"/>
              </a:rPr>
              <a:t>- 801 Frequency samples</a:t>
            </a:r>
          </a:p>
          <a:p>
            <a:r>
              <a:rPr lang="en-US" sz="1500">
                <a:latin typeface="Calibri"/>
              </a:rPr>
              <a:t>- 134 </a:t>
            </a:r>
            <a:r>
              <a:rPr lang="en-US" sz="1500">
                <a:latin typeface="Calibri"/>
                <a:ea typeface="+mn-lt"/>
                <a:cs typeface="+mn-lt"/>
              </a:rPr>
              <a:t>× 36 × 134 ~ 650 000 voxels</a:t>
            </a:r>
          </a:p>
          <a:p>
            <a:r>
              <a:rPr lang="en-US" sz="1500">
                <a:latin typeface="Calibri"/>
                <a:cs typeface="Arial"/>
              </a:rPr>
              <a:t>- Volume of 0.8 </a:t>
            </a:r>
            <a:r>
              <a:rPr lang="en-US" sz="1500">
                <a:latin typeface="Calibri"/>
                <a:ea typeface="+mn-lt"/>
                <a:cs typeface="+mn-lt"/>
              </a:rPr>
              <a:t>× 0.75 × 0.8 m³</a:t>
            </a:r>
          </a:p>
          <a:p>
            <a:r>
              <a:rPr lang="en-US" sz="1500">
                <a:latin typeface="Calibri"/>
                <a:cs typeface="Arial"/>
              </a:rPr>
              <a:t>- </a:t>
            </a:r>
            <a:r>
              <a:rPr lang="en-US" sz="1500" b="1">
                <a:latin typeface="Calibri"/>
                <a:cs typeface="Arial"/>
              </a:rPr>
              <a:t>Computed in less than a second </a:t>
            </a:r>
            <a:r>
              <a:rPr lang="en-US" sz="1500">
                <a:latin typeface="Calibri"/>
                <a:cs typeface="Arial"/>
              </a:rPr>
              <a:t>using Fourier processing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907B0D-AF2F-478B-A513-ED0932459E68}"/>
              </a:ext>
            </a:extLst>
          </p:cNvPr>
          <p:cNvSpPr txBox="1"/>
          <p:nvPr/>
        </p:nvSpPr>
        <p:spPr>
          <a:xfrm>
            <a:off x="5520410" y="1594371"/>
            <a:ext cx="1639051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Reconstruction</a:t>
            </a:r>
            <a:endParaRPr lang="en-US"/>
          </a:p>
          <a:p>
            <a:endParaRPr lang="en-US">
              <a:latin typeface="Calibri"/>
            </a:endParaRPr>
          </a:p>
        </p:txBody>
      </p:sp>
      <p:pic>
        <p:nvPicPr>
          <p:cNvPr id="16" name="Picture 8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B5B43780-0BBE-4779-BFDA-181818972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6306" y="1946194"/>
            <a:ext cx="1476633" cy="494260"/>
          </a:xfrm>
          <a:prstGeom prst="rect">
            <a:avLst/>
          </a:prstGeom>
        </p:spPr>
      </p:pic>
      <p:pic>
        <p:nvPicPr>
          <p:cNvPr id="2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6E35E027-B886-4709-8A71-A81F934A9D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78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2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3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4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91" name="CustomShape 2"/>
          <p:cNvSpPr/>
          <p:nvPr/>
        </p:nvSpPr>
        <p:spPr>
          <a:xfrm>
            <a:off x="285750" y="983089"/>
            <a:ext cx="7784396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635">
              <a:buClr>
                <a:srgbClr val="000000"/>
              </a:buClr>
            </a:pPr>
            <a:r>
              <a:rPr lang="fr-FR" sz="25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Outlines</a:t>
            </a:r>
            <a:r>
              <a:rPr lang="fr-FR" sz="25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of the second part</a:t>
            </a:r>
          </a:p>
          <a:p>
            <a:pPr marL="635">
              <a:buClr>
                <a:srgbClr val="000000"/>
              </a:buClr>
            </a:pPr>
            <a:endParaRPr lang="fr-FR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86385" indent="-285750">
              <a:buClr>
                <a:srgbClr val="000000"/>
              </a:buClr>
              <a:buFont typeface="Arial"/>
              <a:buChar char="•"/>
            </a:pPr>
            <a:r>
              <a:rPr lang="fr-FR" spc="-1" err="1"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+mn-lt"/>
              </a:rPr>
              <a:t>Acceleration</a:t>
            </a:r>
            <a:r>
              <a:rPr lang="fr-FR" spc="-1" dirty="0"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+mn-lt"/>
              </a:rPr>
              <a:t> of image reconstruction: k-</a:t>
            </a:r>
            <a:r>
              <a:rPr lang="fr-FR" spc="-1" err="1"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+mn-lt"/>
              </a:rPr>
              <a:t>space</a:t>
            </a:r>
            <a:r>
              <a:rPr lang="fr-FR" spc="-1" dirty="0"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+mn-lt"/>
              </a:rPr>
              <a:t> and Fourier </a:t>
            </a:r>
            <a:r>
              <a:rPr lang="fr-FR" spc="-1" err="1"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+mn-lt"/>
              </a:rPr>
              <a:t>processing</a:t>
            </a:r>
            <a:endParaRPr lang="fr-FR" spc="-1">
              <a:uFill>
                <a:solidFill>
                  <a:srgbClr val="FFFFFF"/>
                </a:solidFill>
              </a:uFill>
              <a:latin typeface="Calibri"/>
              <a:ea typeface="+mn-lt"/>
              <a:cs typeface="+mn-lt"/>
            </a:endParaRPr>
          </a:p>
          <a:p>
            <a:pPr marL="286385" indent="-285750">
              <a:buClr>
                <a:srgbClr val="000000"/>
              </a:buClr>
              <a:buFont typeface="Arial"/>
              <a:buChar char="•"/>
            </a:pPr>
            <a:endParaRPr lang="fr-F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cs typeface="Arial"/>
            </a:endParaRPr>
          </a:p>
          <a:p>
            <a:pPr marL="286385" indent="-285750">
              <a:buClr>
                <a:srgbClr val="000000"/>
              </a:buClr>
              <a:buFont typeface="Arial"/>
              <a:buChar char="•"/>
            </a:pPr>
            <a:r>
              <a:rPr lang="fr-FR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Arial"/>
              </a:rPr>
              <a:t>Computational</a:t>
            </a:r>
            <a:r>
              <a:rPr lang="fr-F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Arial"/>
              </a:rPr>
              <a:t> </a:t>
            </a:r>
            <a:r>
              <a:rPr lang="fr-FR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Arial"/>
              </a:rPr>
              <a:t>polarimetric</a:t>
            </a:r>
            <a:r>
              <a:rPr lang="fr-F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Arial"/>
              </a:rPr>
              <a:t> </a:t>
            </a:r>
            <a:r>
              <a:rPr lang="fr-FR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Arial"/>
              </a:rPr>
              <a:t>imaging</a:t>
            </a:r>
            <a:endParaRPr lang="fr-F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cs typeface="Arial"/>
            </a:endParaRPr>
          </a:p>
          <a:p>
            <a:pPr marL="286385" indent="-285750">
              <a:buClr>
                <a:srgbClr val="000000"/>
              </a:buClr>
              <a:buFont typeface="Arial"/>
              <a:buChar char="•"/>
            </a:pPr>
            <a:endParaRPr lang="fr-F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cs typeface="Arial"/>
            </a:endParaRPr>
          </a:p>
          <a:p>
            <a:pPr marL="286385" indent="-285750">
              <a:buClr>
                <a:srgbClr val="000000"/>
              </a:buClr>
              <a:buFont typeface="Arial"/>
              <a:buChar char="•"/>
            </a:pPr>
            <a:r>
              <a:rPr lang="fr-FR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Arial"/>
              </a:rPr>
              <a:t>Computational</a:t>
            </a:r>
            <a:r>
              <a:rPr lang="fr-F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Arial"/>
              </a:rPr>
              <a:t> </a:t>
            </a:r>
            <a:r>
              <a:rPr lang="fr-FR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Arial"/>
              </a:rPr>
              <a:t>phaseless</a:t>
            </a:r>
            <a:r>
              <a:rPr lang="fr-FR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Arial"/>
              </a:rPr>
              <a:t> </a:t>
            </a:r>
            <a:r>
              <a:rPr lang="fr-FR" spc="-1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cs typeface="Arial"/>
              </a:rPr>
              <a:t>imaging</a:t>
            </a:r>
            <a:endParaRPr lang="fr-FR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cs typeface="Arial"/>
            </a:endParaRPr>
          </a:p>
          <a:p>
            <a:pPr marL="286385" indent="-285750">
              <a:buClr>
                <a:srgbClr val="000000"/>
              </a:buClr>
              <a:buFont typeface="Arial"/>
              <a:buChar char="•"/>
            </a:pPr>
            <a:endParaRPr lang="fr-F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cs typeface="Arial"/>
            </a:endParaRPr>
          </a:p>
        </p:txBody>
      </p:sp>
      <p:pic>
        <p:nvPicPr>
          <p:cNvPr id="2" name="Picture 15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B4DB65E2-6A79-48D0-BDD2-F1AC7BC0C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556" y="3665369"/>
            <a:ext cx="2341606" cy="1324053"/>
          </a:xfrm>
          <a:prstGeom prst="rect">
            <a:avLst/>
          </a:prstGeom>
        </p:spPr>
      </p:pic>
      <p:pic>
        <p:nvPicPr>
          <p:cNvPr id="3" name="Image 4" descr="A picture containing monitor&#10;&#10;Description generated with high confidence">
            <a:extLst>
              <a:ext uri="{FF2B5EF4-FFF2-40B4-BE49-F238E27FC236}">
                <a16:creationId xmlns:a16="http://schemas.microsoft.com/office/drawing/2014/main" id="{BA6E967E-99C9-4D7E-B202-1559827384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9821" r="-20" b="573"/>
          <a:stretch/>
        </p:blipFill>
        <p:spPr>
          <a:xfrm>
            <a:off x="5027655" y="5168127"/>
            <a:ext cx="3026323" cy="10675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64FD3C-C6C5-4728-95E0-94B5CD8A591A}"/>
              </a:ext>
            </a:extLst>
          </p:cNvPr>
          <p:cNvSpPr/>
          <p:nvPr/>
        </p:nvSpPr>
        <p:spPr>
          <a:xfrm>
            <a:off x="5033834" y="5134232"/>
            <a:ext cx="2146985" cy="254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428020E3-B46F-446D-9C42-844F2E21F7F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498" y="3851279"/>
            <a:ext cx="2825273" cy="943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7" descr="A close up of a map&#10;&#10;Description generated with high confidence">
            <a:extLst>
              <a:ext uri="{FF2B5EF4-FFF2-40B4-BE49-F238E27FC236}">
                <a16:creationId xmlns:a16="http://schemas.microsoft.com/office/drawing/2014/main" id="{E8F77C33-E7BD-4707-BBBD-70BBD1DB6B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694" y="5403013"/>
            <a:ext cx="1789842" cy="787656"/>
          </a:xfrm>
          <a:prstGeom prst="rect">
            <a:avLst/>
          </a:prstGeom>
        </p:spPr>
      </p:pic>
      <p:pic>
        <p:nvPicPr>
          <p:cNvPr id="7" name="Picture 1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700D63F-D225-4755-B877-FD6C1290E4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9722" y="5362837"/>
            <a:ext cx="1548715" cy="861573"/>
          </a:xfrm>
          <a:prstGeom prst="rect">
            <a:avLst/>
          </a:prstGeom>
        </p:spPr>
      </p:pic>
      <p:pic>
        <p:nvPicPr>
          <p:cNvPr id="9" name="Picture 18" descr="A close up of a logo&#10;&#10;Description generated with high confidence">
            <a:extLst>
              <a:ext uri="{FF2B5EF4-FFF2-40B4-BE49-F238E27FC236}">
                <a16:creationId xmlns:a16="http://schemas.microsoft.com/office/drawing/2014/main" id="{90543FEE-21A6-481D-B267-BA47841561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7594" y="2269619"/>
            <a:ext cx="2233483" cy="1276158"/>
          </a:xfrm>
          <a:prstGeom prst="rect">
            <a:avLst/>
          </a:prstGeom>
        </p:spPr>
      </p:pic>
      <p:pic>
        <p:nvPicPr>
          <p:cNvPr id="14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A3D16BDE-58E3-42C2-AB29-874A744420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464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4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5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6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0F7A9F75-8CC5-4A6E-A9A8-8A2DD1F6E83C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Polarimetric computational imaging</a:t>
            </a:r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5E60C7-C1D3-4227-B12F-D22A09ECC6EE}"/>
              </a:ext>
            </a:extLst>
          </p:cNvPr>
          <p:cNvSpPr txBox="1"/>
          <p:nvPr/>
        </p:nvSpPr>
        <p:spPr>
          <a:xfrm>
            <a:off x="160667" y="1493972"/>
            <a:ext cx="3006017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Scalar imaging forward model</a:t>
            </a:r>
            <a:endParaRPr lang="en-US"/>
          </a:p>
          <a:p>
            <a:endParaRPr lang="en-US">
              <a:latin typeface="Calibri"/>
            </a:endParaRPr>
          </a:p>
        </p:txBody>
      </p:sp>
      <p:pic>
        <p:nvPicPr>
          <p:cNvPr id="18" name="Picture 17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54C35A50-0B97-400D-9030-9B5FC708B5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489" y="1926804"/>
            <a:ext cx="3063996" cy="503863"/>
          </a:xfrm>
          <a:prstGeom prst="rect">
            <a:avLst/>
          </a:prstGeom>
        </p:spPr>
      </p:pic>
      <p:pic>
        <p:nvPicPr>
          <p:cNvPr id="21" name="Picture 20" descr="A close up of a logo&#10;&#10;Description generated with high confidence">
            <a:extLst>
              <a:ext uri="{FF2B5EF4-FFF2-40B4-BE49-F238E27FC236}">
                <a16:creationId xmlns:a16="http://schemas.microsoft.com/office/drawing/2014/main" id="{7F1DF7AC-7D58-40E8-82F1-FFA057E34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5483" y="1575203"/>
            <a:ext cx="513215" cy="2052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EEFF38-66EC-4083-95EA-2DE987EB5F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2194" y="1900329"/>
            <a:ext cx="616852" cy="194766"/>
          </a:xfrm>
          <a:prstGeom prst="rect">
            <a:avLst/>
          </a:prstGeom>
        </p:spPr>
      </p:pic>
      <p:pic>
        <p:nvPicPr>
          <p:cNvPr id="23" name="Picture 22" descr="A picture containing device&#10;&#10;Description generated with high confidence">
            <a:extLst>
              <a:ext uri="{FF2B5EF4-FFF2-40B4-BE49-F238E27FC236}">
                <a16:creationId xmlns:a16="http://schemas.microsoft.com/office/drawing/2014/main" id="{EC557B40-7FD0-44B2-ADC7-29CB348D2A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0205" y="2180821"/>
            <a:ext cx="629362" cy="205286"/>
          </a:xfrm>
          <a:prstGeom prst="rect">
            <a:avLst/>
          </a:prstGeom>
        </p:spPr>
      </p:pic>
      <p:pic>
        <p:nvPicPr>
          <p:cNvPr id="25" name="Picture 24" descr="A close up of a logo&#10;&#10;Description generated with high confidence">
            <a:extLst>
              <a:ext uri="{FF2B5EF4-FFF2-40B4-BE49-F238E27FC236}">
                <a16:creationId xmlns:a16="http://schemas.microsoft.com/office/drawing/2014/main" id="{C9CCA76F-1C17-47BE-84EC-BCB0415583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0000">
            <a:off x="4277955" y="2514035"/>
            <a:ext cx="331955" cy="194766"/>
          </a:xfrm>
          <a:prstGeom prst="rect">
            <a:avLst/>
          </a:prstGeom>
        </p:spPr>
      </p:pic>
      <p:sp>
        <p:nvSpPr>
          <p:cNvPr id="26" name="TextBox 5">
            <a:extLst>
              <a:ext uri="{FF2B5EF4-FFF2-40B4-BE49-F238E27FC236}">
                <a16:creationId xmlns:a16="http://schemas.microsoft.com/office/drawing/2014/main" id="{67C066B0-933C-4290-9F8B-689E1D95DF82}"/>
              </a:ext>
            </a:extLst>
          </p:cNvPr>
          <p:cNvSpPr txBox="1"/>
          <p:nvPr/>
        </p:nvSpPr>
        <p:spPr>
          <a:xfrm>
            <a:off x="4909252" y="1517483"/>
            <a:ext cx="3109983" cy="3231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latin typeface="Calibri"/>
              </a:rPr>
              <a:t>measured frequency-domain signal</a:t>
            </a:r>
            <a:endParaRPr lang="en-US">
              <a:latin typeface="Calibri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96BE1ECA-79F9-4A93-93A8-88C80E5ECF56}"/>
              </a:ext>
            </a:extLst>
          </p:cNvPr>
          <p:cNvSpPr txBox="1"/>
          <p:nvPr/>
        </p:nvSpPr>
        <p:spPr>
          <a:xfrm>
            <a:off x="4940144" y="1835508"/>
            <a:ext cx="3109983" cy="3231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latin typeface="Calibri"/>
              </a:rPr>
              <a:t>scalar Tx electric field</a:t>
            </a:r>
            <a:endParaRPr lang="en-US">
              <a:latin typeface="Calibri"/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B6035963-544E-4B0B-8120-71BC8F2D60B9}"/>
              </a:ext>
            </a:extLst>
          </p:cNvPr>
          <p:cNvSpPr txBox="1"/>
          <p:nvPr/>
        </p:nvSpPr>
        <p:spPr>
          <a:xfrm>
            <a:off x="4940144" y="2128751"/>
            <a:ext cx="3109983" cy="3231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latin typeface="Calibri"/>
              </a:rPr>
              <a:t>scalar Rx electric field</a:t>
            </a:r>
            <a:endParaRPr lang="en-US">
              <a:latin typeface="Calibri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E120DDC5-9391-44C2-AFD8-2F816A61B3AB}"/>
              </a:ext>
            </a:extLst>
          </p:cNvPr>
          <p:cNvSpPr txBox="1"/>
          <p:nvPr/>
        </p:nvSpPr>
        <p:spPr>
          <a:xfrm>
            <a:off x="4940143" y="2452884"/>
            <a:ext cx="3109983" cy="3231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latin typeface="Calibri"/>
              </a:rPr>
              <a:t>scalar reflectivity function (</a:t>
            </a:r>
            <a:r>
              <a:rPr lang="en-US" sz="1500">
                <a:solidFill>
                  <a:srgbClr val="00B050"/>
                </a:solidFill>
                <a:latin typeface="Calibri"/>
                <a:ea typeface="+mn-lt"/>
                <a:cs typeface="+mn-lt"/>
              </a:rPr>
              <a:t>Δε(r)</a:t>
            </a:r>
            <a:r>
              <a:rPr lang="en-US" sz="15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)</a:t>
            </a:r>
            <a:endParaRPr lang="en-US">
              <a:latin typeface="Calibri"/>
            </a:endParaRPr>
          </a:p>
        </p:txBody>
      </p:sp>
      <p:pic>
        <p:nvPicPr>
          <p:cNvPr id="30" name="Graphic 8" descr="Duck">
            <a:extLst>
              <a:ext uri="{FF2B5EF4-FFF2-40B4-BE49-F238E27FC236}">
                <a16:creationId xmlns:a16="http://schemas.microsoft.com/office/drawing/2014/main" id="{33B3B76D-84F6-4A6D-A397-23B189226F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57721" y="2984377"/>
            <a:ext cx="1339163" cy="1339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9E8B38-1B6A-466D-AA3E-6DBF060E0CC1}"/>
              </a:ext>
            </a:extLst>
          </p:cNvPr>
          <p:cNvSpPr txBox="1"/>
          <p:nvPr/>
        </p:nvSpPr>
        <p:spPr>
          <a:xfrm>
            <a:off x="158608" y="2827987"/>
            <a:ext cx="4743685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If our target exhibits anisotropic/depolarizing behavior:</a:t>
            </a:r>
            <a:endParaRPr lang="en-US">
              <a:latin typeface="Calibri"/>
            </a:endParaRPr>
          </a:p>
          <a:p>
            <a:endParaRPr lang="en-US">
              <a:latin typeface="Calibri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4C430C0-290B-4BCC-AAB7-185FBD9C8F2A}"/>
              </a:ext>
            </a:extLst>
          </p:cNvPr>
          <p:cNvCxnSpPr/>
          <p:nvPr/>
        </p:nvCxnSpPr>
        <p:spPr>
          <a:xfrm flipV="1">
            <a:off x="1581664" y="4504038"/>
            <a:ext cx="420131" cy="993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B70B8B5-027D-4159-895C-6FEBF5D00076}"/>
              </a:ext>
            </a:extLst>
          </p:cNvPr>
          <p:cNvCxnSpPr>
            <a:cxnSpLocks/>
          </p:cNvCxnSpPr>
          <p:nvPr/>
        </p:nvCxnSpPr>
        <p:spPr>
          <a:xfrm>
            <a:off x="2408023" y="4470055"/>
            <a:ext cx="613203" cy="10302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6069115-CAE2-4E24-93A5-0749776E8DE4}"/>
              </a:ext>
            </a:extLst>
          </p:cNvPr>
          <p:cNvCxnSpPr>
            <a:cxnSpLocks/>
          </p:cNvCxnSpPr>
          <p:nvPr/>
        </p:nvCxnSpPr>
        <p:spPr>
          <a:xfrm flipV="1">
            <a:off x="1751569" y="4758896"/>
            <a:ext cx="3091" cy="352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9A327F2-0098-42B8-AE9E-33350E865400}"/>
              </a:ext>
            </a:extLst>
          </p:cNvPr>
          <p:cNvCxnSpPr>
            <a:cxnSpLocks/>
          </p:cNvCxnSpPr>
          <p:nvPr/>
        </p:nvCxnSpPr>
        <p:spPr>
          <a:xfrm flipV="1">
            <a:off x="2601096" y="4743449"/>
            <a:ext cx="234778" cy="58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4C8C613D-1CB1-48C1-9F2D-5F500387BD25}"/>
              </a:ext>
            </a:extLst>
          </p:cNvPr>
          <p:cNvSpPr/>
          <p:nvPr/>
        </p:nvSpPr>
        <p:spPr>
          <a:xfrm>
            <a:off x="902502" y="5657212"/>
            <a:ext cx="1300216" cy="59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D6CC8B7-6954-4BC9-93A7-2602CDB25AD3}"/>
              </a:ext>
            </a:extLst>
          </p:cNvPr>
          <p:cNvSpPr/>
          <p:nvPr/>
        </p:nvSpPr>
        <p:spPr>
          <a:xfrm flipV="1">
            <a:off x="2542643" y="5657212"/>
            <a:ext cx="1019778" cy="679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F49077F-F825-4985-9761-CF66BF79138A}"/>
              </a:ext>
            </a:extLst>
          </p:cNvPr>
          <p:cNvCxnSpPr/>
          <p:nvPr/>
        </p:nvCxnSpPr>
        <p:spPr>
          <a:xfrm flipH="1">
            <a:off x="1556859" y="5725197"/>
            <a:ext cx="0" cy="36542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1C23C29-43DE-44F3-85BE-F876B9D227D6}"/>
              </a:ext>
            </a:extLst>
          </p:cNvPr>
          <p:cNvCxnSpPr>
            <a:cxnSpLocks/>
          </p:cNvCxnSpPr>
          <p:nvPr/>
        </p:nvCxnSpPr>
        <p:spPr>
          <a:xfrm flipH="1">
            <a:off x="3052532" y="5725196"/>
            <a:ext cx="0" cy="36542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1" name="Picture 40" descr="A close up of a logo&#10;&#10;Description generated with high confidence">
            <a:extLst>
              <a:ext uri="{FF2B5EF4-FFF2-40B4-BE49-F238E27FC236}">
                <a16:creationId xmlns:a16="http://schemas.microsoft.com/office/drawing/2014/main" id="{BEF08522-FADA-4476-851B-6A4AAF3D99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126" y="6086509"/>
            <a:ext cx="513215" cy="205286"/>
          </a:xfrm>
          <a:prstGeom prst="rect">
            <a:avLst/>
          </a:prstGeom>
        </p:spPr>
      </p:pic>
      <p:sp>
        <p:nvSpPr>
          <p:cNvPr id="42" name="Arrow: Curved Down 41">
            <a:extLst>
              <a:ext uri="{FF2B5EF4-FFF2-40B4-BE49-F238E27FC236}">
                <a16:creationId xmlns:a16="http://schemas.microsoft.com/office/drawing/2014/main" id="{7454DFC4-4B0B-45E5-9E99-18D4630FC254}"/>
              </a:ext>
            </a:extLst>
          </p:cNvPr>
          <p:cNvSpPr/>
          <p:nvPr/>
        </p:nvSpPr>
        <p:spPr>
          <a:xfrm>
            <a:off x="1657742" y="5847443"/>
            <a:ext cx="1257724" cy="339926"/>
          </a:xfrm>
          <a:prstGeom prst="curvedDownArrow">
            <a:avLst/>
          </a:prstGeom>
          <a:solidFill>
            <a:schemeClr val="bg1"/>
          </a:solidFill>
          <a:ln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5F58F-9849-4FA0-A29E-9B90F1CE34F4}"/>
              </a:ext>
            </a:extLst>
          </p:cNvPr>
          <p:cNvSpPr txBox="1"/>
          <p:nvPr/>
        </p:nvSpPr>
        <p:spPr>
          <a:xfrm>
            <a:off x="2457996" y="3922591"/>
            <a:ext cx="117567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polarization conversion</a:t>
            </a:r>
            <a:endParaRPr lang="en-US">
              <a:latin typeface="Calibri"/>
            </a:endParaRPr>
          </a:p>
          <a:p>
            <a:endParaRPr lang="en-US">
              <a:latin typeface="Calibri"/>
            </a:endParaRPr>
          </a:p>
        </p:txBody>
      </p:sp>
      <p:sp>
        <p:nvSpPr>
          <p:cNvPr id="45" name="Arrow: Curved Down 44">
            <a:extLst>
              <a:ext uri="{FF2B5EF4-FFF2-40B4-BE49-F238E27FC236}">
                <a16:creationId xmlns:a16="http://schemas.microsoft.com/office/drawing/2014/main" id="{CEDC4E60-6747-4E28-BB7A-6F3A6B840C2D}"/>
              </a:ext>
            </a:extLst>
          </p:cNvPr>
          <p:cNvSpPr/>
          <p:nvPr/>
        </p:nvSpPr>
        <p:spPr>
          <a:xfrm>
            <a:off x="1982107" y="4202449"/>
            <a:ext cx="469981" cy="208636"/>
          </a:xfrm>
          <a:prstGeom prst="curvedDownArrow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4857F2-7E4C-4AFA-8F8A-933A16E0D082}"/>
              </a:ext>
            </a:extLst>
          </p:cNvPr>
          <p:cNvSpPr txBox="1"/>
          <p:nvPr/>
        </p:nvSpPr>
        <p:spPr>
          <a:xfrm>
            <a:off x="4226555" y="3466935"/>
            <a:ext cx="390960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Each point in space must be defined as a susceptibility tensor</a:t>
            </a:r>
            <a:endParaRPr lang="en-US"/>
          </a:p>
          <a:p>
            <a:endParaRPr lang="en-US">
              <a:latin typeface="Calibri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DB28BA-33D5-4C3D-BC1B-2E4FD77B9A08}"/>
              </a:ext>
            </a:extLst>
          </p:cNvPr>
          <p:cNvSpPr txBox="1"/>
          <p:nvPr/>
        </p:nvSpPr>
        <p:spPr>
          <a:xfrm>
            <a:off x="4278557" y="5001746"/>
            <a:ext cx="4743685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The scattered field then interacts with the Rx aperture</a:t>
            </a:r>
            <a:endParaRPr lang="en-US"/>
          </a:p>
          <a:p>
            <a:endParaRPr lang="en-US">
              <a:latin typeface="Calibri"/>
            </a:endParaRPr>
          </a:p>
        </p:txBody>
      </p:sp>
      <p:graphicFrame>
        <p:nvGraphicFramePr>
          <p:cNvPr id="60" name="Object 59">
            <a:extLst>
              <a:ext uri="{FF2B5EF4-FFF2-40B4-BE49-F238E27FC236}">
                <a16:creationId xmlns:a16="http://schemas.microsoft.com/office/drawing/2014/main" id="{42DA85A3-0F94-499B-9457-F9CDBF411C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685262"/>
              </p:ext>
            </p:extLst>
          </p:nvPr>
        </p:nvGraphicFramePr>
        <p:xfrm>
          <a:off x="7600449" y="3625249"/>
          <a:ext cx="1485304" cy="102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7" name="Equation" r:id="rId14" imgW="1020164" imgH="677436" progId="Equation.DSMT4">
                  <p:embed/>
                </p:oleObj>
              </mc:Choice>
              <mc:Fallback>
                <p:oleObj name="Equation" r:id="rId14" imgW="1020164" imgH="677436" progId="Equation.DSMT4">
                  <p:embed/>
                  <p:pic>
                    <p:nvPicPr>
                      <p:cNvPr id="60" name="Object 59">
                        <a:extLst>
                          <a:ext uri="{FF2B5EF4-FFF2-40B4-BE49-F238E27FC236}">
                            <a16:creationId xmlns:a16="http://schemas.microsoft.com/office/drawing/2014/main" id="{42DA85A3-0F94-499B-9457-F9CDBF411C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600449" y="3625249"/>
                        <a:ext cx="1485304" cy="1020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C639EEEC-E140-4321-B7C4-1EBD3DAF57DD}"/>
              </a:ext>
            </a:extLst>
          </p:cNvPr>
          <p:cNvSpPr txBox="1"/>
          <p:nvPr/>
        </p:nvSpPr>
        <p:spPr>
          <a:xfrm>
            <a:off x="605481" y="6505832"/>
            <a:ext cx="59945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Calibri"/>
              </a:rPr>
              <a:t>Fromenteze, T., Yurduseven, O., Boyarsky, M., Gollub, J., Marks, D. L., &amp; Smith, D. R. (2017). Computational polarimetric microwave imaging. </a:t>
            </a:r>
            <a:r>
              <a:rPr lang="en-US" sz="800" i="1">
                <a:latin typeface="Calibri"/>
              </a:rPr>
              <a:t>Optics express</a:t>
            </a:r>
            <a:r>
              <a:rPr lang="en-US" sz="800">
                <a:latin typeface="Calibri"/>
              </a:rPr>
              <a:t>, </a:t>
            </a:r>
            <a:r>
              <a:rPr lang="en-US" sz="800" i="1">
                <a:latin typeface="Calibri"/>
              </a:rPr>
              <a:t>25</a:t>
            </a:r>
            <a:r>
              <a:rPr lang="en-US" sz="800">
                <a:latin typeface="Calibri"/>
              </a:rPr>
              <a:t>(22), 27488-27505.</a:t>
            </a:r>
          </a:p>
        </p:txBody>
      </p:sp>
      <p:pic>
        <p:nvPicPr>
          <p:cNvPr id="69" name="Picture 69">
            <a:extLst>
              <a:ext uri="{FF2B5EF4-FFF2-40B4-BE49-F238E27FC236}">
                <a16:creationId xmlns:a16="http://schemas.microsoft.com/office/drawing/2014/main" id="{90DCD5C8-2C2C-4D9D-A952-0C7D4F5147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89737" y="4533298"/>
            <a:ext cx="2287545" cy="309093"/>
          </a:xfrm>
          <a:prstGeom prst="rect">
            <a:avLst/>
          </a:prstGeom>
        </p:spPr>
      </p:pic>
      <p:pic>
        <p:nvPicPr>
          <p:cNvPr id="3" name="Picture 3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3F42A578-4CF8-4A8D-AAF4-2E17F3928A6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43679" y="5433148"/>
            <a:ext cx="3634354" cy="583079"/>
          </a:xfrm>
          <a:prstGeom prst="rect">
            <a:avLst/>
          </a:prstGeom>
        </p:spPr>
      </p:pic>
      <p:pic>
        <p:nvPicPr>
          <p:cNvPr id="4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A52125D9-9BBA-40B1-963C-A85AE2A543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9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0F7A9F75-8CC5-4A6E-A9A8-8A2DD1F6E83C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Polarimetric computational imaging</a:t>
            </a:r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Calibri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DB28BA-33D5-4C3D-BC1B-2E4FD77B9A08}"/>
              </a:ext>
            </a:extLst>
          </p:cNvPr>
          <p:cNvSpPr txBox="1"/>
          <p:nvPr/>
        </p:nvSpPr>
        <p:spPr>
          <a:xfrm>
            <a:off x="162212" y="1456902"/>
            <a:ext cx="4743685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Forward model of the polarimetric imaging problem</a:t>
            </a:r>
            <a:endParaRPr lang="en-US"/>
          </a:p>
          <a:p>
            <a:endParaRPr lang="en-US"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B97267-EA48-4BB2-9A8A-AAA23A07EE8D}"/>
              </a:ext>
            </a:extLst>
          </p:cNvPr>
          <p:cNvSpPr txBox="1"/>
          <p:nvPr/>
        </p:nvSpPr>
        <p:spPr>
          <a:xfrm>
            <a:off x="605481" y="6505832"/>
            <a:ext cx="59945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Calibri"/>
              </a:rPr>
              <a:t>Fromenteze, T., Yurduseven, O., Boyarsky, M., Gollub, J., Marks, D. L., &amp; Smith, D. R. (2017). Computational polarimetric microwave imaging. </a:t>
            </a:r>
            <a:r>
              <a:rPr lang="en-US" sz="800" i="1">
                <a:latin typeface="Calibri"/>
              </a:rPr>
              <a:t>Optics express</a:t>
            </a:r>
            <a:r>
              <a:rPr lang="en-US" sz="800">
                <a:latin typeface="Calibri"/>
              </a:rPr>
              <a:t>, </a:t>
            </a:r>
            <a:r>
              <a:rPr lang="en-US" sz="800" i="1">
                <a:latin typeface="Calibri"/>
              </a:rPr>
              <a:t>25</a:t>
            </a:r>
            <a:r>
              <a:rPr lang="en-US" sz="800">
                <a:latin typeface="Calibri"/>
              </a:rPr>
              <a:t>(22), 27488-27505.</a:t>
            </a:r>
          </a:p>
        </p:txBody>
      </p:sp>
      <p:pic>
        <p:nvPicPr>
          <p:cNvPr id="15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C7092F9-176E-4214-BDA7-ED9C98E8F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7387" y="1834648"/>
            <a:ext cx="3391929" cy="2037980"/>
          </a:xfrm>
          <a:prstGeom prst="rect">
            <a:avLst/>
          </a:prstGeom>
        </p:spPr>
      </p:pic>
      <p:pic>
        <p:nvPicPr>
          <p:cNvPr id="17" name="Picture 18" descr="A close up of a logo&#10;&#10;Description generated with high confidence">
            <a:extLst>
              <a:ext uri="{FF2B5EF4-FFF2-40B4-BE49-F238E27FC236}">
                <a16:creationId xmlns:a16="http://schemas.microsoft.com/office/drawing/2014/main" id="{33BAB927-251E-4B9E-B218-50D0D1C144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656" y="2648046"/>
            <a:ext cx="4728003" cy="2758967"/>
          </a:xfrm>
          <a:prstGeom prst="rect">
            <a:avLst/>
          </a:prstGeom>
        </p:spPr>
      </p:pic>
      <p:pic>
        <p:nvPicPr>
          <p:cNvPr id="20" name="Picture 3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0A90486-EC6F-4095-8BCC-8DFF3462E5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6003" y="4186769"/>
            <a:ext cx="3461434" cy="201386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B273BD0-CE18-4A90-A6D6-94198487DD26}"/>
              </a:ext>
            </a:extLst>
          </p:cNvPr>
          <p:cNvSpPr txBox="1"/>
          <p:nvPr/>
        </p:nvSpPr>
        <p:spPr>
          <a:xfrm>
            <a:off x="127716" y="2650359"/>
            <a:ext cx="4743685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Operating with two panels</a:t>
            </a:r>
            <a:endParaRPr lang="en-US"/>
          </a:p>
          <a:p>
            <a:endParaRPr lang="en-US">
              <a:latin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002C03C-2ED4-4B1F-8F94-8032B239E7B2}"/>
              </a:ext>
            </a:extLst>
          </p:cNvPr>
          <p:cNvSpPr txBox="1"/>
          <p:nvPr/>
        </p:nvSpPr>
        <p:spPr>
          <a:xfrm>
            <a:off x="5346387" y="1312225"/>
            <a:ext cx="4743685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Operating with a single two-ports panel</a:t>
            </a:r>
            <a:endParaRPr lang="en-US"/>
          </a:p>
          <a:p>
            <a:endParaRPr lang="en-US">
              <a:latin typeface="Calibri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2D8B546-BD3B-465D-9E26-DC3A53926DC4}"/>
              </a:ext>
            </a:extLst>
          </p:cNvPr>
          <p:cNvSpPr txBox="1"/>
          <p:nvPr/>
        </p:nvSpPr>
        <p:spPr>
          <a:xfrm>
            <a:off x="7006825" y="3111677"/>
            <a:ext cx="913091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Tx E-field</a:t>
            </a:r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B787C3-ABA9-45DA-AA8E-995E95AA1DF0}"/>
              </a:ext>
            </a:extLst>
          </p:cNvPr>
          <p:cNvSpPr txBox="1"/>
          <p:nvPr/>
        </p:nvSpPr>
        <p:spPr>
          <a:xfrm>
            <a:off x="7004766" y="5434232"/>
            <a:ext cx="913091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Rx E-field</a:t>
            </a:r>
            <a:endParaRPr lang="en-US"/>
          </a:p>
        </p:txBody>
      </p:sp>
      <p:pic>
        <p:nvPicPr>
          <p:cNvPr id="2" name="Picture 3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9F099AF8-8D9B-4752-8185-5DFFAE3896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569" y="1839479"/>
            <a:ext cx="3634354" cy="583079"/>
          </a:xfrm>
          <a:prstGeom prst="rect">
            <a:avLst/>
          </a:prstGeom>
        </p:spPr>
      </p:pic>
      <p:pic>
        <p:nvPicPr>
          <p:cNvPr id="3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506B0B88-AEEF-449B-8287-1BF7D4B041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63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0F7A9F75-8CC5-4A6E-A9A8-8A2DD1F6E83C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Polarimetric computational imaging</a:t>
            </a:r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Calibri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DB28BA-33D5-4C3D-BC1B-2E4FD77B9A08}"/>
              </a:ext>
            </a:extLst>
          </p:cNvPr>
          <p:cNvSpPr txBox="1"/>
          <p:nvPr/>
        </p:nvSpPr>
        <p:spPr>
          <a:xfrm>
            <a:off x="162212" y="1456902"/>
            <a:ext cx="4743685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Forward model of the polarimetric imaging problem</a:t>
            </a:r>
            <a:endParaRPr lang="en-US"/>
          </a:p>
          <a:p>
            <a:endParaRPr lang="en-US"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B97267-EA48-4BB2-9A8A-AAA23A07EE8D}"/>
              </a:ext>
            </a:extLst>
          </p:cNvPr>
          <p:cNvSpPr txBox="1"/>
          <p:nvPr/>
        </p:nvSpPr>
        <p:spPr>
          <a:xfrm>
            <a:off x="605481" y="6505832"/>
            <a:ext cx="59945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Calibri"/>
              </a:rPr>
              <a:t>Fromenteze, T., Yurduseven, O., Boyarsky, M., Gollub, J., Marks, D. L., &amp; Smith, D. R. (2017). Computational polarimetric microwave imaging. </a:t>
            </a:r>
            <a:r>
              <a:rPr lang="en-US" sz="800" i="1">
                <a:latin typeface="Calibri"/>
              </a:rPr>
              <a:t>Optics express</a:t>
            </a:r>
            <a:r>
              <a:rPr lang="en-US" sz="800">
                <a:latin typeface="Calibri"/>
              </a:rPr>
              <a:t>, </a:t>
            </a:r>
            <a:r>
              <a:rPr lang="en-US" sz="800" i="1">
                <a:latin typeface="Calibri"/>
              </a:rPr>
              <a:t>25</a:t>
            </a:r>
            <a:r>
              <a:rPr lang="en-US" sz="800">
                <a:latin typeface="Calibri"/>
              </a:rPr>
              <a:t>(22), 27488-27505.</a:t>
            </a:r>
          </a:p>
        </p:txBody>
      </p:sp>
      <p:pic>
        <p:nvPicPr>
          <p:cNvPr id="17" name="Picture 18" descr="A close up of a logo&#10;&#10;Description generated with high confidence">
            <a:extLst>
              <a:ext uri="{FF2B5EF4-FFF2-40B4-BE49-F238E27FC236}">
                <a16:creationId xmlns:a16="http://schemas.microsoft.com/office/drawing/2014/main" id="{33BAB927-251E-4B9E-B218-50D0D1C14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548" y="2547647"/>
            <a:ext cx="4728003" cy="2758967"/>
          </a:xfrm>
          <a:prstGeom prst="rect">
            <a:avLst/>
          </a:prstGeom>
        </p:spPr>
      </p:pic>
      <p:pic>
        <p:nvPicPr>
          <p:cNvPr id="2" name="Picture 2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0181A519-8ADC-44BF-AF95-CC5ED67FE8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8823" y="2348531"/>
            <a:ext cx="2743200" cy="21714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BAFE30-DF8C-48A8-908D-D4EC80D37BA6}"/>
              </a:ext>
            </a:extLst>
          </p:cNvPr>
          <p:cNvSpPr txBox="1"/>
          <p:nvPr/>
        </p:nvSpPr>
        <p:spPr>
          <a:xfrm>
            <a:off x="5353002" y="1143438"/>
            <a:ext cx="3708807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Understanding the physics behind the susceptibility tensors:</a:t>
            </a:r>
            <a:endParaRPr lang="en-US"/>
          </a:p>
          <a:p>
            <a:r>
              <a:rPr lang="en-US" sz="1500">
                <a:latin typeface="Calibri"/>
                <a:cs typeface="Arial"/>
              </a:rPr>
              <a:t>The electrons within the target medium are represented by a simple mechanical model</a:t>
            </a:r>
          </a:p>
          <a:p>
            <a:endParaRPr lang="en-US">
              <a:latin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1316BF5-5AA5-434D-926E-646DB89AF8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8822" y="4706981"/>
            <a:ext cx="2357052" cy="25794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A705A98-6DB4-42E5-8AEA-DA0A65DB9A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3504" y="5098793"/>
            <a:ext cx="410606" cy="277513"/>
          </a:xfrm>
          <a:prstGeom prst="rect">
            <a:avLst/>
          </a:prstGeom>
        </p:spPr>
      </p:pic>
      <p:pic>
        <p:nvPicPr>
          <p:cNvPr id="10" name="Picture 10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4471D4E2-16D3-4596-AA1A-B5124F0747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6327" y="5512358"/>
            <a:ext cx="352684" cy="2381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484AA7-7DD9-4953-9533-32D078E78D44}"/>
              </a:ext>
            </a:extLst>
          </p:cNvPr>
          <p:cNvSpPr txBox="1"/>
          <p:nvPr/>
        </p:nvSpPr>
        <p:spPr>
          <a:xfrm>
            <a:off x="6194806" y="5097598"/>
            <a:ext cx="1592713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Rotation matrix</a:t>
            </a:r>
            <a:endParaRPr lang="en-US"/>
          </a:p>
          <a:p>
            <a:endParaRPr lang="en-US"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2D1F32-55A0-4DF9-96D5-5E4E7EEA6C3D}"/>
              </a:ext>
            </a:extLst>
          </p:cNvPr>
          <p:cNvSpPr txBox="1"/>
          <p:nvPr/>
        </p:nvSpPr>
        <p:spPr>
          <a:xfrm>
            <a:off x="6192747" y="5512580"/>
            <a:ext cx="1863017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Diagonalized tensor</a:t>
            </a:r>
            <a:endParaRPr lang="en-US"/>
          </a:p>
          <a:p>
            <a:endParaRPr lang="en-US">
              <a:latin typeface="Calibri"/>
            </a:endParaRPr>
          </a:p>
        </p:txBody>
      </p:sp>
      <p:pic>
        <p:nvPicPr>
          <p:cNvPr id="6" name="Picture 3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A0CD651B-CDDD-44F7-87D3-15B7B384A4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569" y="1839479"/>
            <a:ext cx="3634354" cy="583079"/>
          </a:xfrm>
          <a:prstGeom prst="rect">
            <a:avLst/>
          </a:prstGeom>
        </p:spPr>
      </p:pic>
      <p:pic>
        <p:nvPicPr>
          <p:cNvPr id="3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A4AE7BA2-8AF9-4D97-A691-BEBABBAFD0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00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0F7A9F75-8CC5-4A6E-A9A8-8A2DD1F6E83C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Polarimetric computational imaging</a:t>
            </a:r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B97267-EA48-4BB2-9A8A-AAA23A07EE8D}"/>
              </a:ext>
            </a:extLst>
          </p:cNvPr>
          <p:cNvSpPr txBox="1"/>
          <p:nvPr/>
        </p:nvSpPr>
        <p:spPr>
          <a:xfrm>
            <a:off x="605481" y="6505832"/>
            <a:ext cx="59945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Calibri"/>
              </a:rPr>
              <a:t>Fromenteze, T., Yurduseven, O., Boyarsky, M., Gollub, J., Marks, D. L., &amp; Smith, D. R. (2017). Computational polarimetric microwave imaging. </a:t>
            </a:r>
            <a:r>
              <a:rPr lang="en-US" sz="800" i="1">
                <a:latin typeface="Calibri"/>
              </a:rPr>
              <a:t>Optics express</a:t>
            </a:r>
            <a:r>
              <a:rPr lang="en-US" sz="800">
                <a:latin typeface="Calibri"/>
              </a:rPr>
              <a:t>, </a:t>
            </a:r>
            <a:r>
              <a:rPr lang="en-US" sz="800" i="1">
                <a:latin typeface="Calibri"/>
              </a:rPr>
              <a:t>25</a:t>
            </a:r>
            <a:r>
              <a:rPr lang="en-US" sz="800">
                <a:latin typeface="Calibri"/>
              </a:rPr>
              <a:t>(22), 27488-27505.</a:t>
            </a:r>
          </a:p>
        </p:txBody>
      </p:sp>
      <p:pic>
        <p:nvPicPr>
          <p:cNvPr id="6" name="Picture 12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5960315C-5A0C-49E0-8B6E-B8BC1FD88D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062" y="3090511"/>
            <a:ext cx="1306728" cy="1148080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247558F3-D4AA-4C8D-863C-3AD77EC2E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80000">
            <a:off x="3240340" y="2445094"/>
            <a:ext cx="1195958" cy="23076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D660233-5770-4E33-9919-A9FF0B28228E}"/>
              </a:ext>
            </a:extLst>
          </p:cNvPr>
          <p:cNvSpPr txBox="1"/>
          <p:nvPr/>
        </p:nvSpPr>
        <p:spPr>
          <a:xfrm>
            <a:off x="243047" y="1491399"/>
            <a:ext cx="4048617" cy="1046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/>
                <a:cs typeface="Arial"/>
              </a:rPr>
              <a:t>Eigendecompositions helps to identify the directions of the main axis of the tensors (eigenvectors) and the associated eigenvalues define the anisotropic behavior of each voxel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79B2B8-E8FF-4ECA-B431-A8B42656E440}"/>
              </a:ext>
            </a:extLst>
          </p:cNvPr>
          <p:cNvSpPr txBox="1"/>
          <p:nvPr/>
        </p:nvSpPr>
        <p:spPr>
          <a:xfrm>
            <a:off x="544242" y="4711877"/>
            <a:ext cx="1855294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Isotropic scattering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DCF67E-2CD9-422D-91CD-9937811B6D53}"/>
              </a:ext>
            </a:extLst>
          </p:cNvPr>
          <p:cNvSpPr txBox="1"/>
          <p:nvPr/>
        </p:nvSpPr>
        <p:spPr>
          <a:xfrm>
            <a:off x="2511540" y="4709818"/>
            <a:ext cx="1978861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Anisotropic scattering</a:t>
            </a:r>
            <a:endParaRPr lang="en-US"/>
          </a:p>
        </p:txBody>
      </p:sp>
      <p:pic>
        <p:nvPicPr>
          <p:cNvPr id="3" name="Picture 2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12C611EF-1B1C-42B0-9291-2EAD02131E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8823" y="2348531"/>
            <a:ext cx="2743200" cy="21714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CDD4F0-8C6F-4836-8704-7B8754C5A25E}"/>
              </a:ext>
            </a:extLst>
          </p:cNvPr>
          <p:cNvSpPr txBox="1"/>
          <p:nvPr/>
        </p:nvSpPr>
        <p:spPr>
          <a:xfrm>
            <a:off x="5353002" y="1143438"/>
            <a:ext cx="3708807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Understanding the physics behind the susceptibility tensors:</a:t>
            </a:r>
            <a:endParaRPr lang="en-US"/>
          </a:p>
          <a:p>
            <a:r>
              <a:rPr lang="en-US" sz="1500">
                <a:latin typeface="Calibri"/>
                <a:cs typeface="Arial"/>
              </a:rPr>
              <a:t>The electrons within the target medium are represented by a simple mechanical model</a:t>
            </a:r>
          </a:p>
          <a:p>
            <a:endParaRPr lang="en-US">
              <a:latin typeface="Calibri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0DF3DAA7-50C8-4878-9D7F-1E9C1AF24B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8822" y="4706981"/>
            <a:ext cx="2357052" cy="257948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5F7F8350-2EA4-410D-8A7B-5DBBE06EEB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3504" y="5098793"/>
            <a:ext cx="410606" cy="277513"/>
          </a:xfrm>
          <a:prstGeom prst="rect">
            <a:avLst/>
          </a:prstGeom>
        </p:spPr>
      </p:pic>
      <p:pic>
        <p:nvPicPr>
          <p:cNvPr id="15" name="Picture 10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0BC6CC0F-1CE1-4C02-9284-EE21D84394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6327" y="5512358"/>
            <a:ext cx="352684" cy="2381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726FF7B-39F0-4F7F-A521-4F7B88A53CE3}"/>
              </a:ext>
            </a:extLst>
          </p:cNvPr>
          <p:cNvSpPr txBox="1"/>
          <p:nvPr/>
        </p:nvSpPr>
        <p:spPr>
          <a:xfrm>
            <a:off x="6194806" y="5097598"/>
            <a:ext cx="1592713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Rotation matrix</a:t>
            </a:r>
            <a:endParaRPr lang="en-US"/>
          </a:p>
          <a:p>
            <a:endParaRPr lang="en-US"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1570C3-A674-4F92-BEF8-0825B2B28DBF}"/>
              </a:ext>
            </a:extLst>
          </p:cNvPr>
          <p:cNvSpPr txBox="1"/>
          <p:nvPr/>
        </p:nvSpPr>
        <p:spPr>
          <a:xfrm>
            <a:off x="6192747" y="5512580"/>
            <a:ext cx="1863017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Diagonalized tensor</a:t>
            </a:r>
            <a:endParaRPr lang="en-US"/>
          </a:p>
          <a:p>
            <a:endParaRPr lang="en-US">
              <a:latin typeface="Calibri"/>
            </a:endParaRPr>
          </a:p>
        </p:txBody>
      </p:sp>
      <p:pic>
        <p:nvPicPr>
          <p:cNvPr id="2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CCA2E383-9D66-4478-B098-F20E547FEC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55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0F7A9F75-8CC5-4A6E-A9A8-8A2DD1F6E83C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Polarimetric computational imaging</a:t>
            </a:r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B97267-EA48-4BB2-9A8A-AAA23A07EE8D}"/>
              </a:ext>
            </a:extLst>
          </p:cNvPr>
          <p:cNvSpPr txBox="1"/>
          <p:nvPr/>
        </p:nvSpPr>
        <p:spPr>
          <a:xfrm>
            <a:off x="605481" y="6505832"/>
            <a:ext cx="59945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Calibri"/>
              </a:rPr>
              <a:t>Fromenteze, T., Yurduseven, O., Boyarsky, M., Gollub, J., Marks, D. L., &amp; Smith, D. R. (2017). Computational polarimetric microwave imaging. </a:t>
            </a:r>
            <a:r>
              <a:rPr lang="en-US" sz="800" i="1">
                <a:latin typeface="Calibri"/>
              </a:rPr>
              <a:t>Optics express</a:t>
            </a:r>
            <a:r>
              <a:rPr lang="en-US" sz="800">
                <a:latin typeface="Calibri"/>
              </a:rPr>
              <a:t>, </a:t>
            </a:r>
            <a:r>
              <a:rPr lang="en-US" sz="800" i="1">
                <a:latin typeface="Calibri"/>
              </a:rPr>
              <a:t>25</a:t>
            </a:r>
            <a:r>
              <a:rPr lang="en-US" sz="800">
                <a:latin typeface="Calibri"/>
              </a:rPr>
              <a:t>(22), 27488-27505.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56F208-E229-434B-B675-2041FE4827F8}"/>
              </a:ext>
            </a:extLst>
          </p:cNvPr>
          <p:cNvSpPr txBox="1"/>
          <p:nvPr/>
        </p:nvSpPr>
        <p:spPr>
          <a:xfrm>
            <a:off x="134926" y="1993391"/>
            <a:ext cx="5052603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latin typeface="Calibri"/>
                <a:ea typeface="+mn-lt"/>
                <a:cs typeface="+mn-lt"/>
              </a:rPr>
              <a:t>Analogy with </a:t>
            </a:r>
            <a:r>
              <a:rPr lang="en-US" sz="1500" b="1" dirty="0">
                <a:latin typeface="Calibri"/>
                <a:ea typeface="+mn-lt"/>
                <a:cs typeface="+mn-lt"/>
              </a:rPr>
              <a:t>diffusion tensor imaging </a:t>
            </a:r>
            <a:br>
              <a:rPr lang="en-US" sz="1500" dirty="0">
                <a:latin typeface="Calibri"/>
                <a:ea typeface="+mn-lt"/>
                <a:cs typeface="+mn-lt"/>
              </a:rPr>
            </a:br>
            <a:r>
              <a:rPr lang="en-US" sz="1500" dirty="0">
                <a:latin typeface="Calibri"/>
                <a:ea typeface="+mn-lt"/>
                <a:cs typeface="+mn-lt"/>
              </a:rPr>
              <a:t>Magnetic Resonance Imaging</a:t>
            </a:r>
            <a:endParaRPr lang="en-US" sz="1500" dirty="0">
              <a:latin typeface="Calibri"/>
            </a:endParaRPr>
          </a:p>
          <a:p>
            <a:endParaRPr lang="en-US" sz="1500"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1AAC08-4309-4FCD-A1AB-CC0336B91540}"/>
              </a:ext>
            </a:extLst>
          </p:cNvPr>
          <p:cNvSpPr txBox="1"/>
          <p:nvPr/>
        </p:nvSpPr>
        <p:spPr>
          <a:xfrm>
            <a:off x="219333" y="5748980"/>
            <a:ext cx="467394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Calibri"/>
                <a:ea typeface="+mn-lt"/>
                <a:cs typeface="+mn-lt"/>
              </a:rPr>
              <a:t>https://en.wikipedia.org/wiki/File:DiffusionMRI_glyphs.png</a:t>
            </a:r>
            <a:endParaRPr lang="en-US">
              <a:latin typeface="Calibri"/>
              <a:ea typeface="+mn-lt"/>
              <a:cs typeface="+mn-lt"/>
            </a:endParaRPr>
          </a:p>
          <a:p>
            <a:r>
              <a:rPr lang="en-US" sz="800">
                <a:latin typeface="Calibri"/>
                <a:ea typeface="+mn-lt"/>
                <a:cs typeface="+mn-lt"/>
              </a:rPr>
              <a:t>https://www.siemens-healthineers.com/magnetic-resonance-imaging/options-and-upgrades/clinical-applications/syngo-dti-tractography</a:t>
            </a:r>
            <a:endParaRPr lang="en-US"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7925D1-CC9D-40D6-99D6-E5161AA2DB44}"/>
              </a:ext>
            </a:extLst>
          </p:cNvPr>
          <p:cNvSpPr txBox="1"/>
          <p:nvPr/>
        </p:nvSpPr>
        <p:spPr>
          <a:xfrm>
            <a:off x="217819" y="4694371"/>
            <a:ext cx="472823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/>
                <a:ea typeface="+mn-lt"/>
                <a:cs typeface="+mn-lt"/>
              </a:rPr>
              <a:t>The main axis analysis of the tensors reconstructed in each voxel makes it possible to reconstruct the path of the fibers in the brain</a:t>
            </a:r>
            <a:endParaRPr lang="en-US" sz="1500">
              <a:latin typeface="Calibri"/>
            </a:endParaRPr>
          </a:p>
          <a:p>
            <a:pPr algn="just"/>
            <a:endParaRPr lang="en-US" sz="1500">
              <a:latin typeface="Calibri"/>
            </a:endParaRPr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A3EFE9C9-3724-4302-A7B5-A55E4553B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600" y="2607662"/>
            <a:ext cx="3360781" cy="1967042"/>
          </a:xfrm>
          <a:prstGeom prst="rect">
            <a:avLst/>
          </a:prstGeom>
        </p:spPr>
      </p:pic>
      <p:pic>
        <p:nvPicPr>
          <p:cNvPr id="20" name="Picture 21">
            <a:extLst>
              <a:ext uri="{FF2B5EF4-FFF2-40B4-BE49-F238E27FC236}">
                <a16:creationId xmlns:a16="http://schemas.microsoft.com/office/drawing/2014/main" id="{31090B1E-ADF1-4B84-BBA2-C6BF141192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1647" y="2777566"/>
            <a:ext cx="1735353" cy="1681293"/>
          </a:xfrm>
          <a:prstGeom prst="rect">
            <a:avLst/>
          </a:prstGeom>
        </p:spPr>
      </p:pic>
      <p:pic>
        <p:nvPicPr>
          <p:cNvPr id="3" name="Picture 2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339B82B2-F6AC-42E3-B498-BF1F810947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8823" y="2348531"/>
            <a:ext cx="2743200" cy="21714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DD8DF3-B8D0-4371-A837-7B03054F6D97}"/>
              </a:ext>
            </a:extLst>
          </p:cNvPr>
          <p:cNvSpPr txBox="1"/>
          <p:nvPr/>
        </p:nvSpPr>
        <p:spPr>
          <a:xfrm>
            <a:off x="5353002" y="1143438"/>
            <a:ext cx="3708807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Understanding the physics behind the susceptibility tensors:</a:t>
            </a:r>
            <a:endParaRPr lang="en-US"/>
          </a:p>
          <a:p>
            <a:r>
              <a:rPr lang="en-US" sz="1500">
                <a:latin typeface="Calibri"/>
                <a:cs typeface="Arial"/>
              </a:rPr>
              <a:t>The electrons within the target medium are represented by a simple mechanical model</a:t>
            </a:r>
          </a:p>
          <a:p>
            <a:endParaRPr lang="en-US">
              <a:latin typeface="Calibri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3AA82060-C00D-4652-915C-C9028EB967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8822" y="4706981"/>
            <a:ext cx="2357052" cy="257948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69205136-DF60-457A-B254-B4B7A1EFB1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3504" y="5098793"/>
            <a:ext cx="410606" cy="277513"/>
          </a:xfrm>
          <a:prstGeom prst="rect">
            <a:avLst/>
          </a:prstGeom>
        </p:spPr>
      </p:pic>
      <p:pic>
        <p:nvPicPr>
          <p:cNvPr id="19" name="Picture 10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090542E0-693F-42BA-BC20-1828E3D476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6327" y="5512358"/>
            <a:ext cx="352684" cy="2381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D12C8CA-A1F0-4DBF-898F-3CB073C892D6}"/>
              </a:ext>
            </a:extLst>
          </p:cNvPr>
          <p:cNvSpPr txBox="1"/>
          <p:nvPr/>
        </p:nvSpPr>
        <p:spPr>
          <a:xfrm>
            <a:off x="6194806" y="5097598"/>
            <a:ext cx="1592713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Rotation matrix</a:t>
            </a:r>
            <a:endParaRPr lang="en-US"/>
          </a:p>
          <a:p>
            <a:endParaRPr lang="en-US"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3D9FF0-2C0F-4ECF-A7F8-56C5FB28AC6B}"/>
              </a:ext>
            </a:extLst>
          </p:cNvPr>
          <p:cNvSpPr txBox="1"/>
          <p:nvPr/>
        </p:nvSpPr>
        <p:spPr>
          <a:xfrm>
            <a:off x="6192747" y="5512580"/>
            <a:ext cx="1863017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Diagonalized tensor</a:t>
            </a:r>
            <a:endParaRPr lang="en-US"/>
          </a:p>
          <a:p>
            <a:endParaRPr lang="en-US">
              <a:latin typeface="Calibri"/>
            </a:endParaRPr>
          </a:p>
        </p:txBody>
      </p:sp>
      <p:pic>
        <p:nvPicPr>
          <p:cNvPr id="2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99B3A1EB-B815-4D8C-AEF3-5C90D1650E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149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sp>
        <p:nvSpPr>
          <p:cNvPr id="21" name="ZoneTexte 3">
            <a:extLst>
              <a:ext uri="{FF2B5EF4-FFF2-40B4-BE49-F238E27FC236}">
                <a16:creationId xmlns:a16="http://schemas.microsoft.com/office/drawing/2014/main" id="{97A5CF50-F0AF-4BCD-A7B3-9296A8C33DE8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8202D248-B169-458D-A8DD-7E62F4CD8C65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Polarimetric computational imaging</a:t>
            </a:r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69BF23-313C-4A1F-B439-73EA93027DBE}"/>
              </a:ext>
            </a:extLst>
          </p:cNvPr>
          <p:cNvSpPr txBox="1"/>
          <p:nvPr/>
        </p:nvSpPr>
        <p:spPr>
          <a:xfrm>
            <a:off x="162212" y="1456902"/>
            <a:ext cx="4743685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Forward model of the polarimetric imaging problem</a:t>
            </a:r>
            <a:endParaRPr lang="en-US"/>
          </a:p>
          <a:p>
            <a:endParaRPr lang="en-US">
              <a:latin typeface="Calibri"/>
            </a:endParaRPr>
          </a:p>
        </p:txBody>
      </p:sp>
      <p:pic>
        <p:nvPicPr>
          <p:cNvPr id="9" name="Picture 18" descr="A close up of a logo&#10;&#10;Description generated with high confidence">
            <a:extLst>
              <a:ext uri="{FF2B5EF4-FFF2-40B4-BE49-F238E27FC236}">
                <a16:creationId xmlns:a16="http://schemas.microsoft.com/office/drawing/2014/main" id="{6C05AD46-023F-490A-8505-B917B65702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548" y="2547647"/>
            <a:ext cx="4728003" cy="275896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3B2D5EA-3DD8-402D-BE21-9B598D1EAC72}"/>
              </a:ext>
            </a:extLst>
          </p:cNvPr>
          <p:cNvSpPr txBox="1"/>
          <p:nvPr/>
        </p:nvSpPr>
        <p:spPr>
          <a:xfrm>
            <a:off x="4888491" y="1456901"/>
            <a:ext cx="4213748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Solving the inverse problem</a:t>
            </a:r>
            <a:endParaRPr lang="en-US" b="1"/>
          </a:p>
          <a:p>
            <a:r>
              <a:rPr lang="en-US" sz="1500">
                <a:latin typeface="Calibri"/>
                <a:cs typeface="Arial"/>
              </a:rPr>
              <a:t>The Tx and Rx vector fields are inversed to reveal the interaction between each couple of polarization states</a:t>
            </a:r>
          </a:p>
          <a:p>
            <a:endParaRPr lang="en-US">
              <a:latin typeface="Calibri"/>
            </a:endParaRPr>
          </a:p>
        </p:txBody>
      </p:sp>
      <p:pic>
        <p:nvPicPr>
          <p:cNvPr id="31" name="Picture 3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3A7AB1EC-EC88-46D1-B88D-A74E11748C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569" y="1839479"/>
            <a:ext cx="3634354" cy="583079"/>
          </a:xfrm>
          <a:prstGeom prst="rect">
            <a:avLst/>
          </a:prstGeom>
        </p:spPr>
      </p:pic>
      <p:pic>
        <p:nvPicPr>
          <p:cNvPr id="32" name="Picture 32" descr="A picture containing object, clock&#10;&#10;Description generated with very high confidence">
            <a:extLst>
              <a:ext uri="{FF2B5EF4-FFF2-40B4-BE49-F238E27FC236}">
                <a16:creationId xmlns:a16="http://schemas.microsoft.com/office/drawing/2014/main" id="{ED143978-E6C2-4D56-AA5B-EF9080E0E9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9309" y="2713587"/>
            <a:ext cx="2743200" cy="3696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471D4F-2290-4206-8780-69E8A3FAB98D}"/>
              </a:ext>
            </a:extLst>
          </p:cNvPr>
          <p:cNvSpPr txBox="1"/>
          <p:nvPr/>
        </p:nvSpPr>
        <p:spPr>
          <a:xfrm>
            <a:off x="4910904" y="3384313"/>
            <a:ext cx="3967218" cy="24006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</a:rPr>
              <a:t>Criteria to be met to ensure successful reconstruction</a:t>
            </a:r>
          </a:p>
          <a:p>
            <a:endParaRPr lang="en-US" sz="1500" b="1">
              <a:latin typeface="Calibri"/>
            </a:endParaRPr>
          </a:p>
          <a:p>
            <a:r>
              <a:rPr lang="en-US" sz="1500">
                <a:latin typeface="Calibri"/>
                <a:ea typeface="+mn-lt"/>
                <a:cs typeface="+mn-lt"/>
              </a:rPr>
              <a:t>The radiated fields in transmission and reception must be simultaneously orthogonal in three domains:</a:t>
            </a:r>
            <a:endParaRPr lang="en-US" sz="1500">
              <a:latin typeface="Calibri"/>
            </a:endParaRPr>
          </a:p>
          <a:p>
            <a:endParaRPr lang="en-US" sz="1500">
              <a:latin typeface="Calibri"/>
              <a:ea typeface="+mn-lt"/>
              <a:cs typeface="+mn-lt"/>
            </a:endParaRPr>
          </a:p>
          <a:p>
            <a:r>
              <a:rPr lang="en-US" sz="1500">
                <a:latin typeface="Calibri"/>
                <a:ea typeface="+mn-lt"/>
                <a:cs typeface="+mn-lt"/>
              </a:rPr>
              <a:t>- in frequency </a:t>
            </a:r>
          </a:p>
          <a:p>
            <a:r>
              <a:rPr lang="en-US" sz="1500">
                <a:latin typeface="Calibri"/>
                <a:ea typeface="+mn-lt"/>
                <a:cs typeface="+mn-lt"/>
              </a:rPr>
              <a:t>- in polarization</a:t>
            </a:r>
            <a:endParaRPr lang="en-US" sz="1500">
              <a:latin typeface="Calibri"/>
            </a:endParaRPr>
          </a:p>
          <a:p>
            <a:r>
              <a:rPr lang="en-US" sz="1500">
                <a:latin typeface="Calibri"/>
                <a:ea typeface="+mn-lt"/>
                <a:cs typeface="+mn-lt"/>
              </a:rPr>
              <a:t>- spatially 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2DDB93-9738-4D1A-9896-CE16D2C366D2}"/>
              </a:ext>
            </a:extLst>
          </p:cNvPr>
          <p:cNvSpPr txBox="1"/>
          <p:nvPr/>
        </p:nvSpPr>
        <p:spPr>
          <a:xfrm>
            <a:off x="605481" y="6505832"/>
            <a:ext cx="59945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Calibri"/>
              </a:rPr>
              <a:t>Fromenteze, T., Yurduseven, O., Boyarsky, M., Gollub, J., Marks, D. L., &amp; Smith, D. R. (2017). Computational polarimetric microwave imaging. </a:t>
            </a:r>
            <a:r>
              <a:rPr lang="en-US" sz="800" i="1">
                <a:latin typeface="Calibri"/>
              </a:rPr>
              <a:t>Optics express</a:t>
            </a:r>
            <a:r>
              <a:rPr lang="en-US" sz="800">
                <a:latin typeface="Calibri"/>
              </a:rPr>
              <a:t>, </a:t>
            </a:r>
            <a:r>
              <a:rPr lang="en-US" sz="800" i="1">
                <a:latin typeface="Calibri"/>
              </a:rPr>
              <a:t>25</a:t>
            </a:r>
            <a:r>
              <a:rPr lang="en-US" sz="800">
                <a:latin typeface="Calibri"/>
              </a:rPr>
              <a:t>(22), 27488-27505.</a:t>
            </a:r>
          </a:p>
        </p:txBody>
      </p:sp>
      <p:pic>
        <p:nvPicPr>
          <p:cNvPr id="5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BBE487CD-AEEC-43D3-894D-879A88A5CA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74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sp>
        <p:nvSpPr>
          <p:cNvPr id="21" name="ZoneTexte 3">
            <a:extLst>
              <a:ext uri="{FF2B5EF4-FFF2-40B4-BE49-F238E27FC236}">
                <a16:creationId xmlns:a16="http://schemas.microsoft.com/office/drawing/2014/main" id="{97A5CF50-F0AF-4BCD-A7B3-9296A8C33DE8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8202D248-B169-458D-A8DD-7E62F4CD8C65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Polarimetric computational imaging</a:t>
            </a:r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24B5A788-646E-43AD-929E-A5C3D2007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5602" y="1809672"/>
            <a:ext cx="4833986" cy="4501787"/>
          </a:xfrm>
          <a:prstGeom prst="rect">
            <a:avLst/>
          </a:prstGeom>
        </p:spPr>
      </p:pic>
      <p:pic>
        <p:nvPicPr>
          <p:cNvPr id="11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E65DABF-2F9F-4DC8-8B1E-626047032B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842" y="3350154"/>
            <a:ext cx="2144016" cy="1287024"/>
          </a:xfrm>
          <a:prstGeom prst="rect">
            <a:avLst/>
          </a:prstGeom>
        </p:spPr>
      </p:pic>
      <p:pic>
        <p:nvPicPr>
          <p:cNvPr id="12" name="Picture 3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357694E-682E-4EBA-BB37-AA6CE3F126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046" y="4626511"/>
            <a:ext cx="2191435" cy="1273949"/>
          </a:xfrm>
          <a:prstGeom prst="rect">
            <a:avLst/>
          </a:prstGeom>
        </p:spPr>
      </p:pic>
      <p:pic>
        <p:nvPicPr>
          <p:cNvPr id="13" name="Picture 8" descr="A picture containing indoor, electronics&#10;&#10;Description generated with high confidence">
            <a:extLst>
              <a:ext uri="{FF2B5EF4-FFF2-40B4-BE49-F238E27FC236}">
                <a16:creationId xmlns:a16="http://schemas.microsoft.com/office/drawing/2014/main" id="{CCC63916-4E9B-40D5-B8E7-90E726130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594" y="1851796"/>
            <a:ext cx="3109611" cy="1260413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65189EDD-0636-4164-B7C7-36C511D9EA7E}"/>
              </a:ext>
            </a:extLst>
          </p:cNvPr>
          <p:cNvSpPr txBox="1"/>
          <p:nvPr/>
        </p:nvSpPr>
        <p:spPr>
          <a:xfrm>
            <a:off x="4008748" y="1321988"/>
            <a:ext cx="513525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Computing the spatial correlation for each pair of ports and polarizations</a:t>
            </a:r>
            <a:endParaRPr lang="en-US"/>
          </a:p>
          <a:p>
            <a:endParaRPr lang="en-US"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0CF09-1C68-40F3-A82B-D6311A54E005}"/>
              </a:ext>
            </a:extLst>
          </p:cNvPr>
          <p:cNvSpPr txBox="1"/>
          <p:nvPr/>
        </p:nvSpPr>
        <p:spPr>
          <a:xfrm>
            <a:off x="605481" y="6505832"/>
            <a:ext cx="59945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Calibri"/>
              </a:rPr>
              <a:t>Fromenteze, T., Yurduseven, O., Boyarsky, M., Gollub, J., Marks, D. L., &amp; Smith, D. R. (2017). Computational polarimetric microwave imaging. </a:t>
            </a:r>
            <a:r>
              <a:rPr lang="en-US" sz="800" i="1">
                <a:latin typeface="Calibri"/>
              </a:rPr>
              <a:t>Optics express</a:t>
            </a:r>
            <a:r>
              <a:rPr lang="en-US" sz="800">
                <a:latin typeface="Calibri"/>
              </a:rPr>
              <a:t>, </a:t>
            </a:r>
            <a:r>
              <a:rPr lang="en-US" sz="800" i="1">
                <a:latin typeface="Calibri"/>
              </a:rPr>
              <a:t>25</a:t>
            </a:r>
            <a:r>
              <a:rPr lang="en-US" sz="800">
                <a:latin typeface="Calibri"/>
              </a:rPr>
              <a:t>(22), 27488-27505.</a:t>
            </a:r>
          </a:p>
        </p:txBody>
      </p:sp>
      <p:pic>
        <p:nvPicPr>
          <p:cNvPr id="5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C9A48FED-DDFA-4C51-A55E-44EB3CC6CD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264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83C887E-36E7-4A0F-997D-1D557E255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956" y="1410373"/>
            <a:ext cx="3809672" cy="289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F99070D3-E056-4C0D-A4CC-787A69537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27" y="2240367"/>
            <a:ext cx="4107599" cy="184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3">
            <a:extLst>
              <a:ext uri="{FF2B5EF4-FFF2-40B4-BE49-F238E27FC236}">
                <a16:creationId xmlns:a16="http://schemas.microsoft.com/office/drawing/2014/main" id="{97A5CF50-F0AF-4BCD-A7B3-9296A8C33DE8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8202D248-B169-458D-A8DD-7E62F4CD8C65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Polarimetric computational imaging</a:t>
            </a:r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424BD1F-4B42-4F46-A9A1-5C2EDF4B3B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744" y="4234420"/>
            <a:ext cx="4613182" cy="1442154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A7C7F490-9E19-4E25-954F-D2B25AAA7490}"/>
              </a:ext>
            </a:extLst>
          </p:cNvPr>
          <p:cNvSpPr txBox="1"/>
          <p:nvPr/>
        </p:nvSpPr>
        <p:spPr>
          <a:xfrm>
            <a:off x="162212" y="1456902"/>
            <a:ext cx="474368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Experimental validation</a:t>
            </a:r>
          </a:p>
          <a:p>
            <a:r>
              <a:rPr lang="en-US" sz="1500">
                <a:latin typeface="Calibri" panose="020F0502020204030204" pitchFamily="34" charset="0"/>
                <a:cs typeface="Calibri" panose="020F0502020204030204" pitchFamily="34" charset="0"/>
              </a:rPr>
              <a:t>Imaging targets made with thin copper wires </a:t>
            </a:r>
          </a:p>
          <a:p>
            <a:endParaRPr lang="en-US"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FF6D31-406A-4E02-8431-1589863B53C4}"/>
              </a:ext>
            </a:extLst>
          </p:cNvPr>
          <p:cNvSpPr txBox="1"/>
          <p:nvPr/>
        </p:nvSpPr>
        <p:spPr>
          <a:xfrm>
            <a:off x="605481" y="6505832"/>
            <a:ext cx="59945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Calibri"/>
              </a:rPr>
              <a:t>Fromenteze, T., Yurduseven, O., Boyarsky, M., Gollub, J., Marks, D. L., &amp; Smith, D. R. (2017). Computational polarimetric microwave imaging. </a:t>
            </a:r>
            <a:r>
              <a:rPr lang="en-US" sz="800" i="1">
                <a:latin typeface="Calibri"/>
              </a:rPr>
              <a:t>Optics express</a:t>
            </a:r>
            <a:r>
              <a:rPr lang="en-US" sz="800">
                <a:latin typeface="Calibri"/>
              </a:rPr>
              <a:t>, </a:t>
            </a:r>
            <a:r>
              <a:rPr lang="en-US" sz="800" i="1">
                <a:latin typeface="Calibri"/>
              </a:rPr>
              <a:t>25</a:t>
            </a:r>
            <a:r>
              <a:rPr lang="en-US" sz="800">
                <a:latin typeface="Calibri"/>
              </a:rPr>
              <a:t>(22), 27488-27505.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CB312-6EC2-49C5-8B2D-0AB4DB95557F}"/>
              </a:ext>
            </a:extLst>
          </p:cNvPr>
          <p:cNvSpPr txBox="1"/>
          <p:nvPr/>
        </p:nvSpPr>
        <p:spPr>
          <a:xfrm>
            <a:off x="4999853" y="4443796"/>
            <a:ext cx="4457697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500">
              <a:latin typeface="Calibri"/>
              <a:cs typeface="Calibri"/>
            </a:endParaRPr>
          </a:p>
          <a:p>
            <a:r>
              <a:rPr lang="en-US" sz="1500">
                <a:latin typeface="Calibri"/>
                <a:cs typeface="Calibri"/>
              </a:rPr>
              <a:t>Number of frequency samples: 3601</a:t>
            </a:r>
          </a:p>
          <a:p>
            <a:r>
              <a:rPr lang="en-US" sz="1500">
                <a:latin typeface="Calibri"/>
                <a:cs typeface="Calibri"/>
              </a:rPr>
              <a:t>Frequency range: 17.5-26.5 GHz</a:t>
            </a:r>
          </a:p>
        </p:txBody>
      </p:sp>
      <p:pic>
        <p:nvPicPr>
          <p:cNvPr id="9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7451A049-DAA3-4FED-BABD-55E6C332BA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174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sp>
        <p:nvSpPr>
          <p:cNvPr id="21" name="ZoneTexte 3">
            <a:extLst>
              <a:ext uri="{FF2B5EF4-FFF2-40B4-BE49-F238E27FC236}">
                <a16:creationId xmlns:a16="http://schemas.microsoft.com/office/drawing/2014/main" id="{97A5CF50-F0AF-4BCD-A7B3-9296A8C33DE8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8202D248-B169-458D-A8DD-7E62F4CD8C65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Polarimetric computational imaging</a:t>
            </a:r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46B15E1-C9E2-43F3-8EAC-5BEA84047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63" y="2016479"/>
            <a:ext cx="4493337" cy="3883981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94C73937-1766-4423-9195-E7A913A0614D}"/>
              </a:ext>
            </a:extLst>
          </p:cNvPr>
          <p:cNvSpPr txBox="1"/>
          <p:nvPr/>
        </p:nvSpPr>
        <p:spPr>
          <a:xfrm>
            <a:off x="162212" y="1456902"/>
            <a:ext cx="618038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Results with the letter D</a:t>
            </a:r>
          </a:p>
          <a:p>
            <a:r>
              <a:rPr lang="en-US" sz="1500">
                <a:latin typeface="Calibri" panose="020F0502020204030204" pitchFamily="34" charset="0"/>
                <a:cs typeface="Calibri" panose="020F0502020204030204" pitchFamily="34" charset="0"/>
              </a:rPr>
              <a:t>Reconstructed from the measurement of a single frequency-domain signal</a:t>
            </a:r>
          </a:p>
          <a:p>
            <a:endParaRPr lang="en-US">
              <a:latin typeface="Calibri"/>
            </a:endParaRP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FF108425-9B58-4FCB-BB7C-63EB05B070C3}"/>
              </a:ext>
            </a:extLst>
          </p:cNvPr>
          <p:cNvSpPr txBox="1"/>
          <p:nvPr/>
        </p:nvSpPr>
        <p:spPr>
          <a:xfrm>
            <a:off x="4558134" y="2445167"/>
            <a:ext cx="3911163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 b="1">
                <a:latin typeface="Calibri"/>
              </a:rPr>
              <a:t>For each voxel</a:t>
            </a:r>
          </a:p>
          <a:p>
            <a:pPr marL="285750" indent="-285750" algn="just">
              <a:buFontTx/>
              <a:buChar char="-"/>
            </a:pPr>
            <a:r>
              <a:rPr lang="en-US" sz="1500">
                <a:latin typeface="Calibri"/>
              </a:rPr>
              <a:t>9 tensor elements (only 6 are independent)</a:t>
            </a:r>
          </a:p>
          <a:p>
            <a:pPr marL="285750" indent="-285750" algn="just">
              <a:buFontTx/>
              <a:buChar char="-"/>
            </a:pPr>
            <a:r>
              <a:rPr lang="en-US" sz="1500">
                <a:latin typeface="Calibri"/>
              </a:rPr>
              <a:t>each tensor element is a complex value</a:t>
            </a:r>
          </a:p>
          <a:p>
            <a:pPr algn="just"/>
            <a:r>
              <a:rPr lang="en-US" sz="1500">
                <a:latin typeface="Calibri"/>
              </a:rPr>
              <a:t>The diversity of representations of such tensors remains unexplored for these applications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02E945AB-0192-4C30-96A7-6F5CABC4FA37}"/>
              </a:ext>
            </a:extLst>
          </p:cNvPr>
          <p:cNvSpPr txBox="1"/>
          <p:nvPr/>
        </p:nvSpPr>
        <p:spPr>
          <a:xfrm>
            <a:off x="162212" y="5923903"/>
            <a:ext cx="618038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/>
                <a:ea typeface="+mn-lt"/>
                <a:cs typeface="+mn-lt"/>
              </a:rPr>
              <a:t>x and z are the transverse axis, y is the longitudinal (propagation) axis</a:t>
            </a:r>
            <a:endParaRPr lang="en-US" sz="1200">
              <a:latin typeface="Calibri"/>
            </a:endParaRP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96273B26-8870-482E-8336-00E45B9AAC45}"/>
              </a:ext>
            </a:extLst>
          </p:cNvPr>
          <p:cNvSpPr txBox="1"/>
          <p:nvPr/>
        </p:nvSpPr>
        <p:spPr>
          <a:xfrm>
            <a:off x="4553374" y="3958469"/>
            <a:ext cx="4590626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</a:rPr>
              <a:t>Special feature of the short-range polarimetric imaging</a:t>
            </a:r>
          </a:p>
          <a:p>
            <a:r>
              <a:rPr lang="en-US" sz="1500">
                <a:latin typeface="Calibri"/>
              </a:rPr>
              <a:t>We obtain projections on the propagation axis</a:t>
            </a:r>
          </a:p>
          <a:p>
            <a:endParaRPr lang="en-US" sz="1500"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E54383-6E9E-40C7-B383-EEF5F000A69F}"/>
              </a:ext>
            </a:extLst>
          </p:cNvPr>
          <p:cNvSpPr txBox="1"/>
          <p:nvPr/>
        </p:nvSpPr>
        <p:spPr>
          <a:xfrm>
            <a:off x="605481" y="6505832"/>
            <a:ext cx="59945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Calibri"/>
              </a:rPr>
              <a:t>Fromenteze, T., Yurduseven, O., Boyarsky, M., Gollub, J., Marks, D. L., &amp; Smith, D. R. (2017). Computational polarimetric microwave imaging. </a:t>
            </a:r>
            <a:r>
              <a:rPr lang="en-US" sz="800" i="1">
                <a:latin typeface="Calibri"/>
              </a:rPr>
              <a:t>Optics express</a:t>
            </a:r>
            <a:r>
              <a:rPr lang="en-US" sz="800">
                <a:latin typeface="Calibri"/>
              </a:rPr>
              <a:t>, </a:t>
            </a:r>
            <a:r>
              <a:rPr lang="en-US" sz="800" i="1">
                <a:latin typeface="Calibri"/>
              </a:rPr>
              <a:t>25</a:t>
            </a:r>
            <a:r>
              <a:rPr lang="en-US" sz="800">
                <a:latin typeface="Calibri"/>
              </a:rPr>
              <a:t>(22), 27488-27505.</a:t>
            </a:r>
          </a:p>
        </p:txBody>
      </p:sp>
      <p:pic>
        <p:nvPicPr>
          <p:cNvPr id="5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42BB7264-5FFA-4894-AB0B-E35EE4752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560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sp>
        <p:nvSpPr>
          <p:cNvPr id="21" name="ZoneTexte 3">
            <a:extLst>
              <a:ext uri="{FF2B5EF4-FFF2-40B4-BE49-F238E27FC236}">
                <a16:creationId xmlns:a16="http://schemas.microsoft.com/office/drawing/2014/main" id="{97A5CF50-F0AF-4BCD-A7B3-9296A8C33DE8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8202D248-B169-458D-A8DD-7E62F4CD8C65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Polarimetric computational imaging</a:t>
            </a:r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Calibri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94C73937-1766-4423-9195-E7A913A0614D}"/>
              </a:ext>
            </a:extLst>
          </p:cNvPr>
          <p:cNvSpPr txBox="1"/>
          <p:nvPr/>
        </p:nvSpPr>
        <p:spPr>
          <a:xfrm>
            <a:off x="162212" y="1456902"/>
            <a:ext cx="618038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Results with the letter D</a:t>
            </a:r>
          </a:p>
          <a:p>
            <a:r>
              <a:rPr lang="en-US" sz="1500">
                <a:latin typeface="Calibri" panose="020F0502020204030204" pitchFamily="34" charset="0"/>
                <a:cs typeface="Calibri" panose="020F0502020204030204" pitchFamily="34" charset="0"/>
              </a:rPr>
              <a:t>Reconstructed from the measurement of a single frequency-domain signal</a:t>
            </a:r>
          </a:p>
          <a:p>
            <a:endParaRPr lang="en-US">
              <a:latin typeface="Calibri"/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02E945AB-0192-4C30-96A7-6F5CABC4FA37}"/>
              </a:ext>
            </a:extLst>
          </p:cNvPr>
          <p:cNvSpPr txBox="1"/>
          <p:nvPr/>
        </p:nvSpPr>
        <p:spPr>
          <a:xfrm>
            <a:off x="162212" y="5923903"/>
            <a:ext cx="618038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/>
                <a:ea typeface="+mn-lt"/>
                <a:cs typeface="+mn-lt"/>
              </a:rPr>
              <a:t>x and z are the transverse axis, y is the longitudinal (propagation) axis</a:t>
            </a:r>
            <a:endParaRPr lang="en-US" sz="1200">
              <a:latin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9B06D7F-569E-4B22-8A14-99198ED4E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70" y="2039775"/>
            <a:ext cx="4241453" cy="3767221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7E66088C-DB6F-48FA-BC2D-47B5A28FC186}"/>
              </a:ext>
            </a:extLst>
          </p:cNvPr>
          <p:cNvSpPr txBox="1"/>
          <p:nvPr/>
        </p:nvSpPr>
        <p:spPr>
          <a:xfrm>
            <a:off x="4558135" y="2445167"/>
            <a:ext cx="411534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 b="1">
                <a:latin typeface="Calibri"/>
              </a:rPr>
              <a:t>Extraction of a cross-section plan</a:t>
            </a:r>
          </a:p>
          <a:p>
            <a:pPr algn="just"/>
            <a:r>
              <a:rPr lang="en-US" sz="1500">
                <a:latin typeface="Calibri"/>
              </a:rPr>
              <a:t>The phase is included in the reconstructions and can be color-coded to reveal more information</a:t>
            </a:r>
          </a:p>
          <a:p>
            <a:pPr algn="just"/>
            <a:endParaRPr lang="en-US" sz="1500">
              <a:latin typeface="Calibri"/>
            </a:endParaRPr>
          </a:p>
          <a:p>
            <a:pPr algn="just"/>
            <a:endParaRPr lang="en-US" sz="1500">
              <a:latin typeface="Calibri"/>
            </a:endParaRPr>
          </a:p>
          <a:p>
            <a:pPr algn="just"/>
            <a:r>
              <a:rPr lang="en-US" sz="1500">
                <a:latin typeface="Calibri"/>
              </a:rPr>
              <a:t>The results are still based Born first approximation</a:t>
            </a:r>
          </a:p>
          <a:p>
            <a:pPr algn="just"/>
            <a:r>
              <a:rPr lang="en-US" sz="1500">
                <a:latin typeface="Calibri"/>
              </a:rPr>
              <a:t>we must keep a critical eye on the analysis of the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5C82F0-2E74-4B00-8E42-638B6D7977BF}"/>
              </a:ext>
            </a:extLst>
          </p:cNvPr>
          <p:cNvSpPr txBox="1"/>
          <p:nvPr/>
        </p:nvSpPr>
        <p:spPr>
          <a:xfrm>
            <a:off x="605481" y="6505832"/>
            <a:ext cx="59945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Calibri"/>
              </a:rPr>
              <a:t>Fromenteze, T., Yurduseven, O., Boyarsky, M., Gollub, J., Marks, D. L., &amp; Smith, D. R. (2017). Computational polarimetric microwave imaging. </a:t>
            </a:r>
            <a:r>
              <a:rPr lang="en-US" sz="800" i="1">
                <a:latin typeface="Calibri"/>
              </a:rPr>
              <a:t>Optics express</a:t>
            </a:r>
            <a:r>
              <a:rPr lang="en-US" sz="800">
                <a:latin typeface="Calibri"/>
              </a:rPr>
              <a:t>, </a:t>
            </a:r>
            <a:r>
              <a:rPr lang="en-US" sz="800" i="1">
                <a:latin typeface="Calibri"/>
              </a:rPr>
              <a:t>25</a:t>
            </a:r>
            <a:r>
              <a:rPr lang="en-US" sz="800">
                <a:latin typeface="Calibri"/>
              </a:rPr>
              <a:t>(22), 27488-27505.</a:t>
            </a:r>
          </a:p>
        </p:txBody>
      </p:sp>
      <p:pic>
        <p:nvPicPr>
          <p:cNvPr id="5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2AD2AB20-05D0-48CA-B35E-DC4DBC0F5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13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2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3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4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2" name="CustomShape 1">
            <a:extLst>
              <a:ext uri="{FF2B5EF4-FFF2-40B4-BE49-F238E27FC236}">
                <a16:creationId xmlns:a16="http://schemas.microsoft.com/office/drawing/2014/main" id="{756E4C41-7F1D-4B2E-9780-2711D7DAB128}"/>
              </a:ext>
            </a:extLst>
          </p:cNvPr>
          <p:cNvSpPr/>
          <p:nvPr/>
        </p:nvSpPr>
        <p:spPr>
          <a:xfrm>
            <a:off x="-2482" y="787653"/>
            <a:ext cx="6514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>
              <a:lnSpc>
                <a:spcPct val="100000"/>
              </a:lnSpc>
            </a:pPr>
            <a:r>
              <a:rPr lang="fr-FR" sz="2000" b="0" strike="noStrike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Accelerating</a:t>
            </a:r>
            <a:r>
              <a:rPr lang="fr-FR" sz="2000" b="0" strike="noStrike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2000" b="0" strike="noStrike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computational</a:t>
            </a:r>
            <a:r>
              <a:rPr lang="fr-FR" sz="2000" b="0" strike="noStrike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2000" b="0" strike="noStrike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imaging</a:t>
            </a:r>
            <a:r>
              <a:rPr lang="fr-FR" sz="2000" b="0" strike="noStrike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2000" b="0" strike="noStrike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with</a:t>
            </a:r>
            <a:r>
              <a:rPr lang="fr-FR" sz="2000" b="0" strike="noStrike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Fourier </a:t>
            </a:r>
            <a:r>
              <a:rPr lang="fr-FR" sz="2000" b="0" strike="noStrike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processing</a:t>
            </a:r>
            <a:endParaRPr lang="fr-F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" name="Picture 8" descr="A screenshot of a video game&#10;&#10;Description generated with high confidence">
            <a:extLst>
              <a:ext uri="{FF2B5EF4-FFF2-40B4-BE49-F238E27FC236}">
                <a16:creationId xmlns:a16="http://schemas.microsoft.com/office/drawing/2014/main" id="{F12A148E-527D-486C-94DE-F7A52CCC3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567" y="2375528"/>
            <a:ext cx="4130397" cy="1639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E71DAC-4228-4B90-B59F-BF00D9F5122E}"/>
              </a:ext>
            </a:extLst>
          </p:cNvPr>
          <p:cNvSpPr txBox="1"/>
          <p:nvPr/>
        </p:nvSpPr>
        <p:spPr>
          <a:xfrm>
            <a:off x="164668" y="1629461"/>
            <a:ext cx="418559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Some problems require the estimation of millions of voxels</a:t>
            </a:r>
            <a:endParaRPr lang="en-US" sz="1500"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325118-BC4D-4919-A498-F6B9DBCCBE4D}"/>
              </a:ext>
            </a:extLst>
          </p:cNvPr>
          <p:cNvSpPr txBox="1"/>
          <p:nvPr/>
        </p:nvSpPr>
        <p:spPr>
          <a:xfrm>
            <a:off x="634771" y="6519544"/>
            <a:ext cx="7297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err="1"/>
              <a:t>Fromenteze</a:t>
            </a:r>
            <a:r>
              <a:rPr lang="en-US" sz="600"/>
              <a:t>, T., </a:t>
            </a:r>
            <a:r>
              <a:rPr lang="en-US" sz="600" err="1"/>
              <a:t>Yurduseven</a:t>
            </a:r>
            <a:r>
              <a:rPr lang="en-US" sz="600"/>
              <a:t>, O., Berland, F., </a:t>
            </a:r>
            <a:r>
              <a:rPr lang="en-US" sz="600" err="1"/>
              <a:t>Decroze</a:t>
            </a:r>
            <a:r>
              <a:rPr lang="en-US" sz="600"/>
              <a:t>, C., Smith, D. R., &amp; </a:t>
            </a:r>
            <a:r>
              <a:rPr lang="en-US" sz="600" err="1"/>
              <a:t>Yarovoy</a:t>
            </a:r>
            <a:r>
              <a:rPr lang="en-US" sz="600"/>
              <a:t>, A. G. (2019). A Transverse Spectrum Deconvolution Technique for MIMO Short-Range Fourier Imaging.</a:t>
            </a:r>
          </a:p>
          <a:p>
            <a:r>
              <a:rPr lang="en-US" sz="600" i="1"/>
              <a:t>IEEE Transactions on Geoscience and Remote Sensing</a:t>
            </a:r>
            <a:r>
              <a:rPr lang="en-US" sz="60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ECA747-91BD-46AC-9D5D-8C71C992FD3D}"/>
              </a:ext>
            </a:extLst>
          </p:cNvPr>
          <p:cNvSpPr txBox="1"/>
          <p:nvPr/>
        </p:nvSpPr>
        <p:spPr>
          <a:xfrm>
            <a:off x="248974" y="4540413"/>
            <a:ext cx="4159016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cs typeface="Arial"/>
              </a:rPr>
              <a:t>Using MIMO apertures, </a:t>
            </a:r>
            <a:r>
              <a:rPr lang="en-US" sz="1500">
                <a:latin typeface="Calibri"/>
                <a:ea typeface="+mn-lt"/>
                <a:cs typeface="+mn-lt"/>
              </a:rPr>
              <a:t>the number of measured samples can also reach very large numbers</a:t>
            </a:r>
            <a:endParaRPr lang="en-US"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0AE827-9FF6-4B4D-843C-F7B0ED59DC4A}"/>
              </a:ext>
            </a:extLst>
          </p:cNvPr>
          <p:cNvSpPr/>
          <p:nvPr/>
        </p:nvSpPr>
        <p:spPr>
          <a:xfrm>
            <a:off x="5457161" y="2599659"/>
            <a:ext cx="1661337" cy="12825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M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CCBE37F9-6C83-4E21-AC8A-4826041609E7}"/>
              </a:ext>
            </a:extLst>
          </p:cNvPr>
          <p:cNvSpPr/>
          <p:nvPr/>
        </p:nvSpPr>
        <p:spPr>
          <a:xfrm rot="5400000">
            <a:off x="6212078" y="1602989"/>
            <a:ext cx="146154" cy="164057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1C6D5F8C-3496-4639-947D-160C29485CDC}"/>
              </a:ext>
            </a:extLst>
          </p:cNvPr>
          <p:cNvSpPr/>
          <p:nvPr/>
        </p:nvSpPr>
        <p:spPr>
          <a:xfrm rot="10740000">
            <a:off x="7296356" y="2600393"/>
            <a:ext cx="126262" cy="1282552"/>
          </a:xfrm>
          <a:prstGeom prst="leftBr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3A7CB7-9535-4D30-B9CC-4597D76118CB}"/>
              </a:ext>
            </a:extLst>
          </p:cNvPr>
          <p:cNvSpPr txBox="1"/>
          <p:nvPr/>
        </p:nvSpPr>
        <p:spPr>
          <a:xfrm>
            <a:off x="4785316" y="2020850"/>
            <a:ext cx="351405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/>
              </a:rPr>
              <a:t>Transmitters </a:t>
            </a:r>
            <a:r>
              <a:rPr lang="en-US" sz="1200">
                <a:latin typeface="Calibri"/>
                <a:ea typeface="+mn-lt"/>
                <a:cs typeface="+mn-lt"/>
              </a:rPr>
              <a:t>×</a:t>
            </a:r>
            <a:r>
              <a:rPr lang="en-US" sz="1200">
                <a:latin typeface="Calibri"/>
              </a:rPr>
              <a:t> Receivers </a:t>
            </a:r>
            <a:r>
              <a:rPr lang="en-US" sz="1200">
                <a:latin typeface="Calibri"/>
                <a:ea typeface="+mn-lt"/>
                <a:cs typeface="+mn-lt"/>
              </a:rPr>
              <a:t>×</a:t>
            </a:r>
            <a:r>
              <a:rPr lang="en-US" sz="1200">
                <a:latin typeface="Calibri"/>
              </a:rPr>
              <a:t> Frequency samples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0669DD-E101-4B61-B5FD-86B61A38C669}"/>
              </a:ext>
            </a:extLst>
          </p:cNvPr>
          <p:cNvSpPr txBox="1"/>
          <p:nvPr/>
        </p:nvSpPr>
        <p:spPr>
          <a:xfrm>
            <a:off x="7523199" y="3064170"/>
            <a:ext cx="134103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err="1">
                <a:latin typeface="Calibri"/>
              </a:rPr>
              <a:t>nbx</a:t>
            </a:r>
            <a:r>
              <a:rPr lang="en-US" sz="1200">
                <a:latin typeface="Calibri"/>
              </a:rPr>
              <a:t> </a:t>
            </a:r>
            <a:r>
              <a:rPr lang="en-US" sz="1200">
                <a:latin typeface="Calibri"/>
                <a:ea typeface="+mn-lt"/>
                <a:cs typeface="+mn-lt"/>
              </a:rPr>
              <a:t>×</a:t>
            </a:r>
            <a:r>
              <a:rPr lang="en-US" sz="1200">
                <a:latin typeface="Calibri"/>
              </a:rPr>
              <a:t> </a:t>
            </a:r>
            <a:r>
              <a:rPr lang="en-US" sz="1200" err="1">
                <a:latin typeface="Calibri"/>
              </a:rPr>
              <a:t>nby</a:t>
            </a:r>
            <a:r>
              <a:rPr lang="en-US" sz="1200">
                <a:latin typeface="Calibri"/>
              </a:rPr>
              <a:t> </a:t>
            </a:r>
            <a:r>
              <a:rPr lang="en-US" sz="1200">
                <a:latin typeface="Calibri"/>
                <a:ea typeface="+mn-lt"/>
                <a:cs typeface="+mn-lt"/>
              </a:rPr>
              <a:t>×</a:t>
            </a:r>
            <a:r>
              <a:rPr lang="en-US" sz="1200">
                <a:latin typeface="Calibri"/>
              </a:rPr>
              <a:t> </a:t>
            </a:r>
            <a:r>
              <a:rPr lang="en-US" sz="1200" err="1">
                <a:latin typeface="Calibri"/>
              </a:rPr>
              <a:t>nbz</a:t>
            </a:r>
            <a:endParaRPr lang="en-US" sz="1200"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6963AF-3C47-41F6-B460-DB7CAE87687B}"/>
              </a:ext>
            </a:extLst>
          </p:cNvPr>
          <p:cNvSpPr txBox="1"/>
          <p:nvPr/>
        </p:nvSpPr>
        <p:spPr>
          <a:xfrm>
            <a:off x="4785316" y="1695228"/>
            <a:ext cx="1613489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/>
              <a:t>Sensing matrix</a:t>
            </a:r>
            <a:endParaRPr lang="en-US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B48CF0-C340-428C-863E-0DF0AB163F73}"/>
              </a:ext>
            </a:extLst>
          </p:cNvPr>
          <p:cNvSpPr txBox="1"/>
          <p:nvPr/>
        </p:nvSpPr>
        <p:spPr>
          <a:xfrm>
            <a:off x="4785316" y="4280268"/>
            <a:ext cx="1945756" cy="26314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</a:rPr>
              <a:t>Example</a:t>
            </a:r>
          </a:p>
          <a:p>
            <a:endParaRPr lang="en-US" sz="1500" b="1">
              <a:latin typeface="Calibri"/>
            </a:endParaRPr>
          </a:p>
          <a:p>
            <a:r>
              <a:rPr lang="en-US" sz="1500">
                <a:latin typeface="Calibri"/>
              </a:rPr>
              <a:t>Transmitters : 40</a:t>
            </a:r>
            <a:r>
              <a:rPr lang="en-US" sz="1500">
                <a:latin typeface="Calibri"/>
                <a:cs typeface="Arial"/>
              </a:rPr>
              <a:t> × 40</a:t>
            </a:r>
          </a:p>
          <a:p>
            <a:r>
              <a:rPr lang="en-US" sz="1500">
                <a:latin typeface="Calibri"/>
              </a:rPr>
              <a:t>Receivers : 40 </a:t>
            </a:r>
            <a:r>
              <a:rPr lang="en-US" sz="1500">
                <a:latin typeface="Calibri"/>
                <a:cs typeface="Calibri"/>
              </a:rPr>
              <a:t>× 40</a:t>
            </a:r>
            <a:endParaRPr lang="en-US" sz="1500">
              <a:latin typeface="Calibri"/>
            </a:endParaRPr>
          </a:p>
          <a:p>
            <a:r>
              <a:rPr lang="en-US" sz="1500">
                <a:latin typeface="Calibri"/>
              </a:rPr>
              <a:t>Frequency points : 20</a:t>
            </a:r>
          </a:p>
          <a:p>
            <a:r>
              <a:rPr lang="en-US" sz="1500" err="1">
                <a:latin typeface="Calibri"/>
              </a:rPr>
              <a:t>nbx</a:t>
            </a:r>
            <a:r>
              <a:rPr lang="en-US" sz="1500">
                <a:latin typeface="Calibri"/>
              </a:rPr>
              <a:t> : 300</a:t>
            </a:r>
          </a:p>
          <a:p>
            <a:r>
              <a:rPr lang="en-US" sz="1500" err="1">
                <a:latin typeface="Calibri"/>
              </a:rPr>
              <a:t>nby</a:t>
            </a:r>
            <a:r>
              <a:rPr lang="en-US" sz="1500">
                <a:latin typeface="Calibri"/>
              </a:rPr>
              <a:t> : 200</a:t>
            </a:r>
          </a:p>
          <a:p>
            <a:r>
              <a:rPr lang="en-US" sz="1500" err="1">
                <a:latin typeface="Calibri"/>
              </a:rPr>
              <a:t>nbz</a:t>
            </a:r>
            <a:r>
              <a:rPr lang="en-US" sz="1500">
                <a:latin typeface="Calibri"/>
              </a:rPr>
              <a:t> : 300 </a:t>
            </a:r>
          </a:p>
          <a:p>
            <a:endParaRPr lang="en-US" sz="1500">
              <a:latin typeface="Calibri"/>
            </a:endParaRPr>
          </a:p>
          <a:p>
            <a:endParaRPr lang="en-US" sz="1500">
              <a:latin typeface="Calibri"/>
            </a:endParaRPr>
          </a:p>
          <a:p>
            <a:endParaRPr lang="en-US" sz="1500" b="1"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AE3B88-8528-4098-A004-EFB4E61F122E}"/>
              </a:ext>
            </a:extLst>
          </p:cNvPr>
          <p:cNvSpPr txBox="1"/>
          <p:nvPr/>
        </p:nvSpPr>
        <p:spPr>
          <a:xfrm>
            <a:off x="6732403" y="4546080"/>
            <a:ext cx="2410928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</a:rPr>
              <a:t>size(H) = 51.</a:t>
            </a:r>
            <a:r>
              <a:rPr lang="en-US" sz="1500">
                <a:latin typeface="Calibri"/>
                <a:cs typeface="Calibri"/>
              </a:rPr>
              <a:t>10⁶×</a:t>
            </a:r>
            <a:r>
              <a:rPr lang="en-US" sz="1500">
                <a:latin typeface="Calibri"/>
              </a:rPr>
              <a:t> 18.10⁶</a:t>
            </a:r>
            <a:endParaRPr lang="en-US" err="1">
              <a:latin typeface="Arial"/>
            </a:endParaRPr>
          </a:p>
          <a:p>
            <a:endParaRPr lang="en-US" sz="1500">
              <a:latin typeface="Calibri"/>
            </a:endParaRPr>
          </a:p>
          <a:p>
            <a:r>
              <a:rPr lang="en-US" sz="1500" i="1">
                <a:latin typeface="Calibri"/>
              </a:rPr>
              <a:t>Raw memory consumption </a:t>
            </a:r>
            <a:r>
              <a:rPr lang="en-US" sz="1500" b="1" i="1">
                <a:latin typeface="Calibri"/>
              </a:rPr>
              <a:t>~2200 Tb (single precision)</a:t>
            </a:r>
          </a:p>
        </p:txBody>
      </p:sp>
      <p:pic>
        <p:nvPicPr>
          <p:cNvPr id="8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CF7FB089-5DFB-440D-822C-B3E8E8E0CE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703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sp>
        <p:nvSpPr>
          <p:cNvPr id="21" name="ZoneTexte 3">
            <a:extLst>
              <a:ext uri="{FF2B5EF4-FFF2-40B4-BE49-F238E27FC236}">
                <a16:creationId xmlns:a16="http://schemas.microsoft.com/office/drawing/2014/main" id="{97A5CF50-F0AF-4BCD-A7B3-9296A8C33DE8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8202D248-B169-458D-A8DD-7E62F4CD8C65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Polarimetric computational imaging</a:t>
            </a:r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Calibri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94C73937-1766-4423-9195-E7A913A0614D}"/>
              </a:ext>
            </a:extLst>
          </p:cNvPr>
          <p:cNvSpPr txBox="1"/>
          <p:nvPr/>
        </p:nvSpPr>
        <p:spPr>
          <a:xfrm>
            <a:off x="162212" y="1456902"/>
            <a:ext cx="618038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Improvements with basic processing</a:t>
            </a:r>
          </a:p>
          <a:p>
            <a:r>
              <a:rPr lang="en-US" sz="1500">
                <a:latin typeface="Calibri" panose="020F0502020204030204" pitchFamily="34" charset="0"/>
                <a:cs typeface="Calibri" panose="020F0502020204030204" pitchFamily="34" charset="0"/>
              </a:rPr>
              <a:t>Correlation of transverse components </a:t>
            </a:r>
            <a:endParaRPr lang="en-US">
              <a:latin typeface="Calibri"/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7E66088C-DB6F-48FA-BC2D-47B5A28FC186}"/>
              </a:ext>
            </a:extLst>
          </p:cNvPr>
          <p:cNvSpPr txBox="1"/>
          <p:nvPr/>
        </p:nvSpPr>
        <p:spPr>
          <a:xfrm>
            <a:off x="558985" y="5500259"/>
            <a:ext cx="7969368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 b="1">
                <a:latin typeface="Calibri"/>
              </a:rPr>
              <a:t>Optimized SNR               </a:t>
            </a:r>
            <a:r>
              <a:rPr lang="en-US" sz="1500">
                <a:latin typeface="Calibri"/>
              </a:rPr>
              <a:t>noise reduced by the coherent sum of the useful parts of the tensor</a:t>
            </a:r>
          </a:p>
          <a:p>
            <a:pPr algn="just"/>
            <a:r>
              <a:rPr lang="en-US" sz="1500" b="1">
                <a:latin typeface="Calibri"/>
              </a:rPr>
              <a:t>Anisotropic behavior   </a:t>
            </a:r>
            <a:r>
              <a:rPr lang="en-US" sz="1500">
                <a:latin typeface="Calibri"/>
              </a:rPr>
              <a:t> orientation of copper wires revealed by the phase information</a:t>
            </a:r>
          </a:p>
          <a:p>
            <a:pPr algn="just"/>
            <a:endParaRPr lang="en-US" sz="1500">
              <a:latin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F4296F-8ACB-44B9-AD4A-51E3CB82E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8402" y="3152420"/>
            <a:ext cx="4641736" cy="1575111"/>
          </a:xfrm>
          <a:prstGeom prst="rect">
            <a:avLst/>
          </a:prstGeom>
        </p:spPr>
      </p:pic>
      <p:pic>
        <p:nvPicPr>
          <p:cNvPr id="102402" name="Picture 2" descr="https://latex.codecogs.com/gif.latex?%5Cdpi%7B300%7D%20%5Chat%7B%5Cchi%7D_%7Bcorr%7D%28r%29%20%3D%20%5Chat%7B%5Cchi%7D_%7Bx%2Cx%7D%28r%29%20%5Ccdot%20%5Chat%7B%5Cchi%7D_%7Bz%2Cz%7D%28r%29%5E*">
            <a:extLst>
              <a:ext uri="{FF2B5EF4-FFF2-40B4-BE49-F238E27FC236}">
                <a16:creationId xmlns:a16="http://schemas.microsoft.com/office/drawing/2014/main" id="{3A353443-6AD7-4FF5-8CF1-885D1FA2B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348" y="2328496"/>
            <a:ext cx="2793722" cy="25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4233C3C-30D9-43CA-8409-0C6218DD55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855" y="2175806"/>
            <a:ext cx="3731399" cy="3219626"/>
          </a:xfrm>
          <a:prstGeom prst="rect">
            <a:avLst/>
          </a:prstGeom>
        </p:spPr>
      </p:pic>
      <p:sp>
        <p:nvSpPr>
          <p:cNvPr id="9" name="Flèche : courbe vers le bas 8">
            <a:extLst>
              <a:ext uri="{FF2B5EF4-FFF2-40B4-BE49-F238E27FC236}">
                <a16:creationId xmlns:a16="http://schemas.microsoft.com/office/drawing/2014/main" id="{ABB03251-DF6D-4331-B810-11C81789980F}"/>
              </a:ext>
            </a:extLst>
          </p:cNvPr>
          <p:cNvSpPr/>
          <p:nvPr/>
        </p:nvSpPr>
        <p:spPr>
          <a:xfrm rot="1691901">
            <a:off x="3963044" y="2587155"/>
            <a:ext cx="1154690" cy="286671"/>
          </a:xfrm>
          <a:prstGeom prst="curvedDownArrow">
            <a:avLst>
              <a:gd name="adj1" fmla="val 16385"/>
              <a:gd name="adj2" fmla="val 66805"/>
              <a:gd name="adj3" fmla="val 473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7C4D91-AE94-4B45-A6DC-78311FAAB3ED}"/>
              </a:ext>
            </a:extLst>
          </p:cNvPr>
          <p:cNvSpPr txBox="1"/>
          <p:nvPr/>
        </p:nvSpPr>
        <p:spPr>
          <a:xfrm>
            <a:off x="605481" y="6505832"/>
            <a:ext cx="59945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Calibri"/>
              </a:rPr>
              <a:t>Fromenteze, T., Yurduseven, O., Boyarsky, M., Gollub, J., Marks, D. L., &amp; Smith, D. R. (2017). Computational polarimetric microwave imaging. </a:t>
            </a:r>
            <a:r>
              <a:rPr lang="en-US" sz="800" i="1">
                <a:latin typeface="Calibri"/>
              </a:rPr>
              <a:t>Optics express</a:t>
            </a:r>
            <a:r>
              <a:rPr lang="en-US" sz="800">
                <a:latin typeface="Calibri"/>
              </a:rPr>
              <a:t>, </a:t>
            </a:r>
            <a:r>
              <a:rPr lang="en-US" sz="800" i="1">
                <a:latin typeface="Calibri"/>
              </a:rPr>
              <a:t>25</a:t>
            </a:r>
            <a:r>
              <a:rPr lang="en-US" sz="800">
                <a:latin typeface="Calibri"/>
              </a:rPr>
              <a:t>(22), 27488-27505.</a:t>
            </a:r>
          </a:p>
        </p:txBody>
      </p:sp>
      <p:pic>
        <p:nvPicPr>
          <p:cNvPr id="5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0781BB7E-CF25-42F1-9143-6FA1C5F5D7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35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sp>
        <p:nvSpPr>
          <p:cNvPr id="21" name="ZoneTexte 3">
            <a:extLst>
              <a:ext uri="{FF2B5EF4-FFF2-40B4-BE49-F238E27FC236}">
                <a16:creationId xmlns:a16="http://schemas.microsoft.com/office/drawing/2014/main" id="{97A5CF50-F0AF-4BCD-A7B3-9296A8C33DE8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8202D248-B169-458D-A8DD-7E62F4CD8C65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Polarimetric computational imaging</a:t>
            </a:r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Calibri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94C73937-1766-4423-9195-E7A913A0614D}"/>
              </a:ext>
            </a:extLst>
          </p:cNvPr>
          <p:cNvSpPr txBox="1"/>
          <p:nvPr/>
        </p:nvSpPr>
        <p:spPr>
          <a:xfrm>
            <a:off x="162212" y="1456902"/>
            <a:ext cx="618038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Going further with eigendecompositions </a:t>
            </a:r>
          </a:p>
          <a:p>
            <a:endParaRPr lang="en-US" sz="1500" b="1">
              <a:latin typeface="Calibri"/>
              <a:ea typeface="+mn-lt"/>
              <a:cs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88E456-5E58-4A3C-9031-F66D398E1698}"/>
              </a:ext>
            </a:extLst>
          </p:cNvPr>
          <p:cNvSpPr/>
          <p:nvPr/>
        </p:nvSpPr>
        <p:spPr>
          <a:xfrm>
            <a:off x="52597" y="5480996"/>
            <a:ext cx="4089532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fr-FR" sz="1200">
                <a:latin typeface="Calibri"/>
                <a:cs typeface="Calibri"/>
              </a:rPr>
              <a:t>The </a:t>
            </a:r>
            <a:r>
              <a:rPr lang="fr-FR" sz="1200" err="1">
                <a:latin typeface="Calibri"/>
                <a:cs typeface="Calibri"/>
              </a:rPr>
              <a:t>diagonalization</a:t>
            </a:r>
            <a:r>
              <a:rPr lang="fr-FR" sz="1200">
                <a:latin typeface="Calibri"/>
                <a:cs typeface="Calibri"/>
              </a:rPr>
              <a:t> of the </a:t>
            </a:r>
            <a:r>
              <a:rPr lang="fr-FR" sz="1200" err="1">
                <a:latin typeface="Calibri"/>
                <a:cs typeface="Calibri"/>
              </a:rPr>
              <a:t>tensors</a:t>
            </a:r>
            <a:r>
              <a:rPr lang="fr-FR" sz="1200">
                <a:latin typeface="Calibri"/>
                <a:cs typeface="Calibri"/>
              </a:rPr>
              <a:t> </a:t>
            </a:r>
            <a:r>
              <a:rPr lang="fr-FR" sz="1200" err="1">
                <a:latin typeface="Calibri"/>
                <a:cs typeface="Calibri"/>
              </a:rPr>
              <a:t>is</a:t>
            </a:r>
            <a:r>
              <a:rPr lang="fr-FR" sz="1200">
                <a:latin typeface="Calibri"/>
                <a:cs typeface="Calibri"/>
              </a:rPr>
              <a:t> </a:t>
            </a:r>
            <a:r>
              <a:rPr lang="fr-FR" sz="1200" err="1">
                <a:latin typeface="Calibri"/>
                <a:cs typeface="Calibri"/>
              </a:rPr>
              <a:t>computed</a:t>
            </a:r>
            <a:r>
              <a:rPr lang="fr-FR" sz="1200">
                <a:latin typeface="Calibri"/>
                <a:cs typeface="Calibri"/>
              </a:rPr>
              <a:t> for </a:t>
            </a:r>
            <a:r>
              <a:rPr lang="fr-FR" sz="1200" err="1">
                <a:latin typeface="Calibri"/>
                <a:cs typeface="Calibri"/>
              </a:rPr>
              <a:t>each</a:t>
            </a:r>
            <a:r>
              <a:rPr lang="fr-FR" sz="1200">
                <a:latin typeface="Calibri"/>
                <a:cs typeface="Calibri"/>
              </a:rPr>
              <a:t> voxel </a:t>
            </a:r>
            <a:r>
              <a:rPr lang="en-US" sz="1200" b="1">
                <a:latin typeface="Calibri"/>
                <a:cs typeface="Calibri"/>
              </a:rPr>
              <a:t>on the real and imaginary parts separately</a:t>
            </a:r>
            <a:endParaRPr lang="en-US" sz="1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5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5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CB6C978-87D3-46A8-A5FE-CD48F20D63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57" r="1488" b="140"/>
          <a:stretch/>
        </p:blipFill>
        <p:spPr>
          <a:xfrm>
            <a:off x="4581185" y="839948"/>
            <a:ext cx="4547411" cy="5495788"/>
          </a:xfrm>
          <a:prstGeom prst="rect">
            <a:avLst/>
          </a:prstGeom>
        </p:spPr>
      </p:pic>
      <p:pic>
        <p:nvPicPr>
          <p:cNvPr id="4" name="Image 14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6988579A-BA67-4A6B-A856-F01DE78F74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855" y="2175806"/>
            <a:ext cx="3731399" cy="32196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E7B45F-34BB-490F-A521-A981895988F5}"/>
              </a:ext>
            </a:extLst>
          </p:cNvPr>
          <p:cNvSpPr txBox="1"/>
          <p:nvPr/>
        </p:nvSpPr>
        <p:spPr>
          <a:xfrm>
            <a:off x="605481" y="6505832"/>
            <a:ext cx="59945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Calibri"/>
              </a:rPr>
              <a:t>Fromenteze, T., Yurduseven, O., Boyarsky, M., Gollub, J., Marks, D. L., &amp; Smith, D. R. (2017). Computational polarimetric microwave imaging. </a:t>
            </a:r>
            <a:r>
              <a:rPr lang="en-US" sz="800" i="1">
                <a:latin typeface="Calibri"/>
              </a:rPr>
              <a:t>Optics express</a:t>
            </a:r>
            <a:r>
              <a:rPr lang="en-US" sz="800">
                <a:latin typeface="Calibri"/>
              </a:rPr>
              <a:t>, </a:t>
            </a:r>
            <a:r>
              <a:rPr lang="en-US" sz="800" i="1">
                <a:latin typeface="Calibri"/>
              </a:rPr>
              <a:t>25</a:t>
            </a:r>
            <a:r>
              <a:rPr lang="en-US" sz="800">
                <a:latin typeface="Calibri"/>
              </a:rPr>
              <a:t>(22), 27488-27505.</a:t>
            </a:r>
          </a:p>
        </p:txBody>
      </p:sp>
      <p:pic>
        <p:nvPicPr>
          <p:cNvPr id="11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4C7AF27D-6506-4468-90C3-0AE33BEDA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953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ECA9164-6666-4C6E-896C-E44687625C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181CD-CB5C-435E-A20F-D1E41D19CF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D0352D-3D31-4E2D-B63A-8A2628E69F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  <p:sp>
        <p:nvSpPr>
          <p:cNvPr id="21" name="ZoneTexte 3">
            <a:extLst>
              <a:ext uri="{FF2B5EF4-FFF2-40B4-BE49-F238E27FC236}">
                <a16:creationId xmlns:a16="http://schemas.microsoft.com/office/drawing/2014/main" id="{97A5CF50-F0AF-4BCD-A7B3-9296A8C33DE8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8202D248-B169-458D-A8DD-7E62F4CD8C65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Polarimetric computational imaging</a:t>
            </a:r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Calibri"/>
            </a:endParaRP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94C73937-1766-4423-9195-E7A913A0614D}"/>
              </a:ext>
            </a:extLst>
          </p:cNvPr>
          <p:cNvSpPr txBox="1"/>
          <p:nvPr/>
        </p:nvSpPr>
        <p:spPr>
          <a:xfrm>
            <a:off x="162212" y="1456902"/>
            <a:ext cx="6425019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Going further with </a:t>
            </a:r>
            <a:r>
              <a:rPr lang="en-US" sz="1500" b="1" err="1">
                <a:latin typeface="Calibri"/>
                <a:ea typeface="+mn-lt"/>
                <a:cs typeface="+mn-lt"/>
              </a:rPr>
              <a:t>eigendecompositions</a:t>
            </a:r>
            <a:r>
              <a:rPr lang="en-US" sz="1500" b="1">
                <a:latin typeface="Calibri"/>
                <a:ea typeface="+mn-lt"/>
                <a:cs typeface="+mn-lt"/>
              </a:rPr>
              <a:t> </a:t>
            </a:r>
          </a:p>
          <a:p>
            <a:r>
              <a:rPr lang="en-US" sz="1500">
                <a:latin typeface="Calibri"/>
                <a:ea typeface="+mn-lt"/>
                <a:cs typeface="+mn-lt"/>
              </a:rPr>
              <a:t>RGB color-coding according to the orientation of the main axis of each ellipsoid</a:t>
            </a:r>
          </a:p>
          <a:p>
            <a:endParaRPr lang="en-US" sz="1500" b="1">
              <a:latin typeface="Calibri"/>
              <a:ea typeface="+mn-lt"/>
              <a:cs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CB6C978-87D3-46A8-A5FE-CD48F20D63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9821" r="-20" b="573"/>
          <a:stretch/>
        </p:blipFill>
        <p:spPr>
          <a:xfrm>
            <a:off x="0" y="2341520"/>
            <a:ext cx="9150638" cy="31913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DE9DFC-588B-46AE-A1BC-294AF03EC337}"/>
              </a:ext>
            </a:extLst>
          </p:cNvPr>
          <p:cNvSpPr/>
          <p:nvPr/>
        </p:nvSpPr>
        <p:spPr>
          <a:xfrm>
            <a:off x="408373" y="2086252"/>
            <a:ext cx="5882710" cy="1009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A58EDA-3DD0-48F2-94BC-0F885479443D}"/>
              </a:ext>
            </a:extLst>
          </p:cNvPr>
          <p:cNvSpPr txBox="1"/>
          <p:nvPr/>
        </p:nvSpPr>
        <p:spPr>
          <a:xfrm>
            <a:off x="605481" y="6505832"/>
            <a:ext cx="59945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Calibri"/>
              </a:rPr>
              <a:t>Fromenteze, T., Yurduseven, O., Boyarsky, M., Gollub, J., Marks, D. L., &amp; Smith, D. R. (2017). Computational polarimetric microwave imaging. </a:t>
            </a:r>
            <a:r>
              <a:rPr lang="en-US" sz="800" i="1">
                <a:latin typeface="Calibri"/>
              </a:rPr>
              <a:t>Optics express</a:t>
            </a:r>
            <a:r>
              <a:rPr lang="en-US" sz="800">
                <a:latin typeface="Calibri"/>
              </a:rPr>
              <a:t>, </a:t>
            </a:r>
            <a:r>
              <a:rPr lang="en-US" sz="800" i="1">
                <a:latin typeface="Calibri"/>
              </a:rPr>
              <a:t>25</a:t>
            </a:r>
            <a:r>
              <a:rPr lang="en-US" sz="800">
                <a:latin typeface="Calibri"/>
              </a:rPr>
              <a:t>(22), 27488-27505.</a:t>
            </a:r>
          </a:p>
        </p:txBody>
      </p:sp>
      <p:pic>
        <p:nvPicPr>
          <p:cNvPr id="9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BDE7D327-EABD-4994-B12E-F026F66240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717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4" descr="A picture containing monitor&#10;&#10;Description generated with high confidence">
            <a:extLst>
              <a:ext uri="{FF2B5EF4-FFF2-40B4-BE49-F238E27FC236}">
                <a16:creationId xmlns:a16="http://schemas.microsoft.com/office/drawing/2014/main" id="{A4CB5450-6B89-4C61-A4F7-61AC2AC5CB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326" r="-20" b="493"/>
          <a:stretch/>
        </p:blipFill>
        <p:spPr>
          <a:xfrm>
            <a:off x="5267067" y="4913270"/>
            <a:ext cx="2748277" cy="9138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3CA63A2-7CD8-45B4-9B0C-395EF68DD952}"/>
              </a:ext>
            </a:extLst>
          </p:cNvPr>
          <p:cNvSpPr/>
          <p:nvPr/>
        </p:nvSpPr>
        <p:spPr>
          <a:xfrm>
            <a:off x="5026709" y="4742954"/>
            <a:ext cx="2121623" cy="3451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DA30F274-FC0F-4C36-A9B0-F1699E6E8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ZoneTexte 3">
            <a:extLst>
              <a:ext uri="{FF2B5EF4-FFF2-40B4-BE49-F238E27FC236}">
                <a16:creationId xmlns:a16="http://schemas.microsoft.com/office/drawing/2014/main" id="{D09F18CD-FB98-4656-9062-5D6EDA14CBBC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8AF670F4-A32D-4BAB-B098-BDA720A9C39F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Polarimetric phaseless imaging</a:t>
            </a:r>
          </a:p>
          <a:p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Arial"/>
            </a:endParaRPr>
          </a:p>
        </p:txBody>
      </p:sp>
      <p:pic>
        <p:nvPicPr>
          <p:cNvPr id="3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6D9C8E8F-602F-4FA8-8B67-C00BF4446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76" y="2147215"/>
            <a:ext cx="3268362" cy="22160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6934C2-352F-42C0-AA03-90D66D1B2FD6}"/>
              </a:ext>
            </a:extLst>
          </p:cNvPr>
          <p:cNvSpPr txBox="1"/>
          <p:nvPr/>
        </p:nvSpPr>
        <p:spPr>
          <a:xfrm>
            <a:off x="162032" y="1263827"/>
            <a:ext cx="421374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In conclusion of this work</a:t>
            </a:r>
            <a:endParaRPr lang="en-US" sz="1500">
              <a:latin typeface="Calibri"/>
            </a:endParaRPr>
          </a:p>
          <a:p>
            <a:endParaRPr lang="en-US" sz="1500">
              <a:latin typeface="Calibri"/>
              <a:cs typeface="Arial"/>
            </a:endParaRPr>
          </a:p>
          <a:p>
            <a:endParaRPr lang="en-US">
              <a:latin typeface="Calibri"/>
            </a:endParaRPr>
          </a:p>
        </p:txBody>
      </p:sp>
      <p:pic>
        <p:nvPicPr>
          <p:cNvPr id="8" name="Picture 9" descr="A close up of a logo&#10;&#10;Description generated with high confidence">
            <a:extLst>
              <a:ext uri="{FF2B5EF4-FFF2-40B4-BE49-F238E27FC236}">
                <a16:creationId xmlns:a16="http://schemas.microsoft.com/office/drawing/2014/main" id="{3EB9FF90-A5CD-46D0-A593-5FBEDA0CB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257" y="2007039"/>
            <a:ext cx="3978875" cy="23110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51F1DA-B859-41AA-9CF3-EBF2E1EBF341}"/>
              </a:ext>
            </a:extLst>
          </p:cNvPr>
          <p:cNvSpPr txBox="1"/>
          <p:nvPr/>
        </p:nvSpPr>
        <p:spPr>
          <a:xfrm>
            <a:off x="308768" y="1819881"/>
            <a:ext cx="421374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Conventional MIMO polarimetric system</a:t>
            </a:r>
            <a:endParaRPr lang="en-US" b="1"/>
          </a:p>
          <a:p>
            <a:endParaRPr lang="en-US" sz="1500">
              <a:latin typeface="Calibri"/>
              <a:cs typeface="Arial"/>
            </a:endParaRPr>
          </a:p>
          <a:p>
            <a:endParaRPr lang="en-US"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A9BF14-34EC-4E35-BED1-045D0FEFFB7F}"/>
              </a:ext>
            </a:extLst>
          </p:cNvPr>
          <p:cNvSpPr txBox="1"/>
          <p:nvPr/>
        </p:nvSpPr>
        <p:spPr>
          <a:xfrm>
            <a:off x="4525511" y="1819881"/>
            <a:ext cx="421374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Computational MIMO polarimetric system</a:t>
            </a:r>
            <a:endParaRPr lang="en-US" b="1"/>
          </a:p>
          <a:p>
            <a:endParaRPr lang="en-US" sz="1500">
              <a:latin typeface="Calibri"/>
              <a:cs typeface="Arial"/>
            </a:endParaRPr>
          </a:p>
          <a:p>
            <a:endParaRPr lang="en-US"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E4EB47-7641-48F6-8BA5-AD15A8CCBA7A}"/>
              </a:ext>
            </a:extLst>
          </p:cNvPr>
          <p:cNvSpPr txBox="1"/>
          <p:nvPr/>
        </p:nvSpPr>
        <p:spPr>
          <a:xfrm>
            <a:off x="432335" y="4484306"/>
            <a:ext cx="382759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/>
                <a:cs typeface="Arial"/>
              </a:rPr>
              <a:t>Double the hardware constraints compared to systems based on the scalar approximation</a:t>
            </a:r>
            <a:endParaRPr lang="en-US">
              <a:latin typeface="Calibri"/>
              <a:cs typeface="Arial"/>
            </a:endParaRPr>
          </a:p>
          <a:p>
            <a:pPr algn="just"/>
            <a:endParaRPr lang="en-US" sz="1500">
              <a:latin typeface="Calibri"/>
              <a:cs typeface="Arial"/>
            </a:endParaRPr>
          </a:p>
          <a:p>
            <a:pPr algn="just"/>
            <a:r>
              <a:rPr lang="en-US" sz="1500">
                <a:latin typeface="Calibri"/>
                <a:ea typeface="+mn-lt"/>
                <a:cs typeface="+mn-lt"/>
              </a:rPr>
              <a:t>Very few applications in short range imaging due to these limitations</a:t>
            </a:r>
            <a:endParaRPr lang="en-US">
              <a:latin typeface="Calibri"/>
            </a:endParaRPr>
          </a:p>
          <a:p>
            <a:pPr algn="just"/>
            <a:endParaRPr lang="en-US" sz="1500">
              <a:latin typeface="Calibri"/>
              <a:cs typeface="Arial"/>
            </a:endParaRPr>
          </a:p>
          <a:p>
            <a:pPr algn="just"/>
            <a:endParaRPr lang="en-US">
              <a:latin typeface="Calibri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C02B63-E800-46FE-B2E0-75F0BC1B4FBA}"/>
              </a:ext>
            </a:extLst>
          </p:cNvPr>
          <p:cNvSpPr txBox="1"/>
          <p:nvPr/>
        </p:nvSpPr>
        <p:spPr>
          <a:xfrm>
            <a:off x="4710862" y="4484305"/>
            <a:ext cx="4345038" cy="24468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/>
                <a:ea typeface="+mn-lt"/>
                <a:cs typeface="+mn-lt"/>
              </a:rPr>
              <a:t>Requires a single measurement chain provided that a full scan of the near fields is carried out</a:t>
            </a:r>
            <a:endParaRPr lang="en-US">
              <a:latin typeface="Calibri"/>
            </a:endParaRPr>
          </a:p>
          <a:p>
            <a:pPr algn="just"/>
            <a:endParaRPr lang="en-US" sz="1500">
              <a:latin typeface="Calibri"/>
              <a:cs typeface="Arial"/>
            </a:endParaRPr>
          </a:p>
          <a:p>
            <a:pPr algn="just"/>
            <a:endParaRPr lang="en-US" sz="1500">
              <a:latin typeface="Calibri"/>
              <a:cs typeface="Arial"/>
            </a:endParaRPr>
          </a:p>
          <a:p>
            <a:pPr algn="just"/>
            <a:endParaRPr lang="en-US" sz="1500">
              <a:latin typeface="Calibri"/>
              <a:cs typeface="Arial"/>
            </a:endParaRPr>
          </a:p>
          <a:p>
            <a:pPr algn="just"/>
            <a:endParaRPr lang="en-US" sz="1500">
              <a:latin typeface="Calibri"/>
              <a:cs typeface="Arial"/>
            </a:endParaRPr>
          </a:p>
          <a:p>
            <a:pPr algn="just"/>
            <a:r>
              <a:rPr lang="en-US" sz="1500">
                <a:latin typeface="Calibri"/>
                <a:ea typeface="+mn-lt"/>
                <a:cs typeface="+mn-lt"/>
              </a:rPr>
              <a:t>Paves the way for volumetric reconstruction of susceptibility tensors  </a:t>
            </a:r>
            <a:endParaRPr lang="en-US"/>
          </a:p>
          <a:p>
            <a:pPr algn="just"/>
            <a:endParaRPr lang="en-US" sz="1500">
              <a:latin typeface="Calibri"/>
              <a:cs typeface="Arial"/>
            </a:endParaRPr>
          </a:p>
          <a:p>
            <a:pPr algn="just"/>
            <a:endParaRPr lang="en-US"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472B68-7311-45CA-9A1D-D0F15A9C1D14}"/>
              </a:ext>
            </a:extLst>
          </p:cNvPr>
          <p:cNvSpPr txBox="1"/>
          <p:nvPr/>
        </p:nvSpPr>
        <p:spPr>
          <a:xfrm>
            <a:off x="605481" y="6505832"/>
            <a:ext cx="59945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Calibri"/>
              </a:rPr>
              <a:t>Fromenteze, T., Yurduseven, O., Boyarsky, M., Gollub, J., Marks, D. L., &amp; Smith, D. R. (2017). Computational polarimetric microwave imaging. </a:t>
            </a:r>
            <a:r>
              <a:rPr lang="en-US" sz="800" i="1">
                <a:latin typeface="Calibri"/>
              </a:rPr>
              <a:t>Optics express</a:t>
            </a:r>
            <a:r>
              <a:rPr lang="en-US" sz="800">
                <a:latin typeface="Calibri"/>
              </a:rPr>
              <a:t>, </a:t>
            </a:r>
            <a:r>
              <a:rPr lang="en-US" sz="800" i="1">
                <a:latin typeface="Calibri"/>
              </a:rPr>
              <a:t>25</a:t>
            </a:r>
            <a:r>
              <a:rPr lang="en-US" sz="800">
                <a:latin typeface="Calibri"/>
              </a:rPr>
              <a:t>(22), 27488-27505.</a:t>
            </a:r>
          </a:p>
        </p:txBody>
      </p:sp>
      <p:pic>
        <p:nvPicPr>
          <p:cNvPr id="2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5B8C7B28-3AAB-4749-BD46-DDB674C6F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  <p:pic>
        <p:nvPicPr>
          <p:cNvPr id="5" name="Imag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5BF4ED39-2EA6-40F2-A025-644D94CB0D2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6" name="Imag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6D7CBFE-C7ED-4370-A4E8-045A4643C65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9" name="Image 7">
            <a:extLst>
              <a:ext uri="{FF2B5EF4-FFF2-40B4-BE49-F238E27FC236}">
                <a16:creationId xmlns:a16="http://schemas.microsoft.com/office/drawing/2014/main" id="{56077F33-C151-49B5-BA36-2FCC2B3E3B6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384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6">
            <a:extLst>
              <a:ext uri="{FF2B5EF4-FFF2-40B4-BE49-F238E27FC236}">
                <a16:creationId xmlns:a16="http://schemas.microsoft.com/office/drawing/2014/main" id="{DA30F274-FC0F-4C36-A9B0-F1699E6E8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ZoneTexte 3">
            <a:extLst>
              <a:ext uri="{FF2B5EF4-FFF2-40B4-BE49-F238E27FC236}">
                <a16:creationId xmlns:a16="http://schemas.microsoft.com/office/drawing/2014/main" id="{D09F18CD-FB98-4656-9062-5D6EDA14CBBC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8AF670F4-A32D-4BAB-B098-BDA720A9C39F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Phaseless computational imaging</a:t>
            </a:r>
          </a:p>
          <a:p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51F1DA-B859-41AA-9CF3-EBF2E1EBF341}"/>
              </a:ext>
            </a:extLst>
          </p:cNvPr>
          <p:cNvSpPr txBox="1"/>
          <p:nvPr/>
        </p:nvSpPr>
        <p:spPr>
          <a:xfrm>
            <a:off x="308768" y="1819881"/>
            <a:ext cx="421374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Conventional MIMO system</a:t>
            </a:r>
            <a:endParaRPr lang="en-US" b="1"/>
          </a:p>
          <a:p>
            <a:endParaRPr lang="en-US" sz="1500">
              <a:latin typeface="Calibri"/>
              <a:cs typeface="Arial"/>
            </a:endParaRPr>
          </a:p>
          <a:p>
            <a:endParaRPr lang="en-US"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E4EB47-7641-48F6-8BA5-AD15A8CCBA7A}"/>
              </a:ext>
            </a:extLst>
          </p:cNvPr>
          <p:cNvSpPr txBox="1"/>
          <p:nvPr/>
        </p:nvSpPr>
        <p:spPr>
          <a:xfrm>
            <a:off x="401443" y="4785502"/>
            <a:ext cx="3827599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/>
                <a:ea typeface="+mn-lt"/>
                <a:cs typeface="+mn-lt"/>
              </a:rPr>
              <a:t>Phase measurement also creates heavy hardware constraints on each measurement chain</a:t>
            </a:r>
            <a:endParaRPr lang="en-US"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D4C5E3-0C33-4C5D-949D-F6ED6D2F35FE}"/>
              </a:ext>
            </a:extLst>
          </p:cNvPr>
          <p:cNvSpPr txBox="1"/>
          <p:nvPr/>
        </p:nvSpPr>
        <p:spPr>
          <a:xfrm>
            <a:off x="4571848" y="2059292"/>
            <a:ext cx="3827599" cy="35548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 b="1">
                <a:latin typeface="Calibri"/>
                <a:ea typeface="+mn-lt"/>
                <a:cs typeface="+mn-lt"/>
              </a:rPr>
              <a:t>Motivation for this work</a:t>
            </a:r>
            <a:endParaRPr lang="en-US" sz="1500" b="1">
              <a:latin typeface="Calibri"/>
              <a:cs typeface="Arial"/>
            </a:endParaRPr>
          </a:p>
          <a:p>
            <a:pPr algn="just"/>
            <a:endParaRPr lang="en-US" sz="1500" b="1">
              <a:latin typeface="Calibri"/>
              <a:ea typeface="+mn-lt"/>
              <a:cs typeface="+mn-lt"/>
            </a:endParaRPr>
          </a:p>
          <a:p>
            <a:pPr algn="just"/>
            <a:r>
              <a:rPr lang="en-US" sz="1500">
                <a:latin typeface="Calibri"/>
                <a:ea typeface="+mn-lt"/>
                <a:cs typeface="+mn-lt"/>
              </a:rPr>
              <a:t>is it possible to reconstruct images from the intensity measurement of signals that interacted with a target?</a:t>
            </a:r>
          </a:p>
          <a:p>
            <a:pPr algn="just"/>
            <a:endParaRPr lang="en-US" sz="1500">
              <a:latin typeface="Calibri"/>
              <a:cs typeface="Arial"/>
            </a:endParaRPr>
          </a:p>
          <a:p>
            <a:pPr algn="just"/>
            <a:r>
              <a:rPr lang="en-US" sz="1500">
                <a:latin typeface="Calibri"/>
                <a:ea typeface="+mn-lt"/>
                <a:cs typeface="+mn-lt"/>
              </a:rPr>
              <a:t>In other words, can we replace our VNAs with spectrum analyzers and a little mathematics?</a:t>
            </a:r>
            <a:endParaRPr lang="en-US">
              <a:latin typeface="Calibri"/>
              <a:ea typeface="+mn-lt"/>
              <a:cs typeface="+mn-lt"/>
            </a:endParaRPr>
          </a:p>
          <a:p>
            <a:pPr algn="just"/>
            <a:endParaRPr lang="en-US" sz="1500">
              <a:latin typeface="Calibri"/>
              <a:ea typeface="+mn-lt"/>
              <a:cs typeface="+mn-lt"/>
            </a:endParaRPr>
          </a:p>
          <a:p>
            <a:pPr algn="just"/>
            <a:r>
              <a:rPr lang="en-US" sz="1500">
                <a:latin typeface="Calibri"/>
                <a:ea typeface="+mn-lt"/>
                <a:cs typeface="+mn-lt"/>
              </a:rPr>
              <a:t>Are computational systems compatible with/supportive of these objectives?</a:t>
            </a:r>
            <a:endParaRPr lang="en-US">
              <a:latin typeface="Calibri"/>
            </a:endParaRPr>
          </a:p>
          <a:p>
            <a:pPr algn="just"/>
            <a:endParaRPr lang="en-US" sz="1500">
              <a:latin typeface="Calibri"/>
              <a:cs typeface="Arial"/>
            </a:endParaRPr>
          </a:p>
          <a:p>
            <a:pPr algn="just"/>
            <a:endParaRPr lang="en-US" sz="1500">
              <a:latin typeface="Calibri"/>
              <a:cs typeface="Arial"/>
            </a:endParaRPr>
          </a:p>
          <a:p>
            <a:pPr algn="just"/>
            <a:endParaRPr lang="en-US" sz="1500">
              <a:latin typeface="Calibri"/>
              <a:cs typeface="Arial"/>
            </a:endParaRPr>
          </a:p>
          <a:p>
            <a:pPr algn="just"/>
            <a:endParaRPr lang="en-US" sz="1500">
              <a:latin typeface="Calibri"/>
              <a:cs typeface="Arial"/>
            </a:endParaRPr>
          </a:p>
        </p:txBody>
      </p:sp>
      <p:pic>
        <p:nvPicPr>
          <p:cNvPr id="2" name="Picture 4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948CC453-96AD-4ADC-B54B-C7439E048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05" y="2174865"/>
            <a:ext cx="3376483" cy="2461931"/>
          </a:xfrm>
          <a:prstGeom prst="rect">
            <a:avLst/>
          </a:prstGeom>
        </p:spPr>
      </p:pic>
      <p:pic>
        <p:nvPicPr>
          <p:cNvPr id="3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D2D6C1EB-4BE1-40CE-9F9B-F3E3B4FC3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  <p:pic>
        <p:nvPicPr>
          <p:cNvPr id="5" name="Imag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EA89EB75-9155-48C4-98E3-8E9860FEA99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6" name="Imag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3770B94-53B0-42EA-AB18-69D0296624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7" name="Image 7">
            <a:extLst>
              <a:ext uri="{FF2B5EF4-FFF2-40B4-BE49-F238E27FC236}">
                <a16:creationId xmlns:a16="http://schemas.microsoft.com/office/drawing/2014/main" id="{EA4E87DA-F7C2-4C85-ABB7-F50815737E5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240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6">
            <a:extLst>
              <a:ext uri="{FF2B5EF4-FFF2-40B4-BE49-F238E27FC236}">
                <a16:creationId xmlns:a16="http://schemas.microsoft.com/office/drawing/2014/main" id="{DA30F274-FC0F-4C36-A9B0-F1699E6E8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ZoneTexte 3">
            <a:extLst>
              <a:ext uri="{FF2B5EF4-FFF2-40B4-BE49-F238E27FC236}">
                <a16:creationId xmlns:a16="http://schemas.microsoft.com/office/drawing/2014/main" id="{D09F18CD-FB98-4656-9062-5D6EDA14CBBC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8AF670F4-A32D-4BAB-B098-BDA720A9C39F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Phaseless computational imaging</a:t>
            </a:r>
          </a:p>
          <a:p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D765B8-C319-45CA-9718-794A965BFB5F}"/>
              </a:ext>
            </a:extLst>
          </p:cNvPr>
          <p:cNvSpPr txBox="1"/>
          <p:nvPr/>
        </p:nvSpPr>
        <p:spPr>
          <a:xfrm>
            <a:off x="165272" y="1377778"/>
            <a:ext cx="468166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</a:rPr>
              <a:t>First concern:</a:t>
            </a:r>
            <a:r>
              <a:rPr lang="en-US" sz="1500">
                <a:latin typeface="Calibri"/>
              </a:rPr>
              <a:t> phase information is crucial </a:t>
            </a:r>
          </a:p>
        </p:txBody>
      </p:sp>
      <p:pic>
        <p:nvPicPr>
          <p:cNvPr id="5" name="Picture 5" descr="A vintage photo of an old building&#10;&#10;Description generated with very high confidence">
            <a:extLst>
              <a:ext uri="{FF2B5EF4-FFF2-40B4-BE49-F238E27FC236}">
                <a16:creationId xmlns:a16="http://schemas.microsoft.com/office/drawing/2014/main" id="{CF8EF1DA-9031-42AA-9013-FEEABB7AF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731" y="1920027"/>
            <a:ext cx="6149031" cy="177454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AA9645F-8D73-4883-BEE3-271A1F45E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293" y="3631828"/>
            <a:ext cx="4967415" cy="2807100"/>
          </a:xfrm>
          <a:prstGeom prst="rect">
            <a:avLst/>
          </a:prstGeom>
        </p:spPr>
      </p:pic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1EB06D3C-6440-42C6-9499-1B2F0C400EA0}"/>
              </a:ext>
            </a:extLst>
          </p:cNvPr>
          <p:cNvSpPr/>
          <p:nvPr/>
        </p:nvSpPr>
        <p:spPr>
          <a:xfrm>
            <a:off x="3655005" y="5225548"/>
            <a:ext cx="1961635" cy="857250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Phase swap</a:t>
            </a:r>
          </a:p>
        </p:txBody>
      </p:sp>
      <p:sp>
        <p:nvSpPr>
          <p:cNvPr id="10" name="Arrow: Curved Left 9">
            <a:extLst>
              <a:ext uri="{FF2B5EF4-FFF2-40B4-BE49-F238E27FC236}">
                <a16:creationId xmlns:a16="http://schemas.microsoft.com/office/drawing/2014/main" id="{2D6B807E-9E10-45F1-B9B1-C12039AAECA6}"/>
              </a:ext>
            </a:extLst>
          </p:cNvPr>
          <p:cNvSpPr/>
          <p:nvPr/>
        </p:nvSpPr>
        <p:spPr>
          <a:xfrm>
            <a:off x="7140970" y="3346086"/>
            <a:ext cx="409318" cy="121250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9613C0-F38A-4A6F-8BC6-B55DBE0663AF}"/>
              </a:ext>
            </a:extLst>
          </p:cNvPr>
          <p:cNvSpPr txBox="1"/>
          <p:nvPr/>
        </p:nvSpPr>
        <p:spPr>
          <a:xfrm>
            <a:off x="7617940" y="3686946"/>
            <a:ext cx="4681665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</a:rPr>
              <a:t>2D Fourier </a:t>
            </a:r>
            <a:endParaRPr lang="en-US">
              <a:latin typeface="Arial"/>
            </a:endParaRPr>
          </a:p>
          <a:p>
            <a:r>
              <a:rPr lang="en-US" sz="1500" b="1">
                <a:latin typeface="Calibri"/>
              </a:rPr>
              <a:t>transform</a:t>
            </a:r>
            <a:endParaRPr lang="en-US"/>
          </a:p>
        </p:txBody>
      </p:sp>
      <p:pic>
        <p:nvPicPr>
          <p:cNvPr id="2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CA9C994B-0AA6-4ED0-A401-EBB46E2FB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  <p:pic>
        <p:nvPicPr>
          <p:cNvPr id="6" name="Imag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3EA7334C-5E39-477D-A277-DFD036281C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8" name="Imag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F63F276-3EB1-40D4-AE60-185D7DCB1CD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14" name="Image 7">
            <a:extLst>
              <a:ext uri="{FF2B5EF4-FFF2-40B4-BE49-F238E27FC236}">
                <a16:creationId xmlns:a16="http://schemas.microsoft.com/office/drawing/2014/main" id="{7017BA8A-4692-4A21-97E5-B10E5351365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0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6">
            <a:extLst>
              <a:ext uri="{FF2B5EF4-FFF2-40B4-BE49-F238E27FC236}">
                <a16:creationId xmlns:a16="http://schemas.microsoft.com/office/drawing/2014/main" id="{DA30F274-FC0F-4C36-A9B0-F1699E6E8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ZoneTexte 3">
            <a:extLst>
              <a:ext uri="{FF2B5EF4-FFF2-40B4-BE49-F238E27FC236}">
                <a16:creationId xmlns:a16="http://schemas.microsoft.com/office/drawing/2014/main" id="{D09F18CD-FB98-4656-9062-5D6EDA14CBBC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8AF670F4-A32D-4BAB-B098-BDA720A9C39F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Phaseless computational imaging</a:t>
            </a:r>
          </a:p>
          <a:p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D765B8-C319-45CA-9718-794A965BFB5F}"/>
              </a:ext>
            </a:extLst>
          </p:cNvPr>
          <p:cNvSpPr txBox="1"/>
          <p:nvPr/>
        </p:nvSpPr>
        <p:spPr>
          <a:xfrm>
            <a:off x="165272" y="1377778"/>
            <a:ext cx="468166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</a:rPr>
              <a:t>First concern:</a:t>
            </a:r>
            <a:r>
              <a:rPr lang="en-US" sz="1500">
                <a:latin typeface="Calibri"/>
              </a:rPr>
              <a:t> phase information is crucial </a:t>
            </a:r>
          </a:p>
        </p:txBody>
      </p:sp>
      <p:pic>
        <p:nvPicPr>
          <p:cNvPr id="5" name="Picture 5" descr="A vintage photo of an old building&#10;&#10;Description generated with very high confidence">
            <a:extLst>
              <a:ext uri="{FF2B5EF4-FFF2-40B4-BE49-F238E27FC236}">
                <a16:creationId xmlns:a16="http://schemas.microsoft.com/office/drawing/2014/main" id="{CF8EF1DA-9031-42AA-9013-FEEABB7AF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731" y="1920027"/>
            <a:ext cx="6149031" cy="1774547"/>
          </a:xfrm>
          <a:prstGeom prst="rect">
            <a:avLst/>
          </a:prstGeom>
        </p:spPr>
      </p:pic>
      <p:pic>
        <p:nvPicPr>
          <p:cNvPr id="2" name="Picture 5" descr="An old photo of a brick building&#10;&#10;Description generated with very high confidence">
            <a:extLst>
              <a:ext uri="{FF2B5EF4-FFF2-40B4-BE49-F238E27FC236}">
                <a16:creationId xmlns:a16="http://schemas.microsoft.com/office/drawing/2014/main" id="{CF6F0B80-6A0F-4663-98C8-07FD93728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117" y="4198307"/>
            <a:ext cx="6288043" cy="17977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1A966B-0615-4D1E-8FA0-29205B7F42CA}"/>
              </a:ext>
            </a:extLst>
          </p:cNvPr>
          <p:cNvSpPr txBox="1"/>
          <p:nvPr/>
        </p:nvSpPr>
        <p:spPr>
          <a:xfrm>
            <a:off x="165272" y="3771899"/>
            <a:ext cx="6728252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</a:rPr>
              <a:t>After the phase swap and an inverse 2D Fourier transform</a:t>
            </a:r>
            <a:endParaRPr lang="en-US"/>
          </a:p>
        </p:txBody>
      </p:sp>
      <p:pic>
        <p:nvPicPr>
          <p:cNvPr id="6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C916E4A7-3BDF-4ABF-9755-0B1D14A01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  <p:pic>
        <p:nvPicPr>
          <p:cNvPr id="7" name="Imag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7E696D94-B7EB-470C-AD5C-0C889EBC18E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8" name="Imag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B409BE5-0114-4AA6-AA85-2714E074CDE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10" name="Image 7">
            <a:extLst>
              <a:ext uri="{FF2B5EF4-FFF2-40B4-BE49-F238E27FC236}">
                <a16:creationId xmlns:a16="http://schemas.microsoft.com/office/drawing/2014/main" id="{86236846-FDB0-4E39-8CE7-1C60042150C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568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6">
            <a:extLst>
              <a:ext uri="{FF2B5EF4-FFF2-40B4-BE49-F238E27FC236}">
                <a16:creationId xmlns:a16="http://schemas.microsoft.com/office/drawing/2014/main" id="{DA30F274-FC0F-4C36-A9B0-F1699E6E8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ZoneTexte 3">
            <a:extLst>
              <a:ext uri="{FF2B5EF4-FFF2-40B4-BE49-F238E27FC236}">
                <a16:creationId xmlns:a16="http://schemas.microsoft.com/office/drawing/2014/main" id="{D09F18CD-FB98-4656-9062-5D6EDA14CBBC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8AF670F4-A32D-4BAB-B098-BDA720A9C39F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Phaseless computational imaging</a:t>
            </a:r>
          </a:p>
          <a:p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5FC353-7137-499C-B59D-8189DA085E96}"/>
              </a:ext>
            </a:extLst>
          </p:cNvPr>
          <p:cNvSpPr txBox="1"/>
          <p:nvPr/>
        </p:nvSpPr>
        <p:spPr>
          <a:xfrm>
            <a:off x="165272" y="1370055"/>
            <a:ext cx="8736226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</a:rPr>
              <a:t>Key element:</a:t>
            </a:r>
            <a:r>
              <a:rPr lang="en-US" sz="1500">
                <a:latin typeface="Calibri"/>
              </a:rPr>
              <a:t> phase information can however be encoded in the intensity information</a:t>
            </a:r>
          </a:p>
          <a:p>
            <a:endParaRPr lang="en-US" sz="1500">
              <a:latin typeface="Calibri"/>
              <a:ea typeface="+mn-lt"/>
              <a:cs typeface="+mn-lt"/>
            </a:endParaRPr>
          </a:p>
          <a:p>
            <a:pPr algn="ctr"/>
            <a:r>
              <a:rPr lang="en-US" sz="1500">
                <a:latin typeface="Calibri"/>
                <a:ea typeface="+mn-lt"/>
                <a:cs typeface="+mn-lt"/>
              </a:rPr>
              <a:t>Signals received in an aperture in the presence of two isotropic point sources</a:t>
            </a:r>
            <a:endParaRPr lang="en-US" sz="1500">
              <a:latin typeface="Calibri"/>
              <a:cs typeface="Arial"/>
            </a:endParaRPr>
          </a:p>
          <a:p>
            <a:endParaRPr lang="en-US" sz="1500">
              <a:latin typeface="Calibri"/>
            </a:endParaRPr>
          </a:p>
        </p:txBody>
      </p:sp>
      <p:pic>
        <p:nvPicPr>
          <p:cNvPr id="7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3C70C48C-2EDA-4E72-90B2-CEA204826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293427"/>
            <a:ext cx="8373247" cy="30588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EB7D71-CA2C-4FCA-92E2-A31F92D06B6D}"/>
              </a:ext>
            </a:extLst>
          </p:cNvPr>
          <p:cNvSpPr txBox="1"/>
          <p:nvPr/>
        </p:nvSpPr>
        <p:spPr>
          <a:xfrm>
            <a:off x="1030244" y="5455507"/>
            <a:ext cx="7006281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Calibri"/>
                <a:ea typeface="+mn-lt"/>
                <a:cs typeface="+mn-lt"/>
              </a:rPr>
              <a:t>Interferences of complex contributions:</a:t>
            </a:r>
            <a:endParaRPr lang="en-US" sz="1500">
              <a:latin typeface="Calibri"/>
            </a:endParaRPr>
          </a:p>
          <a:p>
            <a:pPr algn="ctr"/>
            <a:r>
              <a:rPr lang="en-US" sz="1500">
                <a:latin typeface="Calibri"/>
                <a:ea typeface="+mn-lt"/>
                <a:cs typeface="+mn-lt"/>
              </a:rPr>
              <a:t>Transformation of phase information into intensity fluctuation</a:t>
            </a:r>
            <a:endParaRPr lang="en-US" sz="1500">
              <a:latin typeface="Calibri"/>
            </a:endParaRPr>
          </a:p>
          <a:p>
            <a:pPr algn="ctr"/>
            <a:r>
              <a:rPr lang="en-US" sz="1500">
                <a:latin typeface="Calibri"/>
                <a:ea typeface="+mn-lt"/>
                <a:cs typeface="+mn-lt"/>
              </a:rPr>
              <a:t> </a:t>
            </a:r>
            <a:r>
              <a:rPr lang="en-US" sz="1500" b="1">
                <a:latin typeface="Calibri"/>
                <a:ea typeface="+mn-lt"/>
                <a:cs typeface="+mn-lt"/>
              </a:rPr>
              <a:t>Inverse problem solving: Phase retrieval algorithms</a:t>
            </a:r>
            <a:endParaRPr lang="en-US" sz="1500" b="1">
              <a:latin typeface="Calibri"/>
            </a:endParaRPr>
          </a:p>
        </p:txBody>
      </p:sp>
      <p:pic>
        <p:nvPicPr>
          <p:cNvPr id="2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5450B2A1-69E1-41A2-85C3-A189A8AED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  <p:pic>
        <p:nvPicPr>
          <p:cNvPr id="3" name="Imag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9F4873FA-2108-43E4-8F43-755FCCED47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5" name="Imag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2D286C2-42FE-40D8-9BB4-7B3DB81BD68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9" name="Image 7">
            <a:extLst>
              <a:ext uri="{FF2B5EF4-FFF2-40B4-BE49-F238E27FC236}">
                <a16:creationId xmlns:a16="http://schemas.microsoft.com/office/drawing/2014/main" id="{045553A0-1DDD-4AC5-A794-9FF2771F05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5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6">
            <a:extLst>
              <a:ext uri="{FF2B5EF4-FFF2-40B4-BE49-F238E27FC236}">
                <a16:creationId xmlns:a16="http://schemas.microsoft.com/office/drawing/2014/main" id="{DA30F274-FC0F-4C36-A9B0-F1699E6E8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ZoneTexte 3">
            <a:extLst>
              <a:ext uri="{FF2B5EF4-FFF2-40B4-BE49-F238E27FC236}">
                <a16:creationId xmlns:a16="http://schemas.microsoft.com/office/drawing/2014/main" id="{D09F18CD-FB98-4656-9062-5D6EDA14CBBC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8AF670F4-A32D-4BAB-B098-BDA720A9C39F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Phaseless computational imaging</a:t>
            </a:r>
          </a:p>
          <a:p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4862174-4EEF-42F6-BAB3-0C95D57D5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49" y="1921269"/>
            <a:ext cx="3283808" cy="39036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484284-4E86-4317-BD72-602B33ECE72B}"/>
              </a:ext>
            </a:extLst>
          </p:cNvPr>
          <p:cNvSpPr txBox="1"/>
          <p:nvPr/>
        </p:nvSpPr>
        <p:spPr>
          <a:xfrm>
            <a:off x="165272" y="1370055"/>
            <a:ext cx="8736226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Objective:</a:t>
            </a:r>
            <a:r>
              <a:rPr lang="en-US" sz="1500">
                <a:latin typeface="Calibri"/>
                <a:ea typeface="+mn-lt"/>
                <a:cs typeface="+mn-lt"/>
              </a:rPr>
              <a:t> Application to microwave imaging</a:t>
            </a:r>
            <a:endParaRPr lang="en-US" sz="1500"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1A86A6-A479-402D-BD2C-8DF7E419B277}"/>
              </a:ext>
            </a:extLst>
          </p:cNvPr>
          <p:cNvSpPr txBox="1"/>
          <p:nvPr/>
        </p:nvSpPr>
        <p:spPr>
          <a:xfrm>
            <a:off x="4690934" y="2065122"/>
            <a:ext cx="3971151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cs typeface="Arial"/>
              </a:rPr>
              <a:t>Expression of the measured signals</a:t>
            </a:r>
            <a:endParaRPr lang="en-US"/>
          </a:p>
        </p:txBody>
      </p:sp>
      <p:pic>
        <p:nvPicPr>
          <p:cNvPr id="9" name="Picture 9" descr="A drawing of a person&#10;&#10;Description generated with high confidence">
            <a:extLst>
              <a:ext uri="{FF2B5EF4-FFF2-40B4-BE49-F238E27FC236}">
                <a16:creationId xmlns:a16="http://schemas.microsoft.com/office/drawing/2014/main" id="{24541BE2-30C8-4DD7-9D94-247A75E91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609" y="2471643"/>
            <a:ext cx="3083010" cy="4473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AD0F8FC-B28E-4D26-A9B3-49A881ED6907}"/>
              </a:ext>
            </a:extLst>
          </p:cNvPr>
          <p:cNvSpPr txBox="1"/>
          <p:nvPr/>
        </p:nvSpPr>
        <p:spPr>
          <a:xfrm>
            <a:off x="4690934" y="3069108"/>
            <a:ext cx="3971151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cs typeface="Arial"/>
              </a:rPr>
              <a:t>Matrix formalism</a:t>
            </a:r>
            <a:endParaRPr lang="en-US"/>
          </a:p>
        </p:txBody>
      </p:sp>
      <p:pic>
        <p:nvPicPr>
          <p:cNvPr id="19" name="Picture 19" descr="A picture containing furniture&#10;&#10;Description generated with high confidence">
            <a:extLst>
              <a:ext uri="{FF2B5EF4-FFF2-40B4-BE49-F238E27FC236}">
                <a16:creationId xmlns:a16="http://schemas.microsoft.com/office/drawing/2014/main" id="{B2F08679-BD1D-452C-B3E5-CD91BCEBA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134" y="3535577"/>
            <a:ext cx="688117" cy="15754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0D40FCE-C2B4-4F68-9362-F68E3298CACF}"/>
              </a:ext>
            </a:extLst>
          </p:cNvPr>
          <p:cNvSpPr txBox="1"/>
          <p:nvPr/>
        </p:nvSpPr>
        <p:spPr>
          <a:xfrm>
            <a:off x="4690934" y="3872297"/>
            <a:ext cx="3971151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cs typeface="Arial"/>
              </a:rPr>
              <a:t>Reconstruction by pseudo-inversion</a:t>
            </a:r>
            <a:endParaRPr lang="en-US"/>
          </a:p>
        </p:txBody>
      </p:sp>
      <p:pic>
        <p:nvPicPr>
          <p:cNvPr id="21" name="Picture 22" descr="A close up of a stool&#10;&#10;Description generated with high confidence">
            <a:extLst>
              <a:ext uri="{FF2B5EF4-FFF2-40B4-BE49-F238E27FC236}">
                <a16:creationId xmlns:a16="http://schemas.microsoft.com/office/drawing/2014/main" id="{A2AD21A6-85EA-482F-B469-D7ACFC0A5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3995" y="4382657"/>
            <a:ext cx="749902" cy="15471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5D604F6-3966-4F12-BF88-3F14C8EE80AD}"/>
              </a:ext>
            </a:extLst>
          </p:cNvPr>
          <p:cNvSpPr txBox="1"/>
          <p:nvPr/>
        </p:nvSpPr>
        <p:spPr>
          <a:xfrm>
            <a:off x="4690934" y="4775884"/>
            <a:ext cx="4403637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FF0000"/>
                </a:solidFill>
                <a:latin typeface="Calibri"/>
                <a:ea typeface="+mn-lt"/>
                <a:cs typeface="+mn-lt"/>
              </a:rPr>
              <a:t>Intensity measurement: Reflectivity reconstruction?</a:t>
            </a:r>
            <a:endParaRPr lang="en-US" sz="150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8" name="Picture 28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C5B5E85A-5608-4B8D-AF16-D35CC5A4FB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3609" y="5172606"/>
            <a:ext cx="1368512" cy="227539"/>
          </a:xfrm>
          <a:prstGeom prst="rect">
            <a:avLst/>
          </a:prstGeom>
        </p:spPr>
      </p:pic>
      <p:pic>
        <p:nvPicPr>
          <p:cNvPr id="3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EB0BA204-D8EB-41F8-96B8-96F26BBD9F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  <p:pic>
        <p:nvPicPr>
          <p:cNvPr id="5" name="Imag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3EDA1C09-06BC-474A-A02D-4143015F638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6" name="Imag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0661BFA-0377-4D0E-8FA5-5132647952F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7" name="Image 7">
            <a:extLst>
              <a:ext uri="{FF2B5EF4-FFF2-40B4-BE49-F238E27FC236}">
                <a16:creationId xmlns:a16="http://schemas.microsoft.com/office/drawing/2014/main" id="{58B7BF9B-BF99-4D44-8E89-3D6F93A275A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381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6">
            <a:extLst>
              <a:ext uri="{FF2B5EF4-FFF2-40B4-BE49-F238E27FC236}">
                <a16:creationId xmlns:a16="http://schemas.microsoft.com/office/drawing/2014/main" id="{DA30F274-FC0F-4C36-A9B0-F1699E6E8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ZoneTexte 3">
            <a:extLst>
              <a:ext uri="{FF2B5EF4-FFF2-40B4-BE49-F238E27FC236}">
                <a16:creationId xmlns:a16="http://schemas.microsoft.com/office/drawing/2014/main" id="{D09F18CD-FB98-4656-9062-5D6EDA14CBBC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8AF670F4-A32D-4BAB-B098-BDA720A9C39F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Phaseless computational imaging</a:t>
            </a:r>
          </a:p>
          <a:p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D604F6-3966-4F12-BF88-3F14C8EE80AD}"/>
              </a:ext>
            </a:extLst>
          </p:cNvPr>
          <p:cNvSpPr txBox="1"/>
          <p:nvPr/>
        </p:nvSpPr>
        <p:spPr>
          <a:xfrm>
            <a:off x="165272" y="1285101"/>
            <a:ext cx="4403637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rgbClr val="FF0000"/>
                </a:solidFill>
                <a:latin typeface="Calibri"/>
                <a:ea typeface="+mn-lt"/>
                <a:cs typeface="+mn-lt"/>
              </a:rPr>
              <a:t>Intensity measurement: Reflectivity reconstruction?</a:t>
            </a:r>
            <a:endParaRPr lang="en-US" sz="150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8" name="Picture 28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C5B5E85A-5608-4B8D-AF16-D35CC5A4F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47" y="1681823"/>
            <a:ext cx="1368512" cy="227539"/>
          </a:xfrm>
          <a:prstGeom prst="rect">
            <a:avLst/>
          </a:prstGeom>
        </p:spPr>
      </p:pic>
      <p:pic>
        <p:nvPicPr>
          <p:cNvPr id="3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2DAC2A1-2E97-41D0-9134-DF04DAB698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65" r="22626" b="820"/>
          <a:stretch/>
        </p:blipFill>
        <p:spPr>
          <a:xfrm>
            <a:off x="4791333" y="1404461"/>
            <a:ext cx="3020536" cy="9290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55F03D4-5DB2-4B2A-9641-BE8A44427AEC}"/>
              </a:ext>
            </a:extLst>
          </p:cNvPr>
          <p:cNvSpPr txBox="1"/>
          <p:nvPr/>
        </p:nvSpPr>
        <p:spPr>
          <a:xfrm>
            <a:off x="4822225" y="1285100"/>
            <a:ext cx="4403637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Solving an optimization problem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F958F6-01B7-4F2D-88CA-3E7E204B8A76}"/>
              </a:ext>
            </a:extLst>
          </p:cNvPr>
          <p:cNvSpPr txBox="1"/>
          <p:nvPr/>
        </p:nvSpPr>
        <p:spPr>
          <a:xfrm>
            <a:off x="420129" y="2744744"/>
            <a:ext cx="3963429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Convex programming</a:t>
            </a:r>
          </a:p>
          <a:p>
            <a:r>
              <a:rPr lang="en-US" sz="1500">
                <a:latin typeface="Calibri"/>
                <a:cs typeface="Arial"/>
              </a:rPr>
              <a:t>Example: CVX and </a:t>
            </a:r>
            <a:r>
              <a:rPr lang="en-US" sz="1500" err="1">
                <a:latin typeface="Calibri"/>
                <a:cs typeface="Arial"/>
              </a:rPr>
              <a:t>Matlab</a:t>
            </a:r>
            <a:endParaRPr lang="en-US" sz="1500" b="1" err="1">
              <a:latin typeface="Calibri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A3521B-BB73-49A2-8449-CCCB2B5AFD96}"/>
              </a:ext>
            </a:extLst>
          </p:cNvPr>
          <p:cNvSpPr txBox="1"/>
          <p:nvPr/>
        </p:nvSpPr>
        <p:spPr>
          <a:xfrm>
            <a:off x="4250722" y="2744743"/>
            <a:ext cx="3963429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Iterative algorithm</a:t>
            </a:r>
          </a:p>
          <a:p>
            <a:r>
              <a:rPr lang="en-US" sz="1500">
                <a:latin typeface="Calibri"/>
                <a:cs typeface="Arial"/>
              </a:rPr>
              <a:t>Example: Truncated </a:t>
            </a:r>
            <a:r>
              <a:rPr lang="en-US" sz="1500" err="1">
                <a:latin typeface="Calibri"/>
                <a:cs typeface="Arial"/>
              </a:rPr>
              <a:t>Wirtinger</a:t>
            </a:r>
            <a:r>
              <a:rPr lang="en-US" sz="1500">
                <a:latin typeface="Calibri"/>
                <a:cs typeface="Arial"/>
              </a:rPr>
              <a:t> Flow</a:t>
            </a:r>
            <a:endParaRPr lang="en-US" sz="1500" b="1">
              <a:latin typeface="Calibri"/>
              <a:cs typeface="Arial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CEE5F43-7143-40E3-A3B9-8FD99D7433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4106" b="361"/>
          <a:stretch/>
        </p:blipFill>
        <p:spPr>
          <a:xfrm>
            <a:off x="512805" y="3394851"/>
            <a:ext cx="3259961" cy="213033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0FC53EC-6AAD-4FC3-B304-A8F83D394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0723" y="3351589"/>
            <a:ext cx="4612159" cy="28115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F1EF63-1F00-40D7-9CC0-D94262303C79}"/>
              </a:ext>
            </a:extLst>
          </p:cNvPr>
          <p:cNvSpPr txBox="1"/>
          <p:nvPr/>
        </p:nvSpPr>
        <p:spPr>
          <a:xfrm>
            <a:off x="945292" y="6490386"/>
            <a:ext cx="450403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err="1">
                <a:latin typeface="Calibri"/>
              </a:rPr>
              <a:t>Candes</a:t>
            </a:r>
            <a:r>
              <a:rPr lang="en-US" sz="800">
                <a:latin typeface="Calibri"/>
              </a:rPr>
              <a:t>, E. J., Li, X., &amp; </a:t>
            </a:r>
            <a:r>
              <a:rPr lang="en-US" sz="800" err="1">
                <a:latin typeface="Calibri"/>
              </a:rPr>
              <a:t>Soltanolkotabi</a:t>
            </a:r>
            <a:r>
              <a:rPr lang="en-US" sz="800">
                <a:latin typeface="Calibri"/>
              </a:rPr>
              <a:t>, M. (2015). Phase retrieval via </a:t>
            </a:r>
            <a:r>
              <a:rPr lang="en-US" sz="800" err="1">
                <a:latin typeface="Calibri"/>
              </a:rPr>
              <a:t>Wirtinger</a:t>
            </a:r>
            <a:r>
              <a:rPr lang="en-US" sz="800">
                <a:latin typeface="Calibri"/>
              </a:rPr>
              <a:t> flow: Theory and algorithms. </a:t>
            </a:r>
            <a:r>
              <a:rPr lang="en-US" sz="800" i="1">
                <a:latin typeface="Calibri"/>
              </a:rPr>
              <a:t>IEEE Transactions on Information Theory</a:t>
            </a:r>
            <a:r>
              <a:rPr lang="en-US" sz="800">
                <a:latin typeface="Calibri"/>
              </a:rPr>
              <a:t>, </a:t>
            </a:r>
            <a:r>
              <a:rPr lang="en-US" sz="800" i="1">
                <a:latin typeface="Calibri"/>
              </a:rPr>
              <a:t>61</a:t>
            </a:r>
            <a:r>
              <a:rPr lang="en-US" sz="800">
                <a:latin typeface="Calibri"/>
              </a:rPr>
              <a:t>(4), 1985-2007.</a:t>
            </a:r>
          </a:p>
        </p:txBody>
      </p:sp>
      <p:pic>
        <p:nvPicPr>
          <p:cNvPr id="5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32B5B66F-2BF3-42B4-880E-6C65D788AA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  <p:pic>
        <p:nvPicPr>
          <p:cNvPr id="7" name="Imag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34D6B46C-6F55-4180-81A9-3C2890DE965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9" name="Imag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A77A748-FF93-4D11-81FA-7BCA22BC9DD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10" name="Image 7">
            <a:extLst>
              <a:ext uri="{FF2B5EF4-FFF2-40B4-BE49-F238E27FC236}">
                <a16:creationId xmlns:a16="http://schemas.microsoft.com/office/drawing/2014/main" id="{DE3BC315-F621-45D1-AC12-942DCE6ABA5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80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2" name="CustomShape 1">
            <a:extLst>
              <a:ext uri="{FF2B5EF4-FFF2-40B4-BE49-F238E27FC236}">
                <a16:creationId xmlns:a16="http://schemas.microsoft.com/office/drawing/2014/main" id="{756E4C41-7F1D-4B2E-9780-2711D7DAB128}"/>
              </a:ext>
            </a:extLst>
          </p:cNvPr>
          <p:cNvSpPr/>
          <p:nvPr/>
        </p:nvSpPr>
        <p:spPr>
          <a:xfrm>
            <a:off x="161871" y="839948"/>
            <a:ext cx="6514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What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makes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Fourier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processing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efficient?</a:t>
            </a:r>
            <a:endParaRPr lang="en-US"/>
          </a:p>
        </p:txBody>
      </p:sp>
      <p:pic>
        <p:nvPicPr>
          <p:cNvPr id="3" name="Picture 5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724EB189-E3C9-49F4-B830-7A9570963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2172" y="1524935"/>
            <a:ext cx="5723530" cy="3413621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F675401-019B-461E-A033-8BF8FEE026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9367" y="5001258"/>
            <a:ext cx="2242671" cy="1009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A1D4B6-097B-4115-A0E1-D61D7724BFF9}"/>
              </a:ext>
            </a:extLst>
          </p:cNvPr>
          <p:cNvSpPr txBox="1"/>
          <p:nvPr/>
        </p:nvSpPr>
        <p:spPr>
          <a:xfrm>
            <a:off x="159870" y="4642224"/>
            <a:ext cx="331843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 b="1">
                <a:latin typeface="Calibri"/>
              </a:rPr>
              <a:t>Note:</a:t>
            </a:r>
            <a:r>
              <a:rPr lang="en-US" sz="1500">
                <a:latin typeface="Calibri"/>
              </a:rPr>
              <a:t> Explanations are given for a set of 2D examples. For the sake of simplicity, we use an asymptotic form of Hankel's functions: </a:t>
            </a:r>
            <a:endParaRPr lang="en-US" sz="1500"/>
          </a:p>
        </p:txBody>
      </p:sp>
      <p:pic>
        <p:nvPicPr>
          <p:cNvPr id="6" name="Picture 7" descr="A drawing of a face&#10;&#10;Description generated with high confidence">
            <a:extLst>
              <a:ext uri="{FF2B5EF4-FFF2-40B4-BE49-F238E27FC236}">
                <a16:creationId xmlns:a16="http://schemas.microsoft.com/office/drawing/2014/main" id="{72988C52-CD90-4CAA-8BB1-B782BD3BA5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8282" y="5384242"/>
            <a:ext cx="1600200" cy="549456"/>
          </a:xfrm>
          <a:prstGeom prst="rect">
            <a:avLst/>
          </a:prstGeom>
        </p:spPr>
      </p:pic>
      <p:pic>
        <p:nvPicPr>
          <p:cNvPr id="13" name="Picture 13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5D8CDF80-CB7E-474A-B819-0B32CC1882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987" y="2860074"/>
            <a:ext cx="2108200" cy="5850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221402-756D-4128-86CF-59C3A60A679F}"/>
              </a:ext>
            </a:extLst>
          </p:cNvPr>
          <p:cNvSpPr txBox="1"/>
          <p:nvPr/>
        </p:nvSpPr>
        <p:spPr>
          <a:xfrm>
            <a:off x="159870" y="1818341"/>
            <a:ext cx="3318435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/>
                <a:ea typeface="+mn-lt"/>
                <a:cs typeface="+mn-lt"/>
              </a:rPr>
              <a:t>Propagation is modelled within a scalar model: waves progress from source points in a spherical manner.</a:t>
            </a:r>
            <a:endParaRPr lang="en-US">
              <a:latin typeface="Calibri"/>
              <a:ea typeface="+mn-lt"/>
              <a:cs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C9ED45-FFC1-45CF-BC0F-3A8E6F06DBC9}"/>
              </a:ext>
            </a:extLst>
          </p:cNvPr>
          <p:cNvSpPr txBox="1"/>
          <p:nvPr/>
        </p:nvSpPr>
        <p:spPr>
          <a:xfrm>
            <a:off x="5351929" y="6016812"/>
            <a:ext cx="2235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Calibri"/>
              </a:rPr>
              <a:t>© </a:t>
            </a:r>
            <a:r>
              <a:rPr lang="en-US" sz="800">
                <a:latin typeface="Calibri"/>
                <a:ea typeface="+mn-lt"/>
                <a:cs typeface="+mn-lt"/>
              </a:rPr>
              <a:t>Walt Disney pictures</a:t>
            </a:r>
            <a:endParaRPr lang="en-US" sz="800">
              <a:latin typeface="Calibri"/>
            </a:endParaRPr>
          </a:p>
        </p:txBody>
      </p:sp>
      <p:pic>
        <p:nvPicPr>
          <p:cNvPr id="8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E7B10EC7-9F4A-45CF-A705-F21520D007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531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6">
            <a:extLst>
              <a:ext uri="{FF2B5EF4-FFF2-40B4-BE49-F238E27FC236}">
                <a16:creationId xmlns:a16="http://schemas.microsoft.com/office/drawing/2014/main" id="{DA30F274-FC0F-4C36-A9B0-F1699E6E8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ZoneTexte 3">
            <a:extLst>
              <a:ext uri="{FF2B5EF4-FFF2-40B4-BE49-F238E27FC236}">
                <a16:creationId xmlns:a16="http://schemas.microsoft.com/office/drawing/2014/main" id="{D09F18CD-FB98-4656-9062-5D6EDA14CBBC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8AF670F4-A32D-4BAB-B098-BDA720A9C39F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Phaseless computational imaging</a:t>
            </a:r>
          </a:p>
          <a:p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CD0BB-4E4A-466C-ABAE-04C360CD7331}"/>
              </a:ext>
            </a:extLst>
          </p:cNvPr>
          <p:cNvSpPr txBox="1"/>
          <p:nvPr/>
        </p:nvSpPr>
        <p:spPr>
          <a:xfrm>
            <a:off x="165272" y="1315992"/>
            <a:ext cx="4403637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Experimental validation:</a:t>
            </a:r>
            <a:r>
              <a:rPr lang="en-US" sz="1500">
                <a:latin typeface="Calibri"/>
                <a:ea typeface="+mn-lt"/>
                <a:cs typeface="+mn-lt"/>
              </a:rPr>
              <a:t> SAR </a:t>
            </a:r>
            <a:r>
              <a:rPr lang="en-US" sz="1500" err="1">
                <a:latin typeface="Calibri"/>
                <a:ea typeface="+mn-lt"/>
                <a:cs typeface="+mn-lt"/>
              </a:rPr>
              <a:t>PhaseLess</a:t>
            </a:r>
            <a:r>
              <a:rPr lang="en-US" sz="1500">
                <a:latin typeface="Calibri"/>
                <a:ea typeface="+mn-lt"/>
                <a:cs typeface="+mn-lt"/>
              </a:rPr>
              <a:t> imaging</a:t>
            </a:r>
            <a:endParaRPr lang="en-US" sz="1500">
              <a:latin typeface="Calibri"/>
              <a:cs typeface="Arial"/>
            </a:endParaRPr>
          </a:p>
        </p:txBody>
      </p:sp>
      <p:pic>
        <p:nvPicPr>
          <p:cNvPr id="7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134E7DF-8A97-404B-9C98-6FE8E3E04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434" y="4371149"/>
            <a:ext cx="4982862" cy="2015803"/>
          </a:xfrm>
          <a:prstGeom prst="rect">
            <a:avLst/>
          </a:prstGeom>
        </p:spPr>
      </p:pic>
      <p:pic>
        <p:nvPicPr>
          <p:cNvPr id="13" name="Picture 1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F991F7F-FCBF-4D0A-B6CB-CAC15254C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939" y="2384054"/>
            <a:ext cx="4650772" cy="21671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F69ECF-BDB5-46C8-8DA9-BBE966674D22}"/>
              </a:ext>
            </a:extLst>
          </p:cNvPr>
          <p:cNvSpPr/>
          <p:nvPr/>
        </p:nvSpPr>
        <p:spPr>
          <a:xfrm>
            <a:off x="4717193" y="4508672"/>
            <a:ext cx="1475086" cy="146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>
                <a:latin typeface="Calibri"/>
              </a:rPr>
              <a:t>Complex measurements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0BB1CF-639C-43BB-9814-FFACD8A0D765}"/>
              </a:ext>
            </a:extLst>
          </p:cNvPr>
          <p:cNvSpPr/>
          <p:nvPr/>
        </p:nvSpPr>
        <p:spPr>
          <a:xfrm>
            <a:off x="6902794" y="4508672"/>
            <a:ext cx="1475086" cy="146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>
                <a:latin typeface="Calibri"/>
              </a:rPr>
              <a:t>Intensity measurements</a:t>
            </a:r>
          </a:p>
        </p:txBody>
      </p:sp>
      <p:pic>
        <p:nvPicPr>
          <p:cNvPr id="10" name="Picture 10" descr="A picture containing wall, table, indoor, white&#10;&#10;Description generated with very high confidence">
            <a:extLst>
              <a:ext uri="{FF2B5EF4-FFF2-40B4-BE49-F238E27FC236}">
                <a16:creationId xmlns:a16="http://schemas.microsoft.com/office/drawing/2014/main" id="{D764653D-564C-446A-8A2C-55F9C9182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1636" y="888914"/>
            <a:ext cx="2743200" cy="154305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6267177-6845-4D10-92B4-3A3034405869}"/>
              </a:ext>
            </a:extLst>
          </p:cNvPr>
          <p:cNvSpPr txBox="1"/>
          <p:nvPr/>
        </p:nvSpPr>
        <p:spPr>
          <a:xfrm>
            <a:off x="165271" y="1787093"/>
            <a:ext cx="4141056" cy="26314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Aperture size: 60 × 60 cm²</a:t>
            </a:r>
          </a:p>
          <a:p>
            <a:r>
              <a:rPr lang="en-US" sz="1500">
                <a:latin typeface="Calibri"/>
                <a:ea typeface="+mn-lt"/>
                <a:cs typeface="+mn-lt"/>
              </a:rPr>
              <a:t>Number of samples: 61 × 61 = 3721</a:t>
            </a:r>
          </a:p>
          <a:p>
            <a:r>
              <a:rPr lang="en-US" sz="1500">
                <a:latin typeface="Calibri"/>
                <a:cs typeface="Arial"/>
              </a:rPr>
              <a:t>Background measurement (without marbles)</a:t>
            </a:r>
          </a:p>
          <a:p>
            <a:endParaRPr lang="en-US" sz="1500">
              <a:latin typeface="Calibri"/>
              <a:cs typeface="Arial"/>
            </a:endParaRPr>
          </a:p>
          <a:p>
            <a:pPr algn="just"/>
            <a:r>
              <a:rPr lang="en-US" sz="1500">
                <a:latin typeface="Calibri"/>
                <a:ea typeface="+mn-lt"/>
                <a:cs typeface="+mn-lt"/>
              </a:rPr>
              <a:t>The results converge towards those obtained with phase measurement</a:t>
            </a:r>
            <a:endParaRPr lang="en-US" sz="1500">
              <a:latin typeface="Calibri"/>
              <a:cs typeface="Arial"/>
            </a:endParaRPr>
          </a:p>
          <a:p>
            <a:pPr algn="just"/>
            <a:endParaRPr lang="en-US" sz="1500">
              <a:latin typeface="Calibri"/>
              <a:ea typeface="+mn-lt"/>
              <a:cs typeface="+mn-lt"/>
            </a:endParaRPr>
          </a:p>
          <a:p>
            <a:pPr algn="just"/>
            <a:r>
              <a:rPr lang="en-US" sz="1500">
                <a:latin typeface="Calibri"/>
                <a:ea typeface="+mn-lt"/>
                <a:cs typeface="+mn-lt"/>
              </a:rPr>
              <a:t>Once again, the hardware constraint is transferred to the software layer</a:t>
            </a:r>
            <a:endParaRPr lang="en-US">
              <a:latin typeface="Calibri"/>
            </a:endParaRPr>
          </a:p>
          <a:p>
            <a:endParaRPr lang="en-US" sz="1500">
              <a:latin typeface="Calibri"/>
              <a:cs typeface="Arial"/>
            </a:endParaRPr>
          </a:p>
          <a:p>
            <a:endParaRPr lang="en-US" sz="1500">
              <a:latin typeface="Calibri"/>
              <a:cs typeface="Arial"/>
            </a:endParaRPr>
          </a:p>
        </p:txBody>
      </p:sp>
      <p:pic>
        <p:nvPicPr>
          <p:cNvPr id="2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F7AF0A56-AA67-43E3-9103-2AD4DDE08B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  <p:pic>
        <p:nvPicPr>
          <p:cNvPr id="3" name="Imag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8935513B-77B5-462B-AE57-FA8A31AC3A8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6" name="Imag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37839A3-FB4C-48B9-A1CA-1C288FC2992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996CAA-770C-4588-AEA0-43EA5C84CEB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958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6">
            <a:extLst>
              <a:ext uri="{FF2B5EF4-FFF2-40B4-BE49-F238E27FC236}">
                <a16:creationId xmlns:a16="http://schemas.microsoft.com/office/drawing/2014/main" id="{DA30F274-FC0F-4C36-A9B0-F1699E6E8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ZoneTexte 3">
            <a:extLst>
              <a:ext uri="{FF2B5EF4-FFF2-40B4-BE49-F238E27FC236}">
                <a16:creationId xmlns:a16="http://schemas.microsoft.com/office/drawing/2014/main" id="{D09F18CD-FB98-4656-9062-5D6EDA14CBBC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8AF670F4-A32D-4BAB-B098-BDA720A9C39F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Phaseless computational imaging</a:t>
            </a:r>
          </a:p>
          <a:p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F1EF63-1F00-40D7-9CC0-D94262303C79}"/>
              </a:ext>
            </a:extLst>
          </p:cNvPr>
          <p:cNvSpPr txBox="1"/>
          <p:nvPr/>
        </p:nvSpPr>
        <p:spPr>
          <a:xfrm>
            <a:off x="945292" y="6490386"/>
            <a:ext cx="450403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err="1">
                <a:latin typeface="Calibri"/>
                <a:ea typeface="+mn-lt"/>
                <a:cs typeface="+mn-lt"/>
              </a:rPr>
              <a:t>Fromenteze</a:t>
            </a:r>
            <a:r>
              <a:rPr lang="en-US" sz="800">
                <a:latin typeface="Calibri"/>
                <a:ea typeface="+mn-lt"/>
                <a:cs typeface="+mn-lt"/>
              </a:rPr>
              <a:t>, T., Liu, X., Boyarsky, M., </a:t>
            </a:r>
            <a:r>
              <a:rPr lang="en-US" sz="800" err="1">
                <a:latin typeface="Calibri"/>
                <a:ea typeface="+mn-lt"/>
                <a:cs typeface="+mn-lt"/>
              </a:rPr>
              <a:t>Gollub</a:t>
            </a:r>
            <a:r>
              <a:rPr lang="en-US" sz="800">
                <a:latin typeface="Calibri"/>
                <a:ea typeface="+mn-lt"/>
                <a:cs typeface="+mn-lt"/>
              </a:rPr>
              <a:t>, J., &amp; Smith, D. R. (2016). </a:t>
            </a:r>
            <a:r>
              <a:rPr lang="en-US" sz="800" err="1">
                <a:latin typeface="Calibri"/>
                <a:ea typeface="+mn-lt"/>
                <a:cs typeface="+mn-lt"/>
              </a:rPr>
              <a:t>Phaseless</a:t>
            </a:r>
            <a:r>
              <a:rPr lang="en-US" sz="800">
                <a:latin typeface="Calibri"/>
                <a:ea typeface="+mn-lt"/>
                <a:cs typeface="+mn-lt"/>
              </a:rPr>
              <a:t> computational imaging with a radiating </a:t>
            </a:r>
            <a:r>
              <a:rPr lang="en-US" sz="800" err="1">
                <a:latin typeface="Calibri"/>
                <a:ea typeface="+mn-lt"/>
                <a:cs typeface="+mn-lt"/>
              </a:rPr>
              <a:t>metasurface</a:t>
            </a:r>
            <a:r>
              <a:rPr lang="en-US" sz="800">
                <a:latin typeface="Calibri"/>
                <a:ea typeface="+mn-lt"/>
                <a:cs typeface="+mn-lt"/>
              </a:rPr>
              <a:t>. </a:t>
            </a:r>
            <a:r>
              <a:rPr lang="en-US" sz="800" i="1">
                <a:latin typeface="Calibri"/>
                <a:ea typeface="+mn-lt"/>
                <a:cs typeface="+mn-lt"/>
              </a:rPr>
              <a:t>Optics express</a:t>
            </a:r>
            <a:r>
              <a:rPr lang="en-US" sz="800">
                <a:latin typeface="Calibri"/>
                <a:ea typeface="+mn-lt"/>
                <a:cs typeface="+mn-lt"/>
              </a:rPr>
              <a:t>, </a:t>
            </a:r>
            <a:r>
              <a:rPr lang="en-US" sz="800" i="1">
                <a:latin typeface="Calibri"/>
                <a:ea typeface="+mn-lt"/>
                <a:cs typeface="+mn-lt"/>
              </a:rPr>
              <a:t>24</a:t>
            </a:r>
            <a:r>
              <a:rPr lang="en-US" sz="800">
                <a:latin typeface="Calibri"/>
                <a:ea typeface="+mn-lt"/>
                <a:cs typeface="+mn-lt"/>
              </a:rPr>
              <a:t>(15), 16760-16776.</a:t>
            </a:r>
            <a:endParaRPr lang="en-US">
              <a:latin typeface="Calibri"/>
              <a:ea typeface="+mn-lt"/>
              <a:cs typeface="+mn-lt"/>
            </a:endParaRPr>
          </a:p>
          <a:p>
            <a:endParaRPr lang="en-US" sz="800"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CD0BB-4E4A-466C-ABAE-04C360CD7331}"/>
              </a:ext>
            </a:extLst>
          </p:cNvPr>
          <p:cNvSpPr txBox="1"/>
          <p:nvPr/>
        </p:nvSpPr>
        <p:spPr>
          <a:xfrm>
            <a:off x="165272" y="1315992"/>
            <a:ext cx="4395914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Cavity-based </a:t>
            </a:r>
            <a:r>
              <a:rPr lang="en-US" sz="1500" b="1" err="1">
                <a:latin typeface="Calibri"/>
                <a:ea typeface="+mn-lt"/>
                <a:cs typeface="+mn-lt"/>
              </a:rPr>
              <a:t>phaseless</a:t>
            </a:r>
            <a:r>
              <a:rPr lang="en-US" sz="1500" b="1">
                <a:latin typeface="Calibri"/>
                <a:ea typeface="+mn-lt"/>
                <a:cs typeface="+mn-lt"/>
              </a:rPr>
              <a:t> localization</a:t>
            </a:r>
          </a:p>
          <a:p>
            <a:r>
              <a:rPr lang="en-US" sz="1500">
                <a:latin typeface="Calibri"/>
                <a:cs typeface="Arial"/>
              </a:rPr>
              <a:t>First step: localizing a source from an intensity measurement</a:t>
            </a:r>
            <a:endParaRPr lang="en-US" sz="1500" b="1">
              <a:latin typeface="Calibri"/>
              <a:cs typeface="Arial"/>
            </a:endParaRPr>
          </a:p>
        </p:txBody>
      </p:sp>
      <p:pic>
        <p:nvPicPr>
          <p:cNvPr id="6" name="Picture 8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7ADBD58-A648-43CB-A652-3980DC1EE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20" y="2189196"/>
            <a:ext cx="3654511" cy="1884938"/>
          </a:xfrm>
          <a:prstGeom prst="rect">
            <a:avLst/>
          </a:prstGeom>
        </p:spPr>
      </p:pic>
      <p:pic>
        <p:nvPicPr>
          <p:cNvPr id="11" name="Picture 1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BD369C1-D2C9-458C-B359-9B3230D7D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164" y="759225"/>
            <a:ext cx="4272348" cy="54090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F932B12-19F7-464B-A217-C70FA56DFC7E}"/>
              </a:ext>
            </a:extLst>
          </p:cNvPr>
          <p:cNvSpPr txBox="1"/>
          <p:nvPr/>
        </p:nvSpPr>
        <p:spPr>
          <a:xfrm>
            <a:off x="5872549" y="6057896"/>
            <a:ext cx="5067812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cs typeface="Arial"/>
              </a:rPr>
              <a:t>ν</a:t>
            </a:r>
            <a:r>
              <a:rPr lang="en-US" sz="1000">
                <a:latin typeface="Calibri"/>
                <a:cs typeface="Arial"/>
              </a:rPr>
              <a:t>1</a:t>
            </a:r>
            <a:r>
              <a:rPr lang="en-US" sz="1500">
                <a:latin typeface="Calibri"/>
                <a:cs typeface="Arial"/>
              </a:rPr>
              <a:t> = 23 GHz -  </a:t>
            </a:r>
            <a:r>
              <a:rPr lang="en-US" sz="1500">
                <a:latin typeface="Calibri"/>
                <a:ea typeface="+mn-lt"/>
                <a:cs typeface="+mn-lt"/>
              </a:rPr>
              <a:t>ν</a:t>
            </a:r>
            <a:r>
              <a:rPr lang="en-US" sz="1000">
                <a:latin typeface="Calibri"/>
                <a:ea typeface="+mn-lt"/>
                <a:cs typeface="+mn-lt"/>
              </a:rPr>
              <a:t>2</a:t>
            </a:r>
            <a:r>
              <a:rPr lang="en-US" sz="1500">
                <a:latin typeface="Calibri"/>
                <a:ea typeface="+mn-lt"/>
                <a:cs typeface="+mn-lt"/>
              </a:rPr>
              <a:t> = 23.002 GHz </a:t>
            </a:r>
            <a:endParaRPr lang="en-US">
              <a:latin typeface="Calibri"/>
              <a:ea typeface="+mn-lt"/>
              <a:cs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96F6B7-F4CA-472E-B7A5-73813AC5D8C2}"/>
              </a:ext>
            </a:extLst>
          </p:cNvPr>
          <p:cNvSpPr txBox="1"/>
          <p:nvPr/>
        </p:nvSpPr>
        <p:spPr>
          <a:xfrm>
            <a:off x="265671" y="4374292"/>
            <a:ext cx="4141058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</a:rPr>
              <a:t>The diversity of the magnitudes of near-field scans is the basis for encoding information</a:t>
            </a:r>
          </a:p>
        </p:txBody>
      </p:sp>
      <p:pic>
        <p:nvPicPr>
          <p:cNvPr id="2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AECB688F-C9F9-45F6-B47D-3DA80884F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  <p:pic>
        <p:nvPicPr>
          <p:cNvPr id="3" name="Imag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69A11895-E66C-4A45-9AE6-361316DC027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FACF36A-5E62-45EB-B2E7-4BFA1B4C043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9" name="Image 7">
            <a:extLst>
              <a:ext uri="{FF2B5EF4-FFF2-40B4-BE49-F238E27FC236}">
                <a16:creationId xmlns:a16="http://schemas.microsoft.com/office/drawing/2014/main" id="{AE0D96A5-226D-469A-9CF1-AD10EAC749E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732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6">
            <a:extLst>
              <a:ext uri="{FF2B5EF4-FFF2-40B4-BE49-F238E27FC236}">
                <a16:creationId xmlns:a16="http://schemas.microsoft.com/office/drawing/2014/main" id="{DA30F274-FC0F-4C36-A9B0-F1699E6E8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ZoneTexte 3">
            <a:extLst>
              <a:ext uri="{FF2B5EF4-FFF2-40B4-BE49-F238E27FC236}">
                <a16:creationId xmlns:a16="http://schemas.microsoft.com/office/drawing/2014/main" id="{D09F18CD-FB98-4656-9062-5D6EDA14CBBC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8AF670F4-A32D-4BAB-B098-BDA720A9C39F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Phaseless computational imaging</a:t>
            </a:r>
          </a:p>
          <a:p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F1EF63-1F00-40D7-9CC0-D94262303C79}"/>
              </a:ext>
            </a:extLst>
          </p:cNvPr>
          <p:cNvSpPr txBox="1"/>
          <p:nvPr/>
        </p:nvSpPr>
        <p:spPr>
          <a:xfrm>
            <a:off x="945292" y="6490386"/>
            <a:ext cx="450403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err="1">
                <a:latin typeface="Calibri"/>
                <a:ea typeface="+mn-lt"/>
                <a:cs typeface="+mn-lt"/>
              </a:rPr>
              <a:t>Fromenteze</a:t>
            </a:r>
            <a:r>
              <a:rPr lang="en-US" sz="800">
                <a:latin typeface="Calibri"/>
                <a:ea typeface="+mn-lt"/>
                <a:cs typeface="+mn-lt"/>
              </a:rPr>
              <a:t>, T., Liu, X., Boyarsky, M., </a:t>
            </a:r>
            <a:r>
              <a:rPr lang="en-US" sz="800" err="1">
                <a:latin typeface="Calibri"/>
                <a:ea typeface="+mn-lt"/>
                <a:cs typeface="+mn-lt"/>
              </a:rPr>
              <a:t>Gollub</a:t>
            </a:r>
            <a:r>
              <a:rPr lang="en-US" sz="800">
                <a:latin typeface="Calibri"/>
                <a:ea typeface="+mn-lt"/>
                <a:cs typeface="+mn-lt"/>
              </a:rPr>
              <a:t>, J., &amp; Smith, D. R. (2016). </a:t>
            </a:r>
            <a:r>
              <a:rPr lang="en-US" sz="800" err="1">
                <a:latin typeface="Calibri"/>
                <a:ea typeface="+mn-lt"/>
                <a:cs typeface="+mn-lt"/>
              </a:rPr>
              <a:t>Phaseless</a:t>
            </a:r>
            <a:r>
              <a:rPr lang="en-US" sz="800">
                <a:latin typeface="Calibri"/>
                <a:ea typeface="+mn-lt"/>
                <a:cs typeface="+mn-lt"/>
              </a:rPr>
              <a:t> computational imaging with a radiating </a:t>
            </a:r>
            <a:r>
              <a:rPr lang="en-US" sz="800" err="1">
                <a:latin typeface="Calibri"/>
                <a:ea typeface="+mn-lt"/>
                <a:cs typeface="+mn-lt"/>
              </a:rPr>
              <a:t>metasurface</a:t>
            </a:r>
            <a:r>
              <a:rPr lang="en-US" sz="800">
                <a:latin typeface="Calibri"/>
                <a:ea typeface="+mn-lt"/>
                <a:cs typeface="+mn-lt"/>
              </a:rPr>
              <a:t>. </a:t>
            </a:r>
            <a:r>
              <a:rPr lang="en-US" sz="800" i="1">
                <a:latin typeface="Calibri"/>
                <a:ea typeface="+mn-lt"/>
                <a:cs typeface="+mn-lt"/>
              </a:rPr>
              <a:t>Optics express</a:t>
            </a:r>
            <a:r>
              <a:rPr lang="en-US" sz="800">
                <a:latin typeface="Calibri"/>
                <a:ea typeface="+mn-lt"/>
                <a:cs typeface="+mn-lt"/>
              </a:rPr>
              <a:t>, </a:t>
            </a:r>
            <a:r>
              <a:rPr lang="en-US" sz="800" i="1">
                <a:latin typeface="Calibri"/>
                <a:ea typeface="+mn-lt"/>
                <a:cs typeface="+mn-lt"/>
              </a:rPr>
              <a:t>24</a:t>
            </a:r>
            <a:r>
              <a:rPr lang="en-US" sz="800">
                <a:latin typeface="Calibri"/>
                <a:ea typeface="+mn-lt"/>
                <a:cs typeface="+mn-lt"/>
              </a:rPr>
              <a:t>(15), 16760-16776.</a:t>
            </a:r>
            <a:endParaRPr lang="en-US">
              <a:latin typeface="Calibri"/>
              <a:ea typeface="+mn-lt"/>
              <a:cs typeface="+mn-lt"/>
            </a:endParaRPr>
          </a:p>
          <a:p>
            <a:endParaRPr lang="en-US" sz="800"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7A7AEC-63E6-4671-B686-590275EC94EF}"/>
              </a:ext>
            </a:extLst>
          </p:cNvPr>
          <p:cNvSpPr txBox="1"/>
          <p:nvPr/>
        </p:nvSpPr>
        <p:spPr>
          <a:xfrm>
            <a:off x="165272" y="1315992"/>
            <a:ext cx="4395914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Cavity-based </a:t>
            </a:r>
            <a:r>
              <a:rPr lang="en-US" sz="1500" b="1" err="1">
                <a:latin typeface="Calibri"/>
                <a:ea typeface="+mn-lt"/>
                <a:cs typeface="+mn-lt"/>
              </a:rPr>
              <a:t>phaseless</a:t>
            </a:r>
            <a:r>
              <a:rPr lang="en-US" sz="1500" b="1">
                <a:latin typeface="Calibri"/>
                <a:ea typeface="+mn-lt"/>
                <a:cs typeface="+mn-lt"/>
              </a:rPr>
              <a:t> </a:t>
            </a:r>
            <a:r>
              <a:rPr lang="en-US" sz="1500" b="1">
                <a:latin typeface="Calibri"/>
                <a:ea typeface="+mn-lt"/>
                <a:cs typeface="Calibri"/>
              </a:rPr>
              <a:t>localization</a:t>
            </a:r>
            <a:endParaRPr lang="en-US" sz="1500" b="1">
              <a:latin typeface="Calibri"/>
              <a:ea typeface="+mn-lt"/>
              <a:cs typeface="+mn-lt"/>
            </a:endParaRPr>
          </a:p>
          <a:p>
            <a:r>
              <a:rPr lang="en-US" sz="1500">
                <a:latin typeface="Calibri"/>
                <a:cs typeface="Arial"/>
              </a:rPr>
              <a:t>First step: localizing a source from an intensity measurement</a:t>
            </a:r>
            <a:endParaRPr lang="en-US" sz="1500" b="1">
              <a:latin typeface="Calibri"/>
              <a:cs typeface="Arial"/>
            </a:endParaRPr>
          </a:p>
        </p:txBody>
      </p:sp>
      <p:pic>
        <p:nvPicPr>
          <p:cNvPr id="9" name="Picture 8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780EB8D5-D122-49C8-BFEA-C0C4898BB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20" y="2189196"/>
            <a:ext cx="3654511" cy="18849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690EDF-98A3-493F-86CC-22C844B74E37}"/>
              </a:ext>
            </a:extLst>
          </p:cNvPr>
          <p:cNvSpPr txBox="1"/>
          <p:nvPr/>
        </p:nvSpPr>
        <p:spPr>
          <a:xfrm>
            <a:off x="265671" y="4374292"/>
            <a:ext cx="4141058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</a:rPr>
              <a:t>The diversity of the magnitudes of near-field scans is the basis for encoding information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C113F9-E1EC-4340-BD8A-F1EAA0D63EBD}"/>
              </a:ext>
            </a:extLst>
          </p:cNvPr>
          <p:cNvSpPr txBox="1"/>
          <p:nvPr/>
        </p:nvSpPr>
        <p:spPr>
          <a:xfrm>
            <a:off x="4567366" y="1516789"/>
            <a:ext cx="445769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Reconstruction from the measurement of two signals on the output ports of the cavity</a:t>
            </a:r>
            <a:endParaRPr lang="en-US" sz="1500">
              <a:latin typeface="Calibri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1BC11E-052D-4C76-BE4D-BA0BD1A22048}"/>
              </a:ext>
            </a:extLst>
          </p:cNvPr>
          <p:cNvSpPr txBox="1"/>
          <p:nvPr/>
        </p:nvSpPr>
        <p:spPr>
          <a:xfrm>
            <a:off x="4575089" y="4884005"/>
            <a:ext cx="445769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Algorithm: Truncated </a:t>
            </a:r>
            <a:r>
              <a:rPr lang="en-US" sz="1500" err="1">
                <a:latin typeface="Calibri"/>
                <a:ea typeface="+mn-lt"/>
                <a:cs typeface="+mn-lt"/>
              </a:rPr>
              <a:t>Wirtinger</a:t>
            </a:r>
            <a:r>
              <a:rPr lang="en-US" sz="1500">
                <a:latin typeface="Calibri"/>
                <a:ea typeface="+mn-lt"/>
                <a:cs typeface="+mn-lt"/>
              </a:rPr>
              <a:t> Flow</a:t>
            </a:r>
          </a:p>
          <a:p>
            <a:r>
              <a:rPr lang="en-US" sz="1500">
                <a:latin typeface="Calibri"/>
                <a:cs typeface="Arial"/>
              </a:rPr>
              <a:t>Number of spatial samples: 20 </a:t>
            </a:r>
            <a:r>
              <a:rPr lang="en-US" sz="1500">
                <a:latin typeface="Calibri"/>
                <a:cs typeface="Calibri"/>
              </a:rPr>
              <a:t>× 20 × 10</a:t>
            </a:r>
          </a:p>
          <a:p>
            <a:r>
              <a:rPr lang="en-US" sz="1500">
                <a:latin typeface="Calibri"/>
                <a:cs typeface="Calibri"/>
              </a:rPr>
              <a:t>Number of frequency samples: 3601</a:t>
            </a:r>
          </a:p>
          <a:p>
            <a:r>
              <a:rPr lang="en-US" sz="1500">
                <a:latin typeface="Calibri"/>
                <a:cs typeface="Calibri"/>
              </a:rPr>
              <a:t>Frequency range: 17.5-26.5 GHz</a:t>
            </a:r>
          </a:p>
        </p:txBody>
      </p:sp>
      <p:pic>
        <p:nvPicPr>
          <p:cNvPr id="14" name="Picture 17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D7A75866-B047-4910-BFF0-DED89B29C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859" y="2141014"/>
            <a:ext cx="4009767" cy="2637755"/>
          </a:xfrm>
          <a:prstGeom prst="rect">
            <a:avLst/>
          </a:prstGeom>
        </p:spPr>
      </p:pic>
      <p:pic>
        <p:nvPicPr>
          <p:cNvPr id="2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55C5D034-83C5-401A-8F89-5A08EF846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  <p:pic>
        <p:nvPicPr>
          <p:cNvPr id="3" name="Imag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9F9E1CEC-2616-4F73-A559-2193E6E5907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5" name="Imag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6A18604-F6BE-4DE1-849A-A9F1121CA84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6" name="Image 7">
            <a:extLst>
              <a:ext uri="{FF2B5EF4-FFF2-40B4-BE49-F238E27FC236}">
                <a16:creationId xmlns:a16="http://schemas.microsoft.com/office/drawing/2014/main" id="{79621AD7-C9B9-4919-8648-86011F15BA5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990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6">
            <a:extLst>
              <a:ext uri="{FF2B5EF4-FFF2-40B4-BE49-F238E27FC236}">
                <a16:creationId xmlns:a16="http://schemas.microsoft.com/office/drawing/2014/main" id="{DA30F274-FC0F-4C36-A9B0-F1699E6E8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ZoneTexte 3">
            <a:extLst>
              <a:ext uri="{FF2B5EF4-FFF2-40B4-BE49-F238E27FC236}">
                <a16:creationId xmlns:a16="http://schemas.microsoft.com/office/drawing/2014/main" id="{D09F18CD-FB98-4656-9062-5D6EDA14CBBC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8AF670F4-A32D-4BAB-B098-BDA720A9C39F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Phaseless computational imaging</a:t>
            </a:r>
          </a:p>
          <a:p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7A7AEC-63E6-4671-B686-590275EC94EF}"/>
              </a:ext>
            </a:extLst>
          </p:cNvPr>
          <p:cNvSpPr txBox="1"/>
          <p:nvPr/>
        </p:nvSpPr>
        <p:spPr>
          <a:xfrm>
            <a:off x="165272" y="1315992"/>
            <a:ext cx="4504035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Cavity-based </a:t>
            </a:r>
            <a:r>
              <a:rPr lang="en-US" sz="1500" b="1" err="1">
                <a:latin typeface="Calibri"/>
                <a:ea typeface="+mn-lt"/>
                <a:cs typeface="+mn-lt"/>
              </a:rPr>
              <a:t>phaseless</a:t>
            </a:r>
            <a:r>
              <a:rPr lang="en-US" sz="1500" b="1">
                <a:latin typeface="Calibri"/>
                <a:ea typeface="+mn-lt"/>
                <a:cs typeface="+mn-lt"/>
              </a:rPr>
              <a:t> imaging</a:t>
            </a:r>
          </a:p>
          <a:p>
            <a:endParaRPr lang="en-US" sz="1500">
              <a:latin typeface="Calibri"/>
              <a:cs typeface="Arial"/>
            </a:endParaRPr>
          </a:p>
          <a:p>
            <a:r>
              <a:rPr lang="en-US" sz="1500">
                <a:latin typeface="Calibri"/>
                <a:cs typeface="Arial"/>
              </a:rPr>
              <a:t>Switching to the interrogation of a reflectivity function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2D9D5C-6622-4301-8DE2-16D0C9071D8D}"/>
              </a:ext>
            </a:extLst>
          </p:cNvPr>
          <p:cNvSpPr txBox="1"/>
          <p:nvPr/>
        </p:nvSpPr>
        <p:spPr>
          <a:xfrm>
            <a:off x="790832" y="6505832"/>
            <a:ext cx="6195367" cy="3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err="1">
                <a:latin typeface="Calibri"/>
              </a:rPr>
              <a:t>Yurduseven</a:t>
            </a:r>
            <a:r>
              <a:rPr lang="en-US" sz="800">
                <a:latin typeface="Calibri"/>
              </a:rPr>
              <a:t>, O., </a:t>
            </a:r>
            <a:r>
              <a:rPr lang="en-US" sz="800" err="1">
                <a:latin typeface="Calibri"/>
              </a:rPr>
              <a:t>Fromenteze</a:t>
            </a:r>
            <a:r>
              <a:rPr lang="en-US" sz="800">
                <a:latin typeface="Calibri"/>
              </a:rPr>
              <a:t>, T., Marks, D. L., </a:t>
            </a:r>
            <a:r>
              <a:rPr lang="en-US" sz="800" err="1">
                <a:latin typeface="Calibri"/>
              </a:rPr>
              <a:t>Gollub</a:t>
            </a:r>
            <a:r>
              <a:rPr lang="en-US" sz="800">
                <a:latin typeface="Calibri"/>
              </a:rPr>
              <a:t>, J. N., &amp; Smith, D. R. (2017). Frequency-diverse computational microwave </a:t>
            </a:r>
            <a:r>
              <a:rPr lang="en-US" sz="800" err="1">
                <a:latin typeface="Calibri"/>
              </a:rPr>
              <a:t>phaseless</a:t>
            </a:r>
            <a:r>
              <a:rPr lang="en-US" sz="800">
                <a:latin typeface="Calibri"/>
              </a:rPr>
              <a:t> imaging. </a:t>
            </a:r>
            <a:r>
              <a:rPr lang="en-US" sz="800" i="1">
                <a:latin typeface="Calibri"/>
              </a:rPr>
              <a:t>IEEE Antennas and Wireless Propagation Letters</a:t>
            </a:r>
            <a:r>
              <a:rPr lang="en-US" sz="800">
                <a:latin typeface="Calibri"/>
              </a:rPr>
              <a:t>, </a:t>
            </a:r>
            <a:r>
              <a:rPr lang="en-US" sz="800" i="1">
                <a:latin typeface="Calibri"/>
              </a:rPr>
              <a:t>16</a:t>
            </a:r>
            <a:r>
              <a:rPr lang="en-US" sz="800">
                <a:latin typeface="Calibri"/>
              </a:rPr>
              <a:t>, 2808-2811.</a:t>
            </a:r>
          </a:p>
        </p:txBody>
      </p:sp>
      <p:pic>
        <p:nvPicPr>
          <p:cNvPr id="3" name="Picture 2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id="{ADBD3C41-6233-46AC-92D5-153A0ECA4DC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42" y="2426890"/>
            <a:ext cx="4100905" cy="1487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68E5E8F5-2729-4E67-9FF7-2658A701989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67" y="4267131"/>
            <a:ext cx="4159266" cy="187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3EABFCBE-EDDC-4423-9A3B-B9F8C1406A1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183" y="2462359"/>
            <a:ext cx="4252126" cy="154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D80F676-7636-41A3-B885-8DE34D647B4E}"/>
              </a:ext>
            </a:extLst>
          </p:cNvPr>
          <p:cNvSpPr txBox="1"/>
          <p:nvPr/>
        </p:nvSpPr>
        <p:spPr>
          <a:xfrm>
            <a:off x="4884007" y="1902938"/>
            <a:ext cx="4295515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cs typeface="Arial"/>
              </a:rPr>
              <a:t>Small object for the determination of the point spread function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9B72B2-8D66-4C4A-8FAF-410467BB2908}"/>
              </a:ext>
            </a:extLst>
          </p:cNvPr>
          <p:cNvSpPr txBox="1"/>
          <p:nvPr/>
        </p:nvSpPr>
        <p:spPr>
          <a:xfrm>
            <a:off x="4884006" y="4266167"/>
            <a:ext cx="4094718" cy="14003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Use of a more advanced technique based on the sparsity of the scene to be imaged</a:t>
            </a:r>
          </a:p>
          <a:p>
            <a:endParaRPr lang="en-US" sz="1500">
              <a:latin typeface="Calibri"/>
              <a:cs typeface="Arial"/>
            </a:endParaRPr>
          </a:p>
          <a:p>
            <a:r>
              <a:rPr lang="en-US" sz="1000">
                <a:latin typeface="Calibri"/>
                <a:ea typeface="+mn-lt"/>
                <a:cs typeface="+mn-lt"/>
              </a:rPr>
              <a:t>Yuan, Z., Wang, H., &amp; Wang, Q. (2019). Phase retrieval via sparse </a:t>
            </a:r>
            <a:r>
              <a:rPr lang="en-US" sz="1000" err="1">
                <a:latin typeface="Calibri"/>
                <a:ea typeface="+mn-lt"/>
                <a:cs typeface="+mn-lt"/>
              </a:rPr>
              <a:t>wirtinger</a:t>
            </a:r>
            <a:r>
              <a:rPr lang="en-US" sz="1000">
                <a:latin typeface="Calibri"/>
                <a:ea typeface="+mn-lt"/>
                <a:cs typeface="+mn-lt"/>
              </a:rPr>
              <a:t> flow. </a:t>
            </a:r>
            <a:r>
              <a:rPr lang="en-US" sz="1000" i="1">
                <a:latin typeface="Calibri"/>
                <a:ea typeface="+mn-lt"/>
                <a:cs typeface="+mn-lt"/>
              </a:rPr>
              <a:t>Journal of Computational and Applied Mathematics</a:t>
            </a:r>
            <a:r>
              <a:rPr lang="en-US" sz="1000">
                <a:latin typeface="Calibri"/>
                <a:ea typeface="+mn-lt"/>
                <a:cs typeface="+mn-lt"/>
              </a:rPr>
              <a:t>, </a:t>
            </a:r>
            <a:r>
              <a:rPr lang="en-US" sz="1000" i="1">
                <a:latin typeface="Calibri"/>
                <a:ea typeface="+mn-lt"/>
                <a:cs typeface="+mn-lt"/>
              </a:rPr>
              <a:t>355</a:t>
            </a:r>
            <a:r>
              <a:rPr lang="en-US" sz="1000">
                <a:latin typeface="Calibri"/>
                <a:ea typeface="+mn-lt"/>
                <a:cs typeface="+mn-lt"/>
              </a:rPr>
              <a:t>, 162-173.</a:t>
            </a:r>
          </a:p>
          <a:p>
            <a:endParaRPr lang="en-US" sz="1000">
              <a:latin typeface="Calibri"/>
              <a:cs typeface="Arial"/>
            </a:endParaRPr>
          </a:p>
          <a:p>
            <a:endParaRPr lang="en-US" sz="1000">
              <a:latin typeface="Calibri"/>
              <a:cs typeface="Arial"/>
            </a:endParaRPr>
          </a:p>
        </p:txBody>
      </p:sp>
      <p:pic>
        <p:nvPicPr>
          <p:cNvPr id="8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5BABA2E8-5662-40B8-828D-831A3A8BD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  <p:pic>
        <p:nvPicPr>
          <p:cNvPr id="9" name="Imag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9FB2A0AC-6B34-4E54-86A2-FD07B5CB8F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10" name="Imag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2A526E4-45D7-40A3-B461-4A3D0F23870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11" name="Image 7">
            <a:extLst>
              <a:ext uri="{FF2B5EF4-FFF2-40B4-BE49-F238E27FC236}">
                <a16:creationId xmlns:a16="http://schemas.microsoft.com/office/drawing/2014/main" id="{D468124E-CC6F-4479-8C7D-A9AC63B08A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69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6">
            <a:extLst>
              <a:ext uri="{FF2B5EF4-FFF2-40B4-BE49-F238E27FC236}">
                <a16:creationId xmlns:a16="http://schemas.microsoft.com/office/drawing/2014/main" id="{DA30F274-FC0F-4C36-A9B0-F1699E6E8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ZoneTexte 3">
            <a:extLst>
              <a:ext uri="{FF2B5EF4-FFF2-40B4-BE49-F238E27FC236}">
                <a16:creationId xmlns:a16="http://schemas.microsoft.com/office/drawing/2014/main" id="{D09F18CD-FB98-4656-9062-5D6EDA14CBBC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8AF670F4-A32D-4BAB-B098-BDA720A9C39F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Phaseless computational imaging</a:t>
            </a:r>
          </a:p>
          <a:p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7A7AEC-63E6-4671-B686-590275EC94EF}"/>
              </a:ext>
            </a:extLst>
          </p:cNvPr>
          <p:cNvSpPr txBox="1"/>
          <p:nvPr/>
        </p:nvSpPr>
        <p:spPr>
          <a:xfrm>
            <a:off x="165272" y="1315992"/>
            <a:ext cx="4504035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Cavity-based </a:t>
            </a:r>
            <a:r>
              <a:rPr lang="en-US" sz="1500" b="1" err="1">
                <a:latin typeface="Calibri"/>
                <a:ea typeface="+mn-lt"/>
                <a:cs typeface="+mn-lt"/>
              </a:rPr>
              <a:t>phaseless</a:t>
            </a:r>
            <a:r>
              <a:rPr lang="en-US" sz="1500" b="1">
                <a:latin typeface="Calibri"/>
                <a:ea typeface="+mn-lt"/>
                <a:cs typeface="+mn-lt"/>
              </a:rPr>
              <a:t> imaging</a:t>
            </a:r>
          </a:p>
          <a:p>
            <a:endParaRPr lang="en-US" sz="1500">
              <a:latin typeface="Calibri"/>
              <a:cs typeface="Arial"/>
            </a:endParaRPr>
          </a:p>
          <a:p>
            <a:r>
              <a:rPr lang="en-US" sz="1500">
                <a:latin typeface="Calibri"/>
                <a:cs typeface="Arial"/>
              </a:rPr>
              <a:t>Switching to the interrogation of a reflectivity function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2D9D5C-6622-4301-8DE2-16D0C9071D8D}"/>
              </a:ext>
            </a:extLst>
          </p:cNvPr>
          <p:cNvSpPr txBox="1"/>
          <p:nvPr/>
        </p:nvSpPr>
        <p:spPr>
          <a:xfrm>
            <a:off x="790832" y="6505832"/>
            <a:ext cx="6195367" cy="3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err="1">
                <a:latin typeface="Calibri"/>
              </a:rPr>
              <a:t>Yurduseven</a:t>
            </a:r>
            <a:r>
              <a:rPr lang="en-US" sz="800">
                <a:latin typeface="Calibri"/>
              </a:rPr>
              <a:t>, O., </a:t>
            </a:r>
            <a:r>
              <a:rPr lang="en-US" sz="800" err="1">
                <a:latin typeface="Calibri"/>
              </a:rPr>
              <a:t>Fromenteze</a:t>
            </a:r>
            <a:r>
              <a:rPr lang="en-US" sz="800">
                <a:latin typeface="Calibri"/>
              </a:rPr>
              <a:t>, T., Marks, D. L., </a:t>
            </a:r>
            <a:r>
              <a:rPr lang="en-US" sz="800" err="1">
                <a:latin typeface="Calibri"/>
              </a:rPr>
              <a:t>Gollub</a:t>
            </a:r>
            <a:r>
              <a:rPr lang="en-US" sz="800">
                <a:latin typeface="Calibri"/>
              </a:rPr>
              <a:t>, J. N., &amp; Smith, D. R. (2017). Frequency-diverse computational microwave </a:t>
            </a:r>
            <a:r>
              <a:rPr lang="en-US" sz="800" err="1">
                <a:latin typeface="Calibri"/>
              </a:rPr>
              <a:t>phaseless</a:t>
            </a:r>
            <a:r>
              <a:rPr lang="en-US" sz="800">
                <a:latin typeface="Calibri"/>
              </a:rPr>
              <a:t> imaging. </a:t>
            </a:r>
            <a:r>
              <a:rPr lang="en-US" sz="800" i="1">
                <a:latin typeface="Calibri"/>
              </a:rPr>
              <a:t>IEEE Antennas and Wireless Propagation Letters</a:t>
            </a:r>
            <a:r>
              <a:rPr lang="en-US" sz="800">
                <a:latin typeface="Calibri"/>
              </a:rPr>
              <a:t>, </a:t>
            </a:r>
            <a:r>
              <a:rPr lang="en-US" sz="800" i="1">
                <a:latin typeface="Calibri"/>
              </a:rPr>
              <a:t>16</a:t>
            </a:r>
            <a:r>
              <a:rPr lang="en-US" sz="800">
                <a:latin typeface="Calibri"/>
              </a:rPr>
              <a:t>, 2808-2811.</a:t>
            </a:r>
          </a:p>
        </p:txBody>
      </p:sp>
      <p:pic>
        <p:nvPicPr>
          <p:cNvPr id="3" name="Picture 2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id="{ADBD3C41-6233-46AC-92D5-153A0ECA4DC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42" y="2426890"/>
            <a:ext cx="4100905" cy="1487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68E5E8F5-2729-4E67-9FF7-2658A701989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67" y="4267131"/>
            <a:ext cx="4159266" cy="187839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D80F676-7636-41A3-B885-8DE34D647B4E}"/>
              </a:ext>
            </a:extLst>
          </p:cNvPr>
          <p:cNvSpPr txBox="1"/>
          <p:nvPr/>
        </p:nvSpPr>
        <p:spPr>
          <a:xfrm>
            <a:off x="4760440" y="1231039"/>
            <a:ext cx="4295515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Key parameter:</a:t>
            </a:r>
            <a:r>
              <a:rPr lang="en-US" sz="1500">
                <a:latin typeface="Calibri"/>
                <a:ea typeface="+mn-lt"/>
                <a:cs typeface="+mn-lt"/>
              </a:rPr>
              <a:t> ratio M/N</a:t>
            </a:r>
          </a:p>
          <a:p>
            <a:r>
              <a:rPr lang="en-US" sz="1500">
                <a:latin typeface="Calibri"/>
                <a:ea typeface="+mn-lt"/>
                <a:cs typeface="+mn-lt"/>
              </a:rPr>
              <a:t>M number of measurements </a:t>
            </a:r>
          </a:p>
          <a:p>
            <a:r>
              <a:rPr lang="en-US" sz="1500">
                <a:latin typeface="Calibri"/>
                <a:ea typeface="+mn-lt"/>
                <a:cs typeface="+mn-lt"/>
              </a:rPr>
              <a:t>N number of voxels</a:t>
            </a:r>
            <a:endParaRPr lang="en-US"/>
          </a:p>
        </p:txBody>
      </p:sp>
      <p:pic>
        <p:nvPicPr>
          <p:cNvPr id="8" name="Picture 7" descr="A picture containing object, clock, monitor, indoor&#10;&#10;Description generated with high confidence">
            <a:extLst>
              <a:ext uri="{FF2B5EF4-FFF2-40B4-BE49-F238E27FC236}">
                <a16:creationId xmlns:a16="http://schemas.microsoft.com/office/drawing/2014/main" id="{108C7EBC-F16F-4C8C-BCBA-C15284CDE66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139" y="2019454"/>
            <a:ext cx="4259732" cy="142920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3EDD5A-07DF-43B9-86EC-70819C1A73C3}"/>
              </a:ext>
            </a:extLst>
          </p:cNvPr>
          <p:cNvSpPr txBox="1"/>
          <p:nvPr/>
        </p:nvSpPr>
        <p:spPr>
          <a:xfrm>
            <a:off x="5107973" y="3455255"/>
            <a:ext cx="1005530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M/N = 0.3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F70AC9-45A8-4468-B6E8-A3AA911B7F40}"/>
              </a:ext>
            </a:extLst>
          </p:cNvPr>
          <p:cNvSpPr txBox="1"/>
          <p:nvPr/>
        </p:nvSpPr>
        <p:spPr>
          <a:xfrm>
            <a:off x="7780121" y="3455254"/>
            <a:ext cx="1005530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M/N = 0.8</a:t>
            </a:r>
            <a:endParaRPr lang="en-US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3444D8F0-8664-4733-B7F4-C4600D7CF5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649" r="233" b="15357"/>
          <a:stretch/>
        </p:blipFill>
        <p:spPr>
          <a:xfrm>
            <a:off x="4837404" y="4903158"/>
            <a:ext cx="4208985" cy="13828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BCF477-729F-4177-82A4-6AC6A2E604D6}"/>
              </a:ext>
            </a:extLst>
          </p:cNvPr>
          <p:cNvSpPr txBox="1"/>
          <p:nvPr/>
        </p:nvSpPr>
        <p:spPr>
          <a:xfrm>
            <a:off x="4966029" y="4440598"/>
            <a:ext cx="128142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Calibri"/>
                <a:ea typeface="+mn-lt"/>
                <a:cs typeface="+mn-lt"/>
              </a:rPr>
              <a:t>Complex measurement</a:t>
            </a:r>
            <a:endParaRPr lang="en-US" sz="1500">
              <a:latin typeface="Calibri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909AF4-CAE9-4F38-9796-90C5B7F4E229}"/>
              </a:ext>
            </a:extLst>
          </p:cNvPr>
          <p:cNvSpPr txBox="1"/>
          <p:nvPr/>
        </p:nvSpPr>
        <p:spPr>
          <a:xfrm>
            <a:off x="6168149" y="4440597"/>
            <a:ext cx="128142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Calibri"/>
                <a:ea typeface="+mn-lt"/>
                <a:cs typeface="+mn-lt"/>
              </a:rPr>
              <a:t>Sparse</a:t>
            </a:r>
            <a:endParaRPr lang="en-US">
              <a:latin typeface="Arial"/>
              <a:ea typeface="+mn-lt"/>
              <a:cs typeface="+mn-lt"/>
            </a:endParaRPr>
          </a:p>
          <a:p>
            <a:pPr algn="ctr"/>
            <a:r>
              <a:rPr lang="en-US" sz="1500">
                <a:latin typeface="Calibri"/>
                <a:cs typeface="Arial"/>
              </a:rPr>
              <a:t>WF</a:t>
            </a:r>
            <a:endParaRPr lang="en-US" sz="1500" dirty="0">
              <a:latin typeface="Calibri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579E51-297C-4442-9F44-21F84E8231C3}"/>
              </a:ext>
            </a:extLst>
          </p:cNvPr>
          <p:cNvSpPr txBox="1"/>
          <p:nvPr/>
        </p:nvSpPr>
        <p:spPr>
          <a:xfrm>
            <a:off x="7350563" y="4440597"/>
            <a:ext cx="128142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latin typeface="Calibri"/>
                <a:ea typeface="+mn-lt"/>
                <a:cs typeface="+mn-lt"/>
              </a:rPr>
              <a:t>Regular</a:t>
            </a:r>
            <a:endParaRPr lang="en-US">
              <a:latin typeface="Arial"/>
              <a:ea typeface="+mn-lt"/>
              <a:cs typeface="+mn-lt"/>
            </a:endParaRPr>
          </a:p>
          <a:p>
            <a:pPr algn="ctr"/>
            <a:r>
              <a:rPr lang="en-US" sz="1500">
                <a:latin typeface="Calibri"/>
                <a:cs typeface="Arial"/>
              </a:rPr>
              <a:t>WF</a:t>
            </a:r>
            <a:endParaRPr lang="en-US" sz="1500" dirty="0">
              <a:latin typeface="Calibri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D1734F-3A20-4B6E-A7CE-ABBF0498E91E}"/>
              </a:ext>
            </a:extLst>
          </p:cNvPr>
          <p:cNvSpPr txBox="1"/>
          <p:nvPr/>
        </p:nvSpPr>
        <p:spPr>
          <a:xfrm>
            <a:off x="6438188" y="3455255"/>
            <a:ext cx="1005530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M/N = 0.6</a:t>
            </a:r>
            <a:endParaRPr lang="en-US">
              <a:latin typeface="Arial"/>
              <a:ea typeface="+mn-lt"/>
              <a:cs typeface="+mn-lt"/>
            </a:endParaRPr>
          </a:p>
          <a:p>
            <a:endParaRPr lang="en-US" sz="1500" dirty="0">
              <a:latin typeface="Calibri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120C2F-3112-4639-9AF2-A34FE1B0F1F0}"/>
              </a:ext>
            </a:extLst>
          </p:cNvPr>
          <p:cNvSpPr txBox="1"/>
          <p:nvPr/>
        </p:nvSpPr>
        <p:spPr>
          <a:xfrm>
            <a:off x="5024085" y="3871231"/>
            <a:ext cx="3567957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b="1" dirty="0">
                <a:latin typeface="Calibri"/>
                <a:ea typeface="+mn-lt"/>
                <a:cs typeface="+mn-lt"/>
              </a:rPr>
              <a:t>Comparison of the performances </a:t>
            </a:r>
            <a:r>
              <a:rPr lang="en-US" sz="1500" b="1">
                <a:latin typeface="Calibri"/>
                <a:ea typeface="+mn-lt"/>
                <a:cs typeface="+mn-lt"/>
              </a:rPr>
              <a:t>achieved by the different approaches</a:t>
            </a:r>
            <a:endParaRPr lang="en-US" b="1"/>
          </a:p>
          <a:p>
            <a:endParaRPr lang="en-US" sz="1500" b="1" dirty="0">
              <a:latin typeface="Calibri"/>
              <a:cs typeface="Arial"/>
            </a:endParaRPr>
          </a:p>
        </p:txBody>
      </p:sp>
      <p:pic>
        <p:nvPicPr>
          <p:cNvPr id="9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160A6252-AFA9-4EC6-AAC3-9087CE41C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  <p:pic>
        <p:nvPicPr>
          <p:cNvPr id="10" name="Imag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7C3BD8DC-9354-4467-A625-7CF00B008AA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11" name="Imag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B401DAA-A201-427D-80C9-3523907B3F6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13" name="Image 7">
            <a:extLst>
              <a:ext uri="{FF2B5EF4-FFF2-40B4-BE49-F238E27FC236}">
                <a16:creationId xmlns:a16="http://schemas.microsoft.com/office/drawing/2014/main" id="{6305C9BF-B7CE-4130-ACC8-CD7C82A05CD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400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779BB341-88F2-4FED-9060-3819CA638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99" y="3390603"/>
            <a:ext cx="3506899" cy="296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021EA58E-78A1-4C54-9621-36A92DE3A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620" y="3390748"/>
            <a:ext cx="3468137" cy="292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C0EF30-FC6B-4F1F-8B82-2D4715F113F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91" y="1302699"/>
            <a:ext cx="3520340" cy="1283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5F5576-97A3-4EA8-88E6-D9E0CA832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0874" y="1304945"/>
            <a:ext cx="3630080" cy="1281507"/>
          </a:xfrm>
          <a:prstGeom prst="rect">
            <a:avLst/>
          </a:prstGeom>
        </p:spPr>
      </p:pic>
      <p:sp>
        <p:nvSpPr>
          <p:cNvPr id="9" name="ZoneTexte 3">
            <a:extLst>
              <a:ext uri="{FF2B5EF4-FFF2-40B4-BE49-F238E27FC236}">
                <a16:creationId xmlns:a16="http://schemas.microsoft.com/office/drawing/2014/main" id="{D32508D7-E080-479B-B688-29716EAA6554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5A89D7A2-1137-4184-ADF4-65D5AABC924D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Phaseless computational imaging</a:t>
            </a:r>
          </a:p>
          <a:p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20D211-A17C-43DC-9368-6CCE4C0DC2EB}"/>
              </a:ext>
            </a:extLst>
          </p:cNvPr>
          <p:cNvSpPr txBox="1"/>
          <p:nvPr/>
        </p:nvSpPr>
        <p:spPr>
          <a:xfrm>
            <a:off x="807342" y="2936751"/>
            <a:ext cx="356795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b="1">
                <a:latin typeface="Calibri"/>
                <a:ea typeface="+mn-lt"/>
                <a:cs typeface="+mn-lt"/>
              </a:rPr>
              <a:t>Complex-based reconstruction</a:t>
            </a:r>
            <a:endParaRPr lang="en-US"/>
          </a:p>
          <a:p>
            <a:endParaRPr lang="en-US" sz="1500" b="1" dirty="0">
              <a:latin typeface="Calibri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25E4B8-E04F-443A-A4F1-B52D313C504A}"/>
              </a:ext>
            </a:extLst>
          </p:cNvPr>
          <p:cNvSpPr txBox="1"/>
          <p:nvPr/>
        </p:nvSpPr>
        <p:spPr>
          <a:xfrm>
            <a:off x="5294389" y="2828630"/>
            <a:ext cx="3567957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b="1">
                <a:latin typeface="Calibri"/>
                <a:ea typeface="+mn-lt"/>
                <a:cs typeface="+mn-lt"/>
              </a:rPr>
              <a:t>Phaseless reconstruction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5CE534-EFB7-478C-8BAB-1220A9DF1564}"/>
              </a:ext>
            </a:extLst>
          </p:cNvPr>
          <p:cNvSpPr txBox="1"/>
          <p:nvPr/>
        </p:nvSpPr>
        <p:spPr>
          <a:xfrm>
            <a:off x="790832" y="6505832"/>
            <a:ext cx="6195367" cy="3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err="1">
                <a:latin typeface="Calibri"/>
              </a:rPr>
              <a:t>Yurduseven</a:t>
            </a:r>
            <a:r>
              <a:rPr lang="en-US" sz="800">
                <a:latin typeface="Calibri"/>
              </a:rPr>
              <a:t>, O., </a:t>
            </a:r>
            <a:r>
              <a:rPr lang="en-US" sz="800" err="1">
                <a:latin typeface="Calibri"/>
              </a:rPr>
              <a:t>Fromenteze</a:t>
            </a:r>
            <a:r>
              <a:rPr lang="en-US" sz="800">
                <a:latin typeface="Calibri"/>
              </a:rPr>
              <a:t>, T., Marks, D. L., </a:t>
            </a:r>
            <a:r>
              <a:rPr lang="en-US" sz="800" err="1">
                <a:latin typeface="Calibri"/>
              </a:rPr>
              <a:t>Gollub</a:t>
            </a:r>
            <a:r>
              <a:rPr lang="en-US" sz="800">
                <a:latin typeface="Calibri"/>
              </a:rPr>
              <a:t>, J. N., &amp; Smith, D. R. (2017). Frequency-diverse computational microwave </a:t>
            </a:r>
            <a:r>
              <a:rPr lang="en-US" sz="800" err="1">
                <a:latin typeface="Calibri"/>
              </a:rPr>
              <a:t>phaseless</a:t>
            </a:r>
            <a:r>
              <a:rPr lang="en-US" sz="800">
                <a:latin typeface="Calibri"/>
              </a:rPr>
              <a:t> imaging. </a:t>
            </a:r>
            <a:r>
              <a:rPr lang="en-US" sz="800" i="1">
                <a:latin typeface="Calibri"/>
              </a:rPr>
              <a:t>IEEE Antennas and Wireless Propagation Letters</a:t>
            </a:r>
            <a:r>
              <a:rPr lang="en-US" sz="800">
                <a:latin typeface="Calibri"/>
              </a:rPr>
              <a:t>, </a:t>
            </a:r>
            <a:r>
              <a:rPr lang="en-US" sz="800" i="1">
                <a:latin typeface="Calibri"/>
              </a:rPr>
              <a:t>16</a:t>
            </a:r>
            <a:r>
              <a:rPr lang="en-US" sz="800">
                <a:latin typeface="Calibri"/>
              </a:rPr>
              <a:t>, 2808-2811.</a:t>
            </a:r>
          </a:p>
        </p:txBody>
      </p:sp>
      <p:pic>
        <p:nvPicPr>
          <p:cNvPr id="6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C6077E90-F8F6-4A0B-89D9-DE714BF8B0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  <p:pic>
        <p:nvPicPr>
          <p:cNvPr id="7" name="Imag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998EC33B-C00A-4AF0-97E3-7E875426017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8" name="Imag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6BF84A8-71B5-417B-9991-E4EF92A5F99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10" name="Image 7">
            <a:extLst>
              <a:ext uri="{FF2B5EF4-FFF2-40B4-BE49-F238E27FC236}">
                <a16:creationId xmlns:a16="http://schemas.microsoft.com/office/drawing/2014/main" id="{791AC44A-F3DB-4DED-A7A3-F8E73E97835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596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16E46D-D8F7-4D9E-991B-EB1CD446BBC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70" y="4409801"/>
            <a:ext cx="1928750" cy="1954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B9CA80-2DE8-40B6-B11E-E1281BAED4B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85" y="2222131"/>
            <a:ext cx="1906823" cy="1962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ADE495-8D96-4C1B-8BB9-83672A3F4D4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90" y="2280419"/>
            <a:ext cx="3771831" cy="1741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9B3EFD-5F75-49D5-B10D-1CC3EEF8F75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435" y="4450541"/>
            <a:ext cx="3771831" cy="17510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BB713E-622E-4DAE-AC3D-7FEBD77C9ABF}"/>
              </a:ext>
            </a:extLst>
          </p:cNvPr>
          <p:cNvSpPr txBox="1"/>
          <p:nvPr/>
        </p:nvSpPr>
        <p:spPr>
          <a:xfrm>
            <a:off x="162182" y="1311083"/>
            <a:ext cx="8657453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1500" b="1" dirty="0">
                <a:latin typeface="Calibri"/>
                <a:ea typeface="+mn-lt"/>
                <a:cs typeface="+mn-lt"/>
              </a:rPr>
              <a:t>Interesting feature of phaseless imaging:</a:t>
            </a:r>
            <a:r>
              <a:rPr lang="en-GB" sz="1500" dirty="0">
                <a:latin typeface="Calibri"/>
                <a:ea typeface="+mn-lt"/>
                <a:cs typeface="+mn-lt"/>
              </a:rPr>
              <a:t> </a:t>
            </a:r>
            <a:br>
              <a:rPr lang="en-GB" sz="1500" dirty="0">
                <a:latin typeface="Calibri"/>
                <a:ea typeface="+mn-lt"/>
                <a:cs typeface="+mn-lt"/>
              </a:rPr>
            </a:br>
            <a:r>
              <a:rPr lang="en-GB" sz="1500">
                <a:latin typeface="Calibri"/>
                <a:ea typeface="+mn-lt"/>
                <a:cs typeface="+mn-lt"/>
              </a:rPr>
              <a:t>relaxes the phase coherency requirements for applications where large apertures are needed</a:t>
            </a:r>
            <a:endParaRPr lang="en-US">
              <a:latin typeface="Calibri"/>
            </a:endParaRPr>
          </a:p>
        </p:txBody>
      </p:sp>
      <p:sp>
        <p:nvSpPr>
          <p:cNvPr id="13" name="ZoneTexte 3">
            <a:extLst>
              <a:ext uri="{FF2B5EF4-FFF2-40B4-BE49-F238E27FC236}">
                <a16:creationId xmlns:a16="http://schemas.microsoft.com/office/drawing/2014/main" id="{FA5696AE-243F-4913-BD66-EBA8419EB843}"/>
              </a:ext>
            </a:extLst>
          </p:cNvPr>
          <p:cNvSpPr txBox="1"/>
          <p:nvPr/>
        </p:nvSpPr>
        <p:spPr>
          <a:xfrm>
            <a:off x="0" y="6544759"/>
            <a:ext cx="6517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accent6">
                    <a:lumMod val="50000"/>
                  </a:schemeClr>
                </a:solidFill>
              </a:rPr>
              <a:t>STh-01</a:t>
            </a:r>
            <a:endParaRPr lang="fr-FR" sz="105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71C2770F-C871-4C10-A9CC-A0E7129CFA0B}"/>
              </a:ext>
            </a:extLst>
          </p:cNvPr>
          <p:cNvSpPr/>
          <p:nvPr/>
        </p:nvSpPr>
        <p:spPr>
          <a:xfrm>
            <a:off x="161871" y="839948"/>
            <a:ext cx="7530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lt"/>
                <a:cs typeface="Arial"/>
              </a:rPr>
              <a:t>Phaseless computational imaging</a:t>
            </a:r>
          </a:p>
          <a:p>
            <a:endParaRPr lang="fr-FR" sz="2000" spc="-1">
              <a:solidFill>
                <a:srgbClr val="4472C4"/>
              </a:solidFill>
              <a:uFill>
                <a:solidFill>
                  <a:srgbClr val="FFFFFF"/>
                </a:solidFill>
              </a:uFill>
              <a:latin typeface="Calibri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906D80-4762-4C9F-BC4A-2D92B27D14B5}"/>
              </a:ext>
            </a:extLst>
          </p:cNvPr>
          <p:cNvSpPr txBox="1"/>
          <p:nvPr/>
        </p:nvSpPr>
        <p:spPr>
          <a:xfrm>
            <a:off x="3456153" y="2991642"/>
            <a:ext cx="1443844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500" b="1" i="1">
                <a:latin typeface="Calibri"/>
              </a:rPr>
              <a:t>Complex-Based</a:t>
            </a: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8E1E8F74-4FA0-41BA-87B1-F77C772D3537}"/>
              </a:ext>
            </a:extLst>
          </p:cNvPr>
          <p:cNvSpPr txBox="1"/>
          <p:nvPr/>
        </p:nvSpPr>
        <p:spPr>
          <a:xfrm>
            <a:off x="3677523" y="5162768"/>
            <a:ext cx="987981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500" b="1" i="1">
                <a:latin typeface="Calibri"/>
              </a:rPr>
              <a:t>Phaseless</a:t>
            </a:r>
            <a:endParaRPr lang="en-US" sz="1500"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E4C5F-1A23-4F13-A45D-6F1FABCD19B0}"/>
              </a:ext>
            </a:extLst>
          </p:cNvPr>
          <p:cNvSpPr txBox="1"/>
          <p:nvPr/>
        </p:nvSpPr>
        <p:spPr>
          <a:xfrm>
            <a:off x="551420" y="6505832"/>
            <a:ext cx="677459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/>
              <a:t>Yurduseven, O., Fromenteze, T., &amp; Smith, D. R. (2018). Relaxation of alignment errors and phase calibration in computational frequency-diverse imaging using phase retrieval. </a:t>
            </a:r>
            <a:r>
              <a:rPr lang="en-US" sz="800" i="1"/>
              <a:t>IEEE Access</a:t>
            </a:r>
            <a:r>
              <a:rPr lang="en-US" sz="800"/>
              <a:t>, </a:t>
            </a:r>
            <a:r>
              <a:rPr lang="en-US" sz="800" i="1"/>
              <a:t>6</a:t>
            </a:r>
            <a:r>
              <a:rPr lang="en-US" sz="800"/>
              <a:t>, 14884-14894.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2E5A28-BA4C-4BF9-B6FD-15DE60BFDE2F}"/>
              </a:ext>
            </a:extLst>
          </p:cNvPr>
          <p:cNvSpPr txBox="1"/>
          <p:nvPr/>
        </p:nvSpPr>
        <p:spPr>
          <a:xfrm>
            <a:off x="5263328" y="1941317"/>
            <a:ext cx="1436122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500" b="1" i="1">
                <a:latin typeface="Calibri"/>
              </a:rPr>
              <a:t>Without phase error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B825AC-AB03-461B-B810-32063E6AF3D1}"/>
              </a:ext>
            </a:extLst>
          </p:cNvPr>
          <p:cNvSpPr txBox="1"/>
          <p:nvPr/>
        </p:nvSpPr>
        <p:spPr>
          <a:xfrm>
            <a:off x="6977827" y="1941317"/>
            <a:ext cx="1436122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500" b="1" i="1">
                <a:latin typeface="Calibri"/>
              </a:rPr>
              <a:t>With phase </a:t>
            </a:r>
            <a:r>
              <a:rPr lang="en-US" sz="1500" b="1" i="1" dirty="0">
                <a:latin typeface="Calibri"/>
              </a:rPr>
              <a:t>error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337E88-4C96-4F3D-A6A2-0159E5271C7E}"/>
              </a:ext>
            </a:extLst>
          </p:cNvPr>
          <p:cNvSpPr txBox="1"/>
          <p:nvPr/>
        </p:nvSpPr>
        <p:spPr>
          <a:xfrm>
            <a:off x="5278773" y="4080580"/>
            <a:ext cx="1436122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500" b="1" i="1">
                <a:latin typeface="Calibri"/>
              </a:rPr>
              <a:t>Without phase error</a:t>
            </a: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61ACCA-DBAE-4CF3-A27A-4DD39AD18D0B}"/>
              </a:ext>
            </a:extLst>
          </p:cNvPr>
          <p:cNvSpPr txBox="1"/>
          <p:nvPr/>
        </p:nvSpPr>
        <p:spPr>
          <a:xfrm>
            <a:off x="6993272" y="4080580"/>
            <a:ext cx="1436122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500" b="1" i="1">
                <a:latin typeface="Calibri"/>
              </a:rPr>
              <a:t>With phase </a:t>
            </a:r>
            <a:r>
              <a:rPr lang="en-US" sz="1500" b="1" i="1" dirty="0">
                <a:latin typeface="Calibri"/>
              </a:rPr>
              <a:t>error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954A47-36BE-4F62-ACC5-6A31F26C9BC8}"/>
              </a:ext>
            </a:extLst>
          </p:cNvPr>
          <p:cNvSpPr txBox="1"/>
          <p:nvPr/>
        </p:nvSpPr>
        <p:spPr>
          <a:xfrm>
            <a:off x="629544" y="1956763"/>
            <a:ext cx="1938114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500" b="1" i="1">
                <a:latin typeface="Calibri"/>
              </a:rPr>
              <a:t>Without phase error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65EA07-0644-47E4-99E8-62C3BE7C9DD6}"/>
              </a:ext>
            </a:extLst>
          </p:cNvPr>
          <p:cNvSpPr txBox="1"/>
          <p:nvPr/>
        </p:nvSpPr>
        <p:spPr>
          <a:xfrm>
            <a:off x="814894" y="4180979"/>
            <a:ext cx="1567412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500" b="1" i="1">
                <a:latin typeface="Calibri"/>
              </a:rPr>
              <a:t>With phase </a:t>
            </a:r>
            <a:r>
              <a:rPr lang="en-US" sz="1500" b="1" i="1" dirty="0">
                <a:latin typeface="Calibri"/>
              </a:rPr>
              <a:t>error</a:t>
            </a:r>
            <a:endParaRPr lang="en-US" dirty="0"/>
          </a:p>
        </p:txBody>
      </p:sp>
      <p:pic>
        <p:nvPicPr>
          <p:cNvPr id="5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46892756-7B80-465A-B8CC-6A546B1C4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  <p:pic>
        <p:nvPicPr>
          <p:cNvPr id="6" name="Imag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68C8306C-0263-450B-A0EE-FC0A72F167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83" y="120089"/>
            <a:ext cx="667400" cy="424426"/>
          </a:xfrm>
          <a:prstGeom prst="rect">
            <a:avLst/>
          </a:prstGeom>
        </p:spPr>
      </p:pic>
      <p:pic>
        <p:nvPicPr>
          <p:cNvPr id="7" name="Imag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A53FFC4-CD42-4795-B1D7-3653F0C8C57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95" y="186283"/>
            <a:ext cx="1637884" cy="292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514A74D-C448-496D-A464-DE93BA28DD2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57" y="120089"/>
            <a:ext cx="760958" cy="4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483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127440" y="3223800"/>
            <a:ext cx="8874720" cy="60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 anchor="ctr"/>
          <a:lstStyle/>
          <a:p>
            <a:pPr algn="ctr">
              <a:lnSpc>
                <a:spcPct val="90000"/>
              </a:lnSpc>
            </a:pPr>
            <a:r>
              <a:rPr lang="fr-FR" sz="300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MODERN ADVANCES IN COMPUTATIONAL IMAGING AT MICROWAVE AND MILLIMETRE-WAVE FREQUENCIES</a:t>
            </a:r>
            <a:endParaRPr lang="fr-FR" sz="3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1225080" y="4311360"/>
            <a:ext cx="6679080" cy="12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fr-FR" sz="1500" b="0" u="sng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Okan Yurduseven</a:t>
            </a:r>
            <a:r>
              <a:rPr lang="fr-FR" sz="1500" b="0" u="sng" strike="noStrike" spc="-1" baseline="3000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#1</a:t>
            </a:r>
            <a:r>
              <a:rPr lang="fr-FR" sz="1500" b="0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Thomas Fromentèze</a:t>
            </a:r>
            <a:r>
              <a:rPr lang="fr-FR" sz="1500" b="0" strike="noStrike" spc="-1" baseline="3000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#2</a:t>
            </a:r>
            <a:endParaRPr lang="fr-FR" sz="15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fr-FR" sz="1500" b="0" strike="noStrike" spc="-1" baseline="3000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#1</a:t>
            </a:r>
            <a:r>
              <a:rPr lang="fr-FR" sz="1500" b="0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Queen’s University Belfast, UK</a:t>
            </a:r>
            <a:endParaRPr lang="fr-FR" sz="15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fr-FR" sz="1500" b="0" strike="noStrike" spc="-1" baseline="3000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#2</a:t>
            </a:r>
            <a:r>
              <a:rPr lang="fr-FR" sz="1500" b="0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Xlim Research Institute, University of Limoges, France</a:t>
            </a:r>
            <a:endParaRPr lang="fr-FR" sz="15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fr-FR" sz="1500" b="0" strike="noStrike" spc="-1" baseline="3000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</a:t>
            </a:r>
            <a:r>
              <a:rPr lang="fr-FR" sz="1500" b="0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okan.yurduseven@qub.ac.uk, </a:t>
            </a:r>
            <a:r>
              <a:rPr lang="fr-FR" sz="1500" b="0" strike="noStrike" spc="-1" baseline="3000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</a:t>
            </a:r>
            <a:r>
              <a:rPr lang="fr-FR" sz="1500" b="0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thomas.fromenteze@unilim.fr</a:t>
            </a:r>
            <a:endParaRPr lang="fr-FR" sz="15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CustomShape 3"/>
          <p:cNvSpPr/>
          <p:nvPr/>
        </p:nvSpPr>
        <p:spPr>
          <a:xfrm>
            <a:off x="134640" y="1841760"/>
            <a:ext cx="8874720" cy="131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 anchor="ctr"/>
          <a:lstStyle/>
          <a:p>
            <a:pPr algn="ctr">
              <a:lnSpc>
                <a:spcPct val="90000"/>
              </a:lnSpc>
            </a:pPr>
            <a:r>
              <a:rPr lang="fr-FR" sz="180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47481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D9602A-EF16-40D2-BA7E-828897F45189}"/>
              </a:ext>
            </a:extLst>
          </p:cNvPr>
          <p:cNvSpPr txBox="1"/>
          <p:nvPr/>
        </p:nvSpPr>
        <p:spPr>
          <a:xfrm>
            <a:off x="279400" y="316304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Weyl's expansion:</a:t>
            </a:r>
          </a:p>
        </p:txBody>
      </p:sp>
      <p:pic>
        <p:nvPicPr>
          <p:cNvPr id="16" name="Picture 16" descr="A drawing of a face&#10;&#10;Description generated with high confidence">
            <a:extLst>
              <a:ext uri="{FF2B5EF4-FFF2-40B4-BE49-F238E27FC236}">
                <a16:creationId xmlns:a16="http://schemas.microsoft.com/office/drawing/2014/main" id="{F38E650E-F617-4A98-82AF-0AAC90089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929" y="4332624"/>
            <a:ext cx="1891553" cy="2994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1DA962-B652-4CB8-B948-F1188DD6954E}"/>
              </a:ext>
            </a:extLst>
          </p:cNvPr>
          <p:cNvSpPr txBox="1"/>
          <p:nvPr/>
        </p:nvSpPr>
        <p:spPr>
          <a:xfrm>
            <a:off x="279400" y="4261223"/>
            <a:ext cx="9203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with:</a:t>
            </a:r>
          </a:p>
        </p:txBody>
      </p:sp>
      <p:pic>
        <p:nvPicPr>
          <p:cNvPr id="17" name="Picture 17" descr="A screenshot of a computer&#10;&#10;Description generated with high confidence">
            <a:extLst>
              <a:ext uri="{FF2B5EF4-FFF2-40B4-BE49-F238E27FC236}">
                <a16:creationId xmlns:a16="http://schemas.microsoft.com/office/drawing/2014/main" id="{F90DEFF8-25E5-460A-980B-16B8B97F98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2517" y="2008178"/>
            <a:ext cx="5163671" cy="30657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F4C89B4-669D-4834-A4EE-F2C4C82E5005}"/>
              </a:ext>
            </a:extLst>
          </p:cNvPr>
          <p:cNvSpPr txBox="1"/>
          <p:nvPr/>
        </p:nvSpPr>
        <p:spPr>
          <a:xfrm>
            <a:off x="279399" y="2147047"/>
            <a:ext cx="2907553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/>
                <a:ea typeface="+mn-lt"/>
                <a:cs typeface="+mn-lt"/>
              </a:rPr>
              <a:t>Following an angular spectrum decomposition, a spherical wave is analogous to a sum of plane waves</a:t>
            </a:r>
            <a:endParaRPr lang="en-US"/>
          </a:p>
        </p:txBody>
      </p:sp>
      <p:pic>
        <p:nvPicPr>
          <p:cNvPr id="14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CD56445-9CFE-42D1-ACA4-4C5B4E6E9B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517" y="3642573"/>
            <a:ext cx="3452906" cy="544029"/>
          </a:xfrm>
          <a:prstGeom prst="rect">
            <a:avLst/>
          </a:prstGeom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0E382755-BE58-447E-8A70-30E069B3DF46}"/>
              </a:ext>
            </a:extLst>
          </p:cNvPr>
          <p:cNvSpPr/>
          <p:nvPr/>
        </p:nvSpPr>
        <p:spPr>
          <a:xfrm>
            <a:off x="161871" y="839948"/>
            <a:ext cx="6514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What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makes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Fourier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processing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efficient?</a:t>
            </a:r>
            <a:endParaRPr lang="en-US"/>
          </a:p>
        </p:txBody>
      </p:sp>
      <p:pic>
        <p:nvPicPr>
          <p:cNvPr id="2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FE280DEE-F037-4D3A-9B03-FB94EC4E9B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9585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FC4677A5-BA1C-4632-B5D0-9D85EBED2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930" y="2030591"/>
            <a:ext cx="5783729" cy="3431819"/>
          </a:xfrm>
          <a:prstGeom prst="rect">
            <a:avLst/>
          </a:prstGeom>
        </p:spPr>
      </p:pic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4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5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6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202657-57EC-47AF-9A20-10B34682BAEE}"/>
              </a:ext>
            </a:extLst>
          </p:cNvPr>
          <p:cNvSpPr txBox="1"/>
          <p:nvPr/>
        </p:nvSpPr>
        <p:spPr>
          <a:xfrm>
            <a:off x="294341" y="2027517"/>
            <a:ext cx="329602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ea typeface="+mn-lt"/>
                <a:cs typeface="+mn-lt"/>
              </a:rPr>
              <a:t>Impact of a spatial Fourier transform on measurements:</a:t>
            </a:r>
            <a:endParaRPr lang="en-US"/>
          </a:p>
        </p:txBody>
      </p:sp>
      <p:pic>
        <p:nvPicPr>
          <p:cNvPr id="15" name="Picture 17" descr="A close up of a logo&#10;&#10;Description generated with high confidence">
            <a:extLst>
              <a:ext uri="{FF2B5EF4-FFF2-40B4-BE49-F238E27FC236}">
                <a16:creationId xmlns:a16="http://schemas.microsoft.com/office/drawing/2014/main" id="{3CE4C2DC-0E42-4F76-BE21-B619FF99DB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753" y="2775048"/>
            <a:ext cx="2743200" cy="30684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154FBF7-143D-4B78-AD64-0F31118CA50D}"/>
              </a:ext>
            </a:extLst>
          </p:cNvPr>
          <p:cNvSpPr txBox="1"/>
          <p:nvPr/>
        </p:nvSpPr>
        <p:spPr>
          <a:xfrm>
            <a:off x="294340" y="3678516"/>
            <a:ext cx="329602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ea typeface="+mn-lt"/>
                <a:cs typeface="+mn-lt"/>
              </a:rPr>
              <a:t>The transformation helps to identify a set of angles of arrival</a:t>
            </a:r>
            <a:endParaRPr lang="en-US"/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EF626C4B-9859-4C5C-A7E2-E5CD076D13AE}"/>
              </a:ext>
            </a:extLst>
          </p:cNvPr>
          <p:cNvSpPr/>
          <p:nvPr/>
        </p:nvSpPr>
        <p:spPr>
          <a:xfrm>
            <a:off x="161871" y="839948"/>
            <a:ext cx="6514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What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makes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Fourier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processing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efficient?</a:t>
            </a:r>
            <a:endParaRPr lang="en-US"/>
          </a:p>
        </p:txBody>
      </p:sp>
      <p:pic>
        <p:nvPicPr>
          <p:cNvPr id="2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BBA7FF2A-19BE-419C-B9AF-2B379E9D27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3865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6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601C6350-D314-4DBE-B4E9-6A36DCD83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930" y="2030591"/>
            <a:ext cx="5783729" cy="3431819"/>
          </a:xfrm>
          <a:prstGeom prst="rect">
            <a:avLst/>
          </a:prstGeom>
        </p:spPr>
      </p:pic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4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5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6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202657-57EC-47AF-9A20-10B34682BAEE}"/>
              </a:ext>
            </a:extLst>
          </p:cNvPr>
          <p:cNvSpPr txBox="1"/>
          <p:nvPr/>
        </p:nvSpPr>
        <p:spPr>
          <a:xfrm>
            <a:off x="294341" y="2027517"/>
            <a:ext cx="329602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ea typeface="+mn-lt"/>
                <a:cs typeface="+mn-lt"/>
              </a:rPr>
              <a:t>Impact of a spatial Fourier transform on measurements:</a:t>
            </a:r>
            <a:endParaRPr lang="en-US"/>
          </a:p>
        </p:txBody>
      </p:sp>
      <p:pic>
        <p:nvPicPr>
          <p:cNvPr id="15" name="Picture 17" descr="A close up of a logo&#10;&#10;Description generated with high confidence">
            <a:extLst>
              <a:ext uri="{FF2B5EF4-FFF2-40B4-BE49-F238E27FC236}">
                <a16:creationId xmlns:a16="http://schemas.microsoft.com/office/drawing/2014/main" id="{3CE4C2DC-0E42-4F76-BE21-B619FF99DB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753" y="2775048"/>
            <a:ext cx="2743200" cy="30684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154FBF7-143D-4B78-AD64-0F31118CA50D}"/>
              </a:ext>
            </a:extLst>
          </p:cNvPr>
          <p:cNvSpPr txBox="1"/>
          <p:nvPr/>
        </p:nvSpPr>
        <p:spPr>
          <a:xfrm>
            <a:off x="294340" y="3678516"/>
            <a:ext cx="329602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ea typeface="+mn-lt"/>
                <a:cs typeface="+mn-lt"/>
              </a:rPr>
              <a:t>The transformation helps to identify a set of angles of arrival</a:t>
            </a:r>
            <a:endParaRPr lang="en-US"/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7DF1E9C9-AF50-4066-B91C-3ECE8D6AD533}"/>
              </a:ext>
            </a:extLst>
          </p:cNvPr>
          <p:cNvSpPr/>
          <p:nvPr/>
        </p:nvSpPr>
        <p:spPr>
          <a:xfrm>
            <a:off x="161871" y="839948"/>
            <a:ext cx="6514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What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makes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Fourier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processing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efficient?</a:t>
            </a:r>
            <a:endParaRPr lang="en-US"/>
          </a:p>
        </p:txBody>
      </p:sp>
      <p:pic>
        <p:nvPicPr>
          <p:cNvPr id="2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7285041B-F038-422D-8F2B-5469BE1430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96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6544800"/>
            <a:ext cx="6516720" cy="25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050" b="1" strike="noStrike" spc="-1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STh-01</a:t>
            </a:r>
            <a:endParaRPr lang="fr-FR" sz="105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7" name="Image 5"/>
          <p:cNvPicPr/>
          <p:nvPr/>
        </p:nvPicPr>
        <p:blipFill>
          <a:blip r:embed="rId3"/>
          <a:stretch/>
        </p:blipFill>
        <p:spPr>
          <a:xfrm>
            <a:off x="5623560" y="120240"/>
            <a:ext cx="667080" cy="424080"/>
          </a:xfrm>
          <a:prstGeom prst="rect">
            <a:avLst/>
          </a:prstGeom>
          <a:ln>
            <a:noFill/>
          </a:ln>
        </p:spPr>
      </p:pic>
      <p:pic>
        <p:nvPicPr>
          <p:cNvPr id="88" name="Image 6"/>
          <p:cNvPicPr/>
          <p:nvPr/>
        </p:nvPicPr>
        <p:blipFill>
          <a:blip r:embed="rId4"/>
          <a:stretch/>
        </p:blipFill>
        <p:spPr>
          <a:xfrm>
            <a:off x="6342480" y="186120"/>
            <a:ext cx="1637640" cy="291600"/>
          </a:xfrm>
          <a:prstGeom prst="rect">
            <a:avLst/>
          </a:prstGeom>
          <a:ln>
            <a:noFill/>
          </a:ln>
        </p:spPr>
      </p:pic>
      <p:pic>
        <p:nvPicPr>
          <p:cNvPr id="89" name="Image 7"/>
          <p:cNvPicPr/>
          <p:nvPr/>
        </p:nvPicPr>
        <p:blipFill>
          <a:blip r:embed="rId5"/>
          <a:stretch/>
        </p:blipFill>
        <p:spPr>
          <a:xfrm>
            <a:off x="8113680" y="120240"/>
            <a:ext cx="760680" cy="447840"/>
          </a:xfrm>
          <a:prstGeom prst="rect">
            <a:avLst/>
          </a:prstGeom>
          <a:ln>
            <a:noFill/>
          </a:ln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57988CE8-ECC5-4320-9880-595E1ED35E75}"/>
              </a:ext>
            </a:extLst>
          </p:cNvPr>
          <p:cNvSpPr/>
          <p:nvPr/>
        </p:nvSpPr>
        <p:spPr>
          <a:xfrm>
            <a:off x="161871" y="839948"/>
            <a:ext cx="6514723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What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makes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Fourier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processing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2000" spc="-1" err="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</a:t>
            </a:r>
            <a:r>
              <a:rPr lang="fr-FR" sz="2000" spc="-1">
                <a:solidFill>
                  <a:srgbClr val="4472C4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efficient?</a:t>
            </a:r>
            <a:endParaRPr lang="en-US"/>
          </a:p>
        </p:txBody>
      </p:sp>
      <p:pic>
        <p:nvPicPr>
          <p:cNvPr id="5" name="Picture 5" descr="A close up of an umbrella&#10;&#10;Description generated with high confidence">
            <a:extLst>
              <a:ext uri="{FF2B5EF4-FFF2-40B4-BE49-F238E27FC236}">
                <a16:creationId xmlns:a16="http://schemas.microsoft.com/office/drawing/2014/main" id="{559930E8-0C03-4CF9-A62F-47810C00D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4222" y="2566701"/>
            <a:ext cx="2743200" cy="30930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13D82C-B0A4-4EC0-BDD5-E6A1C2184E14}"/>
              </a:ext>
            </a:extLst>
          </p:cNvPr>
          <p:cNvSpPr txBox="1"/>
          <p:nvPr/>
        </p:nvSpPr>
        <p:spPr>
          <a:xfrm>
            <a:off x="162156" y="1493597"/>
            <a:ext cx="4913329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/>
                <a:ea typeface="+mn-lt"/>
                <a:cs typeface="+mn-lt"/>
              </a:rPr>
              <a:t>A fundamental concept for short-range Fourier imaging:</a:t>
            </a:r>
            <a:br>
              <a:rPr lang="en-US" sz="1500">
                <a:latin typeface="Calibri"/>
                <a:ea typeface="+mn-lt"/>
                <a:cs typeface="+mn-lt"/>
              </a:rPr>
            </a:br>
            <a:r>
              <a:rPr lang="en-US" sz="1500" b="1">
                <a:latin typeface="Calibri"/>
                <a:ea typeface="+mn-lt"/>
                <a:cs typeface="+mn-lt"/>
              </a:rPr>
              <a:t>the definition of a dispersion relation</a:t>
            </a:r>
            <a:endParaRPr lang="en-US" b="1">
              <a:latin typeface="Calibri"/>
            </a:endParaRPr>
          </a:p>
        </p:txBody>
      </p:sp>
      <p:pic>
        <p:nvPicPr>
          <p:cNvPr id="8" name="Picture 8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79E2FC93-4F3A-48A2-AA26-DB8B382F0B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633" y="2391355"/>
            <a:ext cx="2481577" cy="3233228"/>
          </a:xfrm>
          <a:prstGeom prst="rect">
            <a:avLst/>
          </a:prstGeom>
        </p:spPr>
      </p:pic>
      <p:pic>
        <p:nvPicPr>
          <p:cNvPr id="10" name="Picture 13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A32AE30B-10C6-4776-9EAF-C501269C0C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9492" y="3110870"/>
            <a:ext cx="1302205" cy="24901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46B0B84-08C5-47F1-97B9-6CF5CADD40EC}"/>
              </a:ext>
            </a:extLst>
          </p:cNvPr>
          <p:cNvSpPr txBox="1"/>
          <p:nvPr/>
        </p:nvSpPr>
        <p:spPr>
          <a:xfrm>
            <a:off x="5464138" y="2458523"/>
            <a:ext cx="319494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500">
                <a:latin typeface="Calibri"/>
                <a:ea typeface="+mn-lt"/>
                <a:cs typeface="+mn-lt"/>
              </a:rPr>
              <a:t>An association of transmitted and received plane waves are considered: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E87A63-105E-4DAE-AE54-17091794D672}"/>
              </a:ext>
            </a:extLst>
          </p:cNvPr>
          <p:cNvSpPr txBox="1"/>
          <p:nvPr/>
        </p:nvSpPr>
        <p:spPr>
          <a:xfrm>
            <a:off x="160176" y="5875176"/>
            <a:ext cx="9150219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 i="1">
                <a:latin typeface="Calibri"/>
              </a:rPr>
              <a:t>Product of Tx and Rx Green's functions: sum of the arguments of their exponential functions</a:t>
            </a:r>
          </a:p>
          <a:p>
            <a:r>
              <a:rPr lang="en-US" sz="1300" i="1">
                <a:latin typeface="Calibri"/>
                <a:ea typeface="+mn-lt"/>
                <a:cs typeface="+mn-lt"/>
              </a:rPr>
              <a:t>(the rigorous demonstration is not that straightforward)</a:t>
            </a:r>
            <a:endParaRPr lang="en-US" i="1">
              <a:latin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8F9FEC-BF91-4987-B6C7-63694CA52B1C}"/>
              </a:ext>
            </a:extLst>
          </p:cNvPr>
          <p:cNvSpPr txBox="1"/>
          <p:nvPr/>
        </p:nvSpPr>
        <p:spPr>
          <a:xfrm>
            <a:off x="5464294" y="3506999"/>
            <a:ext cx="3255926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latin typeface="Calibri"/>
                <a:ea typeface="+mn-lt"/>
                <a:cs typeface="+mn-lt"/>
              </a:rPr>
              <a:t>In the SIMO case:</a:t>
            </a:r>
          </a:p>
          <a:p>
            <a:r>
              <a:rPr lang="en-US" sz="1500">
                <a:latin typeface="Calibri"/>
                <a:cs typeface="Arial"/>
              </a:rPr>
              <a:t>A single Tx plane wave interacts with a set of Rx plane waves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396D22-340E-417C-8315-93B9DDBC9353}"/>
              </a:ext>
            </a:extLst>
          </p:cNvPr>
          <p:cNvSpPr txBox="1"/>
          <p:nvPr/>
        </p:nvSpPr>
        <p:spPr>
          <a:xfrm>
            <a:off x="5464294" y="4799411"/>
            <a:ext cx="3577161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Calibri"/>
                <a:ea typeface="+mn-lt"/>
                <a:cs typeface="+mn-lt"/>
              </a:rPr>
              <a:t>We choose an area to image whose center is called the </a:t>
            </a:r>
            <a:r>
              <a:rPr lang="en-US" sz="1500" b="1">
                <a:latin typeface="Calibri"/>
                <a:ea typeface="+mn-lt"/>
                <a:cs typeface="+mn-lt"/>
              </a:rPr>
              <a:t>stationary phase point.</a:t>
            </a:r>
            <a:endParaRPr lang="en-US" b="1">
              <a:latin typeface="Calibri"/>
            </a:endParaRPr>
          </a:p>
        </p:txBody>
      </p:sp>
      <p:pic>
        <p:nvPicPr>
          <p:cNvPr id="2" name="Picture 3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0D3BFA10-3914-4761-A593-6E92144A8E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8459" y="4353763"/>
            <a:ext cx="2743200" cy="302004"/>
          </a:xfrm>
          <a:prstGeom prst="rect">
            <a:avLst/>
          </a:prstGeom>
        </p:spPr>
      </p:pic>
      <p:pic>
        <p:nvPicPr>
          <p:cNvPr id="4" name="Picture 1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C2A1FC6E-ED13-4AFD-A5D5-4913335747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548" y="66547"/>
            <a:ext cx="514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066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6868</Words>
  <Application>Microsoft Office PowerPoint</Application>
  <PresentationFormat>Affichage à l'écran (4:3)</PresentationFormat>
  <Paragraphs>634</Paragraphs>
  <Slides>57</Slides>
  <Notes>42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64" baseType="lpstr">
      <vt:lpstr>Arial</vt:lpstr>
      <vt:lpstr>Calibri</vt:lpstr>
      <vt:lpstr>Symbol</vt:lpstr>
      <vt:lpstr>Wingdings</vt:lpstr>
      <vt:lpstr>Office Theme</vt:lpstr>
      <vt:lpstr>Office Theme</vt:lpstr>
      <vt:lpstr>Equation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Denis Barataud</dc:creator>
  <dc:description/>
  <cp:lastModifiedBy>Thomas Fromenteze, Ph.D.</cp:lastModifiedBy>
  <cp:revision>298</cp:revision>
  <dcterms:created xsi:type="dcterms:W3CDTF">2018-01-26T15:51:56Z</dcterms:created>
  <dcterms:modified xsi:type="dcterms:W3CDTF">2019-07-05T08:19:24Z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Affichage à l'écran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</vt:i4>
  </property>
</Properties>
</file>