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media1.gif" ContentType="video/unknown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71"/>
  </p:notesMasterIdLst>
  <p:handoutMasterIdLst>
    <p:handoutMasterId r:id="rId72"/>
  </p:handoutMasterIdLst>
  <p:sldIdLst>
    <p:sldId id="453" r:id="rId2"/>
    <p:sldId id="454" r:id="rId3"/>
    <p:sldId id="455" r:id="rId4"/>
    <p:sldId id="554" r:id="rId5"/>
    <p:sldId id="555" r:id="rId6"/>
    <p:sldId id="556" r:id="rId7"/>
    <p:sldId id="558" r:id="rId8"/>
    <p:sldId id="571" r:id="rId9"/>
    <p:sldId id="573" r:id="rId10"/>
    <p:sldId id="557" r:id="rId11"/>
    <p:sldId id="551" r:id="rId12"/>
    <p:sldId id="488" r:id="rId13"/>
    <p:sldId id="585" r:id="rId14"/>
    <p:sldId id="589" r:id="rId15"/>
    <p:sldId id="591" r:id="rId16"/>
    <p:sldId id="590" r:id="rId17"/>
    <p:sldId id="552" r:id="rId18"/>
    <p:sldId id="456" r:id="rId19"/>
    <p:sldId id="457" r:id="rId20"/>
    <p:sldId id="553" r:id="rId21"/>
    <p:sldId id="458" r:id="rId22"/>
    <p:sldId id="459" r:id="rId23"/>
    <p:sldId id="572" r:id="rId24"/>
    <p:sldId id="574" r:id="rId25"/>
    <p:sldId id="575" r:id="rId26"/>
    <p:sldId id="576" r:id="rId27"/>
    <p:sldId id="460" r:id="rId28"/>
    <p:sldId id="461" r:id="rId29"/>
    <p:sldId id="463" r:id="rId30"/>
    <p:sldId id="479" r:id="rId31"/>
    <p:sldId id="465" r:id="rId32"/>
    <p:sldId id="466" r:id="rId33"/>
    <p:sldId id="482" r:id="rId34"/>
    <p:sldId id="578" r:id="rId35"/>
    <p:sldId id="577" r:id="rId36"/>
    <p:sldId id="484" r:id="rId37"/>
    <p:sldId id="485" r:id="rId38"/>
    <p:sldId id="467" r:id="rId39"/>
    <p:sldId id="483" r:id="rId40"/>
    <p:sldId id="579" r:id="rId41"/>
    <p:sldId id="580" r:id="rId42"/>
    <p:sldId id="581" r:id="rId43"/>
    <p:sldId id="592" r:id="rId44"/>
    <p:sldId id="593" r:id="rId45"/>
    <p:sldId id="480" r:id="rId46"/>
    <p:sldId id="569" r:id="rId47"/>
    <p:sldId id="570" r:id="rId48"/>
    <p:sldId id="469" r:id="rId49"/>
    <p:sldId id="464" r:id="rId50"/>
    <p:sldId id="470" r:id="rId51"/>
    <p:sldId id="583" r:id="rId52"/>
    <p:sldId id="582" r:id="rId53"/>
    <p:sldId id="471" r:id="rId54"/>
    <p:sldId id="472" r:id="rId55"/>
    <p:sldId id="481" r:id="rId56"/>
    <p:sldId id="584" r:id="rId57"/>
    <p:sldId id="474" r:id="rId58"/>
    <p:sldId id="475" r:id="rId59"/>
    <p:sldId id="476" r:id="rId60"/>
    <p:sldId id="567" r:id="rId61"/>
    <p:sldId id="478" r:id="rId62"/>
    <p:sldId id="586" r:id="rId63"/>
    <p:sldId id="587" r:id="rId64"/>
    <p:sldId id="477" r:id="rId65"/>
    <p:sldId id="560" r:id="rId66"/>
    <p:sldId id="594" r:id="rId67"/>
    <p:sldId id="565" r:id="rId68"/>
    <p:sldId id="566" r:id="rId69"/>
    <p:sldId id="559" r:id="rId70"/>
  </p:sldIdLst>
  <p:sldSz cx="9144000" cy="6858000" type="screen4x3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Fromenteze, Ph.D." initials="TP" lastIdx="3" clrIdx="0">
    <p:extLst>
      <p:ext uri="{19B8F6BF-5375-455C-9EA6-DF929625EA0E}">
        <p15:presenceInfo xmlns:p15="http://schemas.microsoft.com/office/powerpoint/2012/main" userId="S::tf65@duke.edu::361fa0aa-1dd7-40fd-875b-7da5458806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FAB76"/>
    <a:srgbClr val="77933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30" d="100"/>
          <a:sy n="130" d="100"/>
        </p:scale>
        <p:origin x="1110" y="126"/>
      </p:cViewPr>
      <p:guideLst>
        <p:guide orient="horz" pos="138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2T02:01:53.310" idx="2">
    <p:pos x="10" y="10"/>
    <p:text>I can't do any modification on this slide, it's just a big image
Pseudo is misspelled and the logos are too low
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BFCFB8B-BB2C-4E29-81E0-3FF714A04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941" cy="495917"/>
          </a:xfrm>
          <a:prstGeom prst="rect">
            <a:avLst/>
          </a:prstGeom>
        </p:spPr>
        <p:txBody>
          <a:bodyPr vert="horz" lIns="186108" tIns="93054" rIns="186108" bIns="93054" rtlCol="0"/>
          <a:lstStyle>
            <a:lvl1pPr algn="l">
              <a:defRPr sz="24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2209FA-3F3E-41F7-8ECB-17ACDCCE31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2173" y="1"/>
            <a:ext cx="2919941" cy="495917"/>
          </a:xfrm>
          <a:prstGeom prst="rect">
            <a:avLst/>
          </a:prstGeom>
        </p:spPr>
        <p:txBody>
          <a:bodyPr vert="horz" lIns="186108" tIns="93054" rIns="186108" bIns="93054" rtlCol="0"/>
          <a:lstStyle>
            <a:lvl1pPr algn="r">
              <a:defRPr sz="2400"/>
            </a:lvl1pPr>
          </a:lstStyle>
          <a:p>
            <a:fld id="{9F493BB1-27B4-4918-8D87-079649E39D6C}" type="datetimeFigureOut">
              <a:rPr lang="fr-FR" smtClean="0"/>
              <a:t>05/07/2019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2661F5-9B04-4BDB-A13F-3FDAA2E33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6747"/>
            <a:ext cx="2919941" cy="495917"/>
          </a:xfrm>
          <a:prstGeom prst="rect">
            <a:avLst/>
          </a:prstGeom>
        </p:spPr>
        <p:txBody>
          <a:bodyPr vert="horz" lIns="186108" tIns="93054" rIns="186108" bIns="93054" rtlCol="0" anchor="b"/>
          <a:lstStyle>
            <a:lvl1pPr algn="l">
              <a:defRPr sz="24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AD733-FB09-475D-B913-066259A99A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2173" y="9376747"/>
            <a:ext cx="2919941" cy="495917"/>
          </a:xfrm>
          <a:prstGeom prst="rect">
            <a:avLst/>
          </a:prstGeom>
        </p:spPr>
        <p:txBody>
          <a:bodyPr vert="horz" lIns="186108" tIns="93054" rIns="186108" bIns="93054" rtlCol="0" anchor="b"/>
          <a:lstStyle>
            <a:lvl1pPr algn="r">
              <a:defRPr sz="2400"/>
            </a:lvl1pPr>
          </a:lstStyle>
          <a:p>
            <a:fld id="{C31B31B4-3035-4041-B472-9B50B51A5C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5805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1585" cy="3471050"/>
          </a:xfrm>
          <a:prstGeom prst="rect">
            <a:avLst/>
          </a:prstGeom>
        </p:spPr>
        <p:txBody>
          <a:bodyPr vert="horz" lIns="186108" tIns="93054" rIns="186108" bIns="93054" rtlCol="0"/>
          <a:lstStyle>
            <a:lvl1pPr algn="l">
              <a:defRPr sz="2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68" y="1"/>
            <a:ext cx="2921585" cy="3471050"/>
          </a:xfrm>
          <a:prstGeom prst="rect">
            <a:avLst/>
          </a:prstGeom>
        </p:spPr>
        <p:txBody>
          <a:bodyPr vert="horz" lIns="186108" tIns="93054" rIns="186108" bIns="93054" rtlCol="0"/>
          <a:lstStyle>
            <a:lvl1pPr algn="r">
              <a:defRPr sz="2400"/>
            </a:lvl1pPr>
          </a:lstStyle>
          <a:p>
            <a:fld id="{BEF9A4A0-9A59-4200-90BD-593122CCC350}" type="datetimeFigureOut">
              <a:rPr lang="fr-FR" smtClean="0"/>
              <a:t>05/07/2019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12193588" y="8647113"/>
            <a:ext cx="31129288" cy="23348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6108" tIns="93054" rIns="186108" bIns="9305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4215" y="33293214"/>
            <a:ext cx="5393690" cy="27239902"/>
          </a:xfrm>
          <a:prstGeom prst="rect">
            <a:avLst/>
          </a:prstGeom>
        </p:spPr>
        <p:txBody>
          <a:bodyPr vert="horz" lIns="186108" tIns="93054" rIns="186108" bIns="9305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5709673"/>
            <a:ext cx="2921585" cy="3471042"/>
          </a:xfrm>
          <a:prstGeom prst="rect">
            <a:avLst/>
          </a:prstGeom>
        </p:spPr>
        <p:txBody>
          <a:bodyPr vert="horz" lIns="186108" tIns="93054" rIns="186108" bIns="93054" rtlCol="0" anchor="b"/>
          <a:lstStyle>
            <a:lvl1pPr algn="l">
              <a:defRPr sz="2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68" y="65709673"/>
            <a:ext cx="2921585" cy="3471042"/>
          </a:xfrm>
          <a:prstGeom prst="rect">
            <a:avLst/>
          </a:prstGeom>
        </p:spPr>
        <p:txBody>
          <a:bodyPr vert="horz" lIns="186108" tIns="93054" rIns="186108" bIns="93054" rtlCol="0" anchor="b"/>
          <a:lstStyle>
            <a:lvl1pPr algn="r">
              <a:defRPr sz="2400"/>
            </a:lvl1pPr>
          </a:lstStyle>
          <a:p>
            <a:fld id="{E71BDFCA-5349-41ED-8ACC-EE6C0B00E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47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cogs.com/latex/eqneditor.ph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cogs.com/latex/eqneditor.php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36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06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150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Equations generated on </a:t>
            </a:r>
            <a:endParaRPr lang="en-US" dirty="0"/>
          </a:p>
          <a:p>
            <a:r>
              <a:rPr lang="en-US" dirty="0">
                <a:hlinkClick r:id="rId3"/>
              </a:rPr>
              <a:t>https://www.codecogs.com/latex/eqneditor.php</a:t>
            </a:r>
            <a:endParaRPr lang="en-US" dirty="0">
              <a:cs typeface="Calibri"/>
              <a:hlinkClick r:id="rId3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/>
              <a:t>g_{</a:t>
            </a:r>
            <a:r>
              <a:rPr lang="en-US" dirty="0" err="1"/>
              <a:t>i,j</a:t>
            </a:r>
            <a:r>
              <a:rPr lang="en-US" dirty="0"/>
              <a:t>}(\omega) \</a:t>
            </a:r>
            <a:r>
              <a:rPr lang="en-US" dirty="0" err="1"/>
              <a:t>propto</a:t>
            </a:r>
            <a:r>
              <a:rPr lang="en-US" dirty="0"/>
              <a:t> \</a:t>
            </a:r>
            <a:r>
              <a:rPr lang="en-US" dirty="0" err="1"/>
              <a:t>int_r</a:t>
            </a:r>
            <a:r>
              <a:rPr lang="en-US" dirty="0"/>
              <a:t> [{\color{Blue} E_{</a:t>
            </a:r>
            <a:r>
              <a:rPr lang="en-US" dirty="0" err="1"/>
              <a:t>i</a:t>
            </a:r>
            <a:r>
              <a:rPr lang="en-US" dirty="0"/>
              <a:t>}} . {\color{Red} E_{j}}] (r,\omega) {\color{</a:t>
            </a:r>
            <a:r>
              <a:rPr lang="en-US" dirty="0" err="1"/>
              <a:t>DarkGreen</a:t>
            </a:r>
            <a:r>
              <a:rPr lang="en-US" dirty="0"/>
              <a:t>} f(r)}\, d^3r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1620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http://www.jpier.org/PIERB/pierb79/01.17081003.pdf</a:t>
            </a:r>
          </a:p>
        </p:txBody>
      </p:sp>
    </p:spTree>
    <p:extLst>
      <p:ext uri="{BB962C8B-B14F-4D97-AF65-F5344CB8AC3E}">
        <p14:creationId xmlns:p14="http://schemas.microsoft.com/office/powerpoint/2010/main" val="628011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{\color{Blue} E_{</a:t>
            </a:r>
            <a:r>
              <a:rPr lang="en-US" dirty="0" err="1"/>
              <a:t>i</a:t>
            </a:r>
            <a:r>
              <a:rPr lang="en-US" dirty="0"/>
              <a:t>} = G(</a:t>
            </a:r>
            <a:r>
              <a:rPr lang="en-US" dirty="0" err="1"/>
              <a:t>r,r_t</a:t>
            </a:r>
            <a:r>
              <a:rPr lang="en-US" dirty="0"/>
              <a:t>)}</a:t>
            </a:r>
          </a:p>
          <a:p>
            <a:r>
              <a:rPr lang="en-US" dirty="0"/>
              <a:t>{\color{</a:t>
            </a:r>
            <a:r>
              <a:rPr lang="en-US" dirty="0" err="1"/>
              <a:t>DarkGreen</a:t>
            </a:r>
            <a:r>
              <a:rPr lang="en-US" dirty="0"/>
              <a:t>} f(r) = \delta(r-</a:t>
            </a:r>
            <a:r>
              <a:rPr lang="en-US" dirty="0" err="1"/>
              <a:t>r_C</a:t>
            </a:r>
            <a:r>
              <a:rPr lang="en-US" dirty="0"/>
              <a:t>)}</a:t>
            </a:r>
          </a:p>
          <a:p>
            <a:r>
              <a:rPr lang="en-US" dirty="0"/>
              <a:t>G(</a:t>
            </a:r>
            <a:r>
              <a:rPr lang="en-US" dirty="0" err="1"/>
              <a:t>r,r</a:t>
            </a:r>
            <a:r>
              <a:rPr lang="en-US" dirty="0"/>
              <a:t>') = \frac{\exp(-j \frac{2\pi f}{c}\</a:t>
            </a:r>
            <a:r>
              <a:rPr lang="en-US" dirty="0" err="1"/>
              <a:t>lvert</a:t>
            </a:r>
            <a:r>
              <a:rPr lang="en-US" dirty="0"/>
              <a:t> r - r' \</a:t>
            </a:r>
            <a:r>
              <a:rPr lang="en-US" dirty="0" err="1"/>
              <a:t>lvert</a:t>
            </a:r>
            <a:r>
              <a:rPr lang="en-US" dirty="0"/>
              <a:t> )}{\</a:t>
            </a:r>
            <a:r>
              <a:rPr lang="en-US" dirty="0" err="1"/>
              <a:t>lvert</a:t>
            </a:r>
            <a:r>
              <a:rPr lang="en-US" dirty="0"/>
              <a:t> r - r' \</a:t>
            </a:r>
            <a:r>
              <a:rPr lang="en-US" dirty="0" err="1"/>
              <a:t>lvert</a:t>
            </a: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83050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{\color{Blue} E_{</a:t>
            </a:r>
            <a:r>
              <a:rPr lang="en-US" dirty="0" err="1"/>
              <a:t>i</a:t>
            </a:r>
            <a:r>
              <a:rPr lang="en-US" dirty="0"/>
              <a:t>} = G(</a:t>
            </a:r>
            <a:r>
              <a:rPr lang="en-US" dirty="0" err="1"/>
              <a:t>r,r_t</a:t>
            </a:r>
            <a:r>
              <a:rPr lang="en-US" dirty="0"/>
              <a:t>)}</a:t>
            </a:r>
          </a:p>
          <a:p>
            <a:r>
              <a:rPr lang="en-US" dirty="0"/>
              <a:t>{\color{</a:t>
            </a:r>
            <a:r>
              <a:rPr lang="en-US" dirty="0" err="1"/>
              <a:t>DarkGreen</a:t>
            </a:r>
            <a:r>
              <a:rPr lang="en-US" dirty="0"/>
              <a:t>} f(r) = \delta(r-</a:t>
            </a:r>
            <a:r>
              <a:rPr lang="en-US" dirty="0" err="1"/>
              <a:t>r_C</a:t>
            </a:r>
            <a:r>
              <a:rPr lang="en-US" dirty="0"/>
              <a:t>)}</a:t>
            </a:r>
          </a:p>
          <a:p>
            <a:r>
              <a:rPr lang="en-US" dirty="0"/>
              <a:t>G(</a:t>
            </a:r>
            <a:r>
              <a:rPr lang="en-US" dirty="0" err="1"/>
              <a:t>r,r</a:t>
            </a:r>
            <a:r>
              <a:rPr lang="en-US" dirty="0"/>
              <a:t>') = \frac{\exp(-j \frac{2\pi f}{c}\</a:t>
            </a:r>
            <a:r>
              <a:rPr lang="en-US" dirty="0" err="1"/>
              <a:t>lvert</a:t>
            </a:r>
            <a:r>
              <a:rPr lang="en-US" dirty="0"/>
              <a:t> r - r' \</a:t>
            </a:r>
            <a:r>
              <a:rPr lang="en-US" dirty="0" err="1"/>
              <a:t>lvert</a:t>
            </a:r>
            <a:r>
              <a:rPr lang="en-US" dirty="0"/>
              <a:t> )}{\</a:t>
            </a:r>
            <a:r>
              <a:rPr lang="en-US" dirty="0" err="1"/>
              <a:t>lvert</a:t>
            </a:r>
            <a:r>
              <a:rPr lang="en-US" dirty="0"/>
              <a:t> r - r' \</a:t>
            </a:r>
            <a:r>
              <a:rPr lang="en-US" dirty="0" err="1"/>
              <a:t>lvert</a:t>
            </a: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56264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Equations generated on </a:t>
            </a:r>
            <a:endParaRPr lang="en-US" dirty="0"/>
          </a:p>
          <a:p>
            <a:r>
              <a:rPr lang="en-US" dirty="0">
                <a:hlinkClick r:id="rId3"/>
              </a:rPr>
              <a:t>https://www.codecogs.com/latex/eqneditor.php</a:t>
            </a:r>
            <a:endParaRPr lang="en-US" dirty="0">
              <a:cs typeface="Calibri"/>
              <a:hlinkClick r:id="rId3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/>
              <a:t>g_{</a:t>
            </a:r>
            <a:r>
              <a:rPr lang="en-US" dirty="0" err="1"/>
              <a:t>i,j</a:t>
            </a:r>
            <a:r>
              <a:rPr lang="en-US" dirty="0"/>
              <a:t>}(\omega) = \</a:t>
            </a:r>
            <a:r>
              <a:rPr lang="en-US" dirty="0" err="1"/>
              <a:t>int_r</a:t>
            </a:r>
            <a:r>
              <a:rPr lang="en-US" dirty="0"/>
              <a:t> {\color{Blue} E_{</a:t>
            </a:r>
            <a:r>
              <a:rPr lang="en-US" dirty="0" err="1"/>
              <a:t>i</a:t>
            </a:r>
            <a:r>
              <a:rPr lang="en-US" dirty="0"/>
              <a:t>}(r,\omega)} {\color{Red} E_{j}(r,\omega)}\, {\color{</a:t>
            </a:r>
            <a:r>
              <a:rPr lang="en-US" dirty="0" err="1"/>
              <a:t>DarkGreen</a:t>
            </a:r>
            <a:r>
              <a:rPr lang="en-US" dirty="0"/>
              <a:t>} f(r)}\, d^3 r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8029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312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91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52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141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41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4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89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292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334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92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138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829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324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96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94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862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04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452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373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212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17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866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603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93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3076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203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91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687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91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\color{red}C(r_k) = \mathfrak{F}^{-1}\left(n(t) \exp\left(\frac{-t}{2\tau}\right)\right)</a:t>
            </a:r>
          </a:p>
          <a:p>
            <a:r>
              <a:rPr lang="en-US"/>
              <a:t>\color{red} n(t) \sim \mathcal{N}(\mu=0,\,\sigma^{2}=1)</a:t>
            </a:r>
          </a:p>
          <a:p>
            <a:r>
              <a:rPr lang="en-US"/>
              <a:t>\color{red} Q = 2\pi f_c \tau </a:t>
            </a:r>
          </a:p>
        </p:txBody>
      </p:sp>
    </p:spTree>
    <p:extLst>
      <p:ext uri="{BB962C8B-B14F-4D97-AF65-F5344CB8AC3E}">
        <p14:creationId xmlns:p14="http://schemas.microsoft.com/office/powerpoint/2010/main" val="3186269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011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2561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0621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3037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21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8881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992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2983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5305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9088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7250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5868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705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4377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451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788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6496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4324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5813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6005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456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9068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4950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4784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89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051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46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119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33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04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8D2159B0-58C0-4195-A673-F36496E9BC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7413"/>
          <a:stretch/>
        </p:blipFill>
        <p:spPr bwMode="auto">
          <a:xfrm>
            <a:off x="2346511" y="71991"/>
            <a:ext cx="4450978" cy="102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AA588C8-13C3-4E0C-AA04-78E22D5C5F6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5935" y="1190163"/>
            <a:ext cx="7987554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17686509-DA0C-496D-9DC1-DF582FCD2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11"/>
          <a:stretch/>
        </p:blipFill>
        <p:spPr>
          <a:xfrm>
            <a:off x="0" y="12944"/>
            <a:ext cx="1082489" cy="1171862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81720D-4665-43A9-B6A9-3AF10EAE70E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5435" y="6333508"/>
            <a:ext cx="7296763" cy="6057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82041C6-CF5A-4126-8274-D480DB468B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0" y="6380598"/>
            <a:ext cx="2447365" cy="4363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A483C3-867D-4F68-9526-EFE8DD2696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508"/>
            <a:ext cx="824752" cy="52449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C9525E-5CE1-410A-8DB4-D8ED11928D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98" y="6339564"/>
            <a:ext cx="941802" cy="5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5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C669D1D-3525-4CBB-9504-6102317FD30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757" y="6453336"/>
            <a:ext cx="9064487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C5EC504-25BF-468D-8F64-D1F63C4838F4}"/>
              </a:ext>
            </a:extLst>
          </p:cNvPr>
          <p:cNvSpPr txBox="1"/>
          <p:nvPr userDrawn="1"/>
        </p:nvSpPr>
        <p:spPr>
          <a:xfrm>
            <a:off x="8088310" y="6453336"/>
            <a:ext cx="659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rgbClr val="77933C"/>
                </a:solidFill>
              </a:rPr>
              <a:t>- </a:t>
            </a:r>
            <a:fld id="{1ECB40A3-AC08-4177-9835-0ADC85636292}" type="slidenum">
              <a:rPr lang="fr-FR" sz="1350" b="1" smtClean="0">
                <a:solidFill>
                  <a:srgbClr val="77933C"/>
                </a:solidFill>
              </a:rPr>
              <a:t>‹N°›</a:t>
            </a:fld>
            <a:r>
              <a:rPr lang="fr-FR" sz="1350" b="1" dirty="0">
                <a:solidFill>
                  <a:srgbClr val="77933C"/>
                </a:solidFill>
              </a:rPr>
              <a:t> -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B226DE-EBD3-4823-99CD-4F01C6EFB80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05970" y="720325"/>
            <a:ext cx="8308640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24AA2F8-A20D-46B3-B2BF-AE45587AF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1"/>
          <a:stretch/>
        </p:blipFill>
        <p:spPr>
          <a:xfrm>
            <a:off x="0" y="12944"/>
            <a:ext cx="653427" cy="7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8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svg"/><Relationship Id="rId5" Type="http://schemas.openxmlformats.org/officeDocument/2006/relationships/image" Target="../media/image8.jpeg"/><Relationship Id="rId10" Type="http://schemas.openxmlformats.org/officeDocument/2006/relationships/image" Target="../media/image24.png"/><Relationship Id="rId4" Type="http://schemas.openxmlformats.org/officeDocument/2006/relationships/image" Target="../media/image7.jpeg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11" Type="http://schemas.openxmlformats.org/officeDocument/2006/relationships/image" Target="../media/image23.gif"/><Relationship Id="rId5" Type="http://schemas.openxmlformats.org/officeDocument/2006/relationships/image" Target="../media/image8.jpeg"/><Relationship Id="rId10" Type="http://schemas.openxmlformats.org/officeDocument/2006/relationships/image" Target="../media/image22.gif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image" Target="../media/image6.jpeg"/><Relationship Id="rId7" Type="http://schemas.openxmlformats.org/officeDocument/2006/relationships/image" Target="../media/image28.gif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2.gif"/><Relationship Id="rId5" Type="http://schemas.openxmlformats.org/officeDocument/2006/relationships/image" Target="../media/image8.jpeg"/><Relationship Id="rId10" Type="http://schemas.openxmlformats.org/officeDocument/2006/relationships/image" Target="../media/image31.gif"/><Relationship Id="rId4" Type="http://schemas.openxmlformats.org/officeDocument/2006/relationships/image" Target="../media/image7.jpeg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image" Target="../media/image6.jpeg"/><Relationship Id="rId7" Type="http://schemas.openxmlformats.org/officeDocument/2006/relationships/image" Target="../media/image28.gif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4.gif"/><Relationship Id="rId5" Type="http://schemas.openxmlformats.org/officeDocument/2006/relationships/image" Target="../media/image8.jpeg"/><Relationship Id="rId10" Type="http://schemas.openxmlformats.org/officeDocument/2006/relationships/image" Target="../media/image31.gif"/><Relationship Id="rId4" Type="http://schemas.openxmlformats.org/officeDocument/2006/relationships/image" Target="../media/image7.jpe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35.wmf"/><Relationship Id="rId4" Type="http://schemas.openxmlformats.org/officeDocument/2006/relationships/image" Target="../media/image6.jpeg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6.jpeg"/><Relationship Id="rId7" Type="http://schemas.openxmlformats.org/officeDocument/2006/relationships/image" Target="../media/image41.jp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8.jpeg"/><Relationship Id="rId10" Type="http://schemas.openxmlformats.org/officeDocument/2006/relationships/image" Target="../media/image44.jpg"/><Relationship Id="rId4" Type="http://schemas.openxmlformats.org/officeDocument/2006/relationships/image" Target="../media/image7.jpe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47.wmf"/><Relationship Id="rId4" Type="http://schemas.openxmlformats.org/officeDocument/2006/relationships/image" Target="../media/image6.jpeg"/><Relationship Id="rId9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6.jpe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60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9.wmf"/><Relationship Id="rId20" Type="http://schemas.openxmlformats.org/officeDocument/2006/relationships/comments" Target="../comments/commen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7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6.wmf"/><Relationship Id="rId19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9.jpeg"/><Relationship Id="rId4" Type="http://schemas.openxmlformats.org/officeDocument/2006/relationships/image" Target="../media/image63.png"/><Relationship Id="rId9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9.jpeg"/><Relationship Id="rId4" Type="http://schemas.openxmlformats.org/officeDocument/2006/relationships/image" Target="../media/image66.pn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6.jpeg"/><Relationship Id="rId3" Type="http://schemas.openxmlformats.org/officeDocument/2006/relationships/image" Target="../media/image69.wmf"/><Relationship Id="rId7" Type="http://schemas.openxmlformats.org/officeDocument/2006/relationships/image" Target="../media/image72.tif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76.wmf"/><Relationship Id="rId5" Type="http://schemas.openxmlformats.org/officeDocument/2006/relationships/image" Target="../media/image71.png"/><Relationship Id="rId15" Type="http://schemas.openxmlformats.org/officeDocument/2006/relationships/image" Target="../media/image8.jpe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wmf"/><Relationship Id="rId1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80.png"/><Relationship Id="rId18" Type="http://schemas.openxmlformats.org/officeDocument/2006/relationships/image" Target="../media/image83.png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12" Type="http://schemas.openxmlformats.org/officeDocument/2006/relationships/image" Target="../media/image470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1.wmf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70.png"/><Relationship Id="rId5" Type="http://schemas.openxmlformats.org/officeDocument/2006/relationships/image" Target="../media/image8.jpeg"/><Relationship Id="rId15" Type="http://schemas.openxmlformats.org/officeDocument/2006/relationships/image" Target="../media/image80.wmf"/><Relationship Id="rId10" Type="http://schemas.openxmlformats.org/officeDocument/2006/relationships/image" Target="../media/image79.png"/><Relationship Id="rId19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78.png"/><Relationship Id="rId1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6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8.png"/><Relationship Id="rId7" Type="http://schemas.openxmlformats.org/officeDocument/2006/relationships/image" Target="../media/image8.jpe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video" Target="../media/media1.gif"/><Relationship Id="rId16" Type="http://schemas.openxmlformats.org/officeDocument/2006/relationships/image" Target="../media/image93.tiff"/><Relationship Id="rId20" Type="http://schemas.openxmlformats.org/officeDocument/2006/relationships/image" Target="../media/image97.png"/><Relationship Id="rId1" Type="http://schemas.microsoft.com/office/2007/relationships/media" Target="../media/media1.gif"/><Relationship Id="rId6" Type="http://schemas.openxmlformats.org/officeDocument/2006/relationships/image" Target="../media/image7.jpeg"/><Relationship Id="rId11" Type="http://schemas.openxmlformats.org/officeDocument/2006/relationships/image" Target="../media/image88.PNG"/><Relationship Id="rId5" Type="http://schemas.openxmlformats.org/officeDocument/2006/relationships/image" Target="../media/image6.jpeg"/><Relationship Id="rId15" Type="http://schemas.openxmlformats.org/officeDocument/2006/relationships/image" Target="../media/image92.PNG"/><Relationship Id="rId23" Type="http://schemas.openxmlformats.org/officeDocument/2006/relationships/image" Target="../media/image9.jpe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0.wmf"/><Relationship Id="rId18" Type="http://schemas.openxmlformats.org/officeDocument/2006/relationships/image" Target="../media/image9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1.pn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0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openxmlformats.org/officeDocument/2006/relationships/image" Target="../media/image105.png"/><Relationship Id="rId10" Type="http://schemas.openxmlformats.org/officeDocument/2006/relationships/image" Target="../media/image103.png"/><Relationship Id="rId4" Type="http://schemas.openxmlformats.org/officeDocument/2006/relationships/image" Target="../media/image6.jpeg"/><Relationship Id="rId9" Type="http://schemas.openxmlformats.org/officeDocument/2006/relationships/image" Target="../media/image102.jpg"/><Relationship Id="rId1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6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6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6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14.png"/><Relationship Id="rId4" Type="http://schemas.openxmlformats.org/officeDocument/2006/relationships/image" Target="../media/image7.jpeg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18.png"/><Relationship Id="rId4" Type="http://schemas.openxmlformats.org/officeDocument/2006/relationships/image" Target="../media/image7.jpe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.jpeg"/><Relationship Id="rId7" Type="http://schemas.openxmlformats.org/officeDocument/2006/relationships/image" Target="../media/image119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23.png"/><Relationship Id="rId5" Type="http://schemas.openxmlformats.org/officeDocument/2006/relationships/image" Target="../media/image8.jpeg"/><Relationship Id="rId10" Type="http://schemas.openxmlformats.org/officeDocument/2006/relationships/image" Target="../media/image122.png"/><Relationship Id="rId4" Type="http://schemas.openxmlformats.org/officeDocument/2006/relationships/image" Target="../media/image7.jpeg"/><Relationship Id="rId9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jpeg"/><Relationship Id="rId18" Type="http://schemas.openxmlformats.org/officeDocument/2006/relationships/image" Target="../media/image132.png"/><Relationship Id="rId3" Type="http://schemas.openxmlformats.org/officeDocument/2006/relationships/image" Target="../media/image6.jpeg"/><Relationship Id="rId21" Type="http://schemas.openxmlformats.org/officeDocument/2006/relationships/image" Target="../media/image9.jpeg"/><Relationship Id="rId7" Type="http://schemas.openxmlformats.org/officeDocument/2006/relationships/image" Target="../media/image109.png"/><Relationship Id="rId12" Type="http://schemas.openxmlformats.org/officeDocument/2006/relationships/image" Target="../media/image128.png"/><Relationship Id="rId17" Type="http://schemas.microsoft.com/office/2007/relationships/hdphoto" Target="../media/hdphoto3.wdp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1.pn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27.jpeg"/><Relationship Id="rId5" Type="http://schemas.openxmlformats.org/officeDocument/2006/relationships/image" Target="../media/image8.jpeg"/><Relationship Id="rId15" Type="http://schemas.openxmlformats.org/officeDocument/2006/relationships/image" Target="../media/image122.png"/><Relationship Id="rId10" Type="http://schemas.openxmlformats.org/officeDocument/2006/relationships/image" Target="../media/image126.png"/><Relationship Id="rId19" Type="http://schemas.openxmlformats.org/officeDocument/2006/relationships/image" Target="../media/image133.jpeg"/><Relationship Id="rId4" Type="http://schemas.openxmlformats.org/officeDocument/2006/relationships/image" Target="../media/image7.jpe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1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11" Type="http://schemas.openxmlformats.org/officeDocument/2006/relationships/image" Target="../media/image141.png"/><Relationship Id="rId5" Type="http://schemas.openxmlformats.org/officeDocument/2006/relationships/image" Target="../media/image7.jpeg"/><Relationship Id="rId10" Type="http://schemas.openxmlformats.org/officeDocument/2006/relationships/image" Target="../media/image136.wmf"/><Relationship Id="rId4" Type="http://schemas.openxmlformats.org/officeDocument/2006/relationships/image" Target="../media/image6.jpeg"/><Relationship Id="rId9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6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43.png"/><Relationship Id="rId4" Type="http://schemas.openxmlformats.org/officeDocument/2006/relationships/image" Target="../media/image7.jpeg"/><Relationship Id="rId9" Type="http://schemas.openxmlformats.org/officeDocument/2006/relationships/image" Target="../media/image4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image" Target="../media/image6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gif"/><Relationship Id="rId13" Type="http://schemas.openxmlformats.org/officeDocument/2006/relationships/image" Target="../media/image6.jpeg"/><Relationship Id="rId3" Type="http://schemas.openxmlformats.org/officeDocument/2006/relationships/image" Target="../media/image61.png"/><Relationship Id="rId7" Type="http://schemas.openxmlformats.org/officeDocument/2006/relationships/image" Target="../media/image30.gif"/><Relationship Id="rId12" Type="http://schemas.openxmlformats.org/officeDocument/2006/relationships/image" Target="../media/image143.gif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142.gif"/><Relationship Id="rId5" Type="http://schemas.openxmlformats.org/officeDocument/2006/relationships/image" Target="../media/image26.gif"/><Relationship Id="rId15" Type="http://schemas.openxmlformats.org/officeDocument/2006/relationships/image" Target="../media/image8.jpeg"/><Relationship Id="rId10" Type="http://schemas.openxmlformats.org/officeDocument/2006/relationships/image" Target="../media/image141.gif"/><Relationship Id="rId4" Type="http://schemas.openxmlformats.org/officeDocument/2006/relationships/image" Target="../media/image138.gif"/><Relationship Id="rId9" Type="http://schemas.openxmlformats.org/officeDocument/2006/relationships/image" Target="../media/image140.gif"/><Relationship Id="rId1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gif"/><Relationship Id="rId13" Type="http://schemas.openxmlformats.org/officeDocument/2006/relationships/image" Target="../media/image6.jpeg"/><Relationship Id="rId3" Type="http://schemas.openxmlformats.org/officeDocument/2006/relationships/image" Target="../media/image61.png"/><Relationship Id="rId7" Type="http://schemas.openxmlformats.org/officeDocument/2006/relationships/image" Target="../media/image139.gif"/><Relationship Id="rId12" Type="http://schemas.openxmlformats.org/officeDocument/2006/relationships/image" Target="../media/image143.gif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openxmlformats.org/officeDocument/2006/relationships/image" Target="../media/image142.gif"/><Relationship Id="rId5" Type="http://schemas.openxmlformats.org/officeDocument/2006/relationships/image" Target="../media/image28.gif"/><Relationship Id="rId15" Type="http://schemas.openxmlformats.org/officeDocument/2006/relationships/image" Target="../media/image8.jpeg"/><Relationship Id="rId10" Type="http://schemas.openxmlformats.org/officeDocument/2006/relationships/image" Target="../media/image141.gif"/><Relationship Id="rId4" Type="http://schemas.openxmlformats.org/officeDocument/2006/relationships/image" Target="../media/image26.gif"/><Relationship Id="rId9" Type="http://schemas.openxmlformats.org/officeDocument/2006/relationships/image" Target="../media/image145.gif"/><Relationship Id="rId1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1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9.jpeg"/><Relationship Id="rId5" Type="http://schemas.openxmlformats.org/officeDocument/2006/relationships/image" Target="../media/image147.png"/><Relationship Id="rId10" Type="http://schemas.openxmlformats.org/officeDocument/2006/relationships/image" Target="../media/image8.jpeg"/><Relationship Id="rId4" Type="http://schemas.openxmlformats.org/officeDocument/2006/relationships/image" Target="../media/image146.png"/><Relationship Id="rId9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61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152.png"/><Relationship Id="rId4" Type="http://schemas.openxmlformats.org/officeDocument/2006/relationships/image" Target="../media/image6.jpeg"/><Relationship Id="rId9" Type="http://schemas.openxmlformats.org/officeDocument/2006/relationships/image" Target="../media/image1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61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156.png"/><Relationship Id="rId4" Type="http://schemas.openxmlformats.org/officeDocument/2006/relationships/image" Target="../media/image6.jpeg"/><Relationship Id="rId9" Type="http://schemas.openxmlformats.org/officeDocument/2006/relationships/image" Target="../media/image1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6.jpe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59.png"/><Relationship Id="rId4" Type="http://schemas.openxmlformats.org/officeDocument/2006/relationships/image" Target="../media/image7.jpeg"/><Relationship Id="rId9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9.emf"/><Relationship Id="rId21" Type="http://schemas.openxmlformats.org/officeDocument/2006/relationships/image" Target="../media/image174.emf"/><Relationship Id="rId42" Type="http://schemas.openxmlformats.org/officeDocument/2006/relationships/image" Target="../media/image195.emf"/><Relationship Id="rId47" Type="http://schemas.openxmlformats.org/officeDocument/2006/relationships/image" Target="../media/image200.emf"/><Relationship Id="rId63" Type="http://schemas.openxmlformats.org/officeDocument/2006/relationships/image" Target="../media/image216.emf"/><Relationship Id="rId68" Type="http://schemas.openxmlformats.org/officeDocument/2006/relationships/image" Target="../media/image221.emf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69.emf"/><Relationship Id="rId29" Type="http://schemas.openxmlformats.org/officeDocument/2006/relationships/image" Target="../media/image182.emf"/><Relationship Id="rId11" Type="http://schemas.openxmlformats.org/officeDocument/2006/relationships/image" Target="../media/image164.emf"/><Relationship Id="rId24" Type="http://schemas.openxmlformats.org/officeDocument/2006/relationships/image" Target="../media/image177.emf"/><Relationship Id="rId32" Type="http://schemas.openxmlformats.org/officeDocument/2006/relationships/image" Target="../media/image185.emf"/><Relationship Id="rId37" Type="http://schemas.openxmlformats.org/officeDocument/2006/relationships/image" Target="../media/image190.emf"/><Relationship Id="rId40" Type="http://schemas.openxmlformats.org/officeDocument/2006/relationships/image" Target="../media/image193.emf"/><Relationship Id="rId45" Type="http://schemas.openxmlformats.org/officeDocument/2006/relationships/image" Target="../media/image198.emf"/><Relationship Id="rId53" Type="http://schemas.openxmlformats.org/officeDocument/2006/relationships/image" Target="../media/image206.emf"/><Relationship Id="rId58" Type="http://schemas.openxmlformats.org/officeDocument/2006/relationships/image" Target="../media/image211.emf"/><Relationship Id="rId66" Type="http://schemas.openxmlformats.org/officeDocument/2006/relationships/image" Target="../media/image219.emf"/><Relationship Id="rId74" Type="http://schemas.openxmlformats.org/officeDocument/2006/relationships/image" Target="../media/image227.emf"/><Relationship Id="rId5" Type="http://schemas.openxmlformats.org/officeDocument/2006/relationships/image" Target="../media/image8.jpeg"/><Relationship Id="rId61" Type="http://schemas.openxmlformats.org/officeDocument/2006/relationships/image" Target="../media/image214.emf"/><Relationship Id="rId19" Type="http://schemas.openxmlformats.org/officeDocument/2006/relationships/image" Target="../media/image172.emf"/><Relationship Id="rId14" Type="http://schemas.openxmlformats.org/officeDocument/2006/relationships/image" Target="../media/image167.emf"/><Relationship Id="rId22" Type="http://schemas.openxmlformats.org/officeDocument/2006/relationships/image" Target="../media/image175.emf"/><Relationship Id="rId27" Type="http://schemas.openxmlformats.org/officeDocument/2006/relationships/image" Target="../media/image180.emf"/><Relationship Id="rId30" Type="http://schemas.openxmlformats.org/officeDocument/2006/relationships/image" Target="../media/image183.emf"/><Relationship Id="rId35" Type="http://schemas.openxmlformats.org/officeDocument/2006/relationships/image" Target="../media/image188.emf"/><Relationship Id="rId43" Type="http://schemas.openxmlformats.org/officeDocument/2006/relationships/image" Target="../media/image196.emf"/><Relationship Id="rId48" Type="http://schemas.openxmlformats.org/officeDocument/2006/relationships/image" Target="../media/image201.emf"/><Relationship Id="rId56" Type="http://schemas.openxmlformats.org/officeDocument/2006/relationships/image" Target="../media/image209.emf"/><Relationship Id="rId64" Type="http://schemas.openxmlformats.org/officeDocument/2006/relationships/image" Target="../media/image217.emf"/><Relationship Id="rId69" Type="http://schemas.openxmlformats.org/officeDocument/2006/relationships/image" Target="../media/image222.emf"/><Relationship Id="rId8" Type="http://schemas.openxmlformats.org/officeDocument/2006/relationships/image" Target="../media/image161.emf"/><Relationship Id="rId51" Type="http://schemas.openxmlformats.org/officeDocument/2006/relationships/image" Target="../media/image204.emf"/><Relationship Id="rId72" Type="http://schemas.openxmlformats.org/officeDocument/2006/relationships/image" Target="../media/image225.emf"/><Relationship Id="rId3" Type="http://schemas.openxmlformats.org/officeDocument/2006/relationships/image" Target="../media/image6.jpeg"/><Relationship Id="rId12" Type="http://schemas.openxmlformats.org/officeDocument/2006/relationships/image" Target="../media/image165.emf"/><Relationship Id="rId17" Type="http://schemas.openxmlformats.org/officeDocument/2006/relationships/image" Target="../media/image170.emf"/><Relationship Id="rId25" Type="http://schemas.openxmlformats.org/officeDocument/2006/relationships/image" Target="../media/image178.emf"/><Relationship Id="rId33" Type="http://schemas.openxmlformats.org/officeDocument/2006/relationships/image" Target="../media/image186.emf"/><Relationship Id="rId38" Type="http://schemas.openxmlformats.org/officeDocument/2006/relationships/image" Target="../media/image191.emf"/><Relationship Id="rId46" Type="http://schemas.openxmlformats.org/officeDocument/2006/relationships/image" Target="../media/image199.emf"/><Relationship Id="rId59" Type="http://schemas.openxmlformats.org/officeDocument/2006/relationships/image" Target="../media/image212.emf"/><Relationship Id="rId67" Type="http://schemas.openxmlformats.org/officeDocument/2006/relationships/image" Target="../media/image220.emf"/><Relationship Id="rId20" Type="http://schemas.openxmlformats.org/officeDocument/2006/relationships/image" Target="../media/image173.emf"/><Relationship Id="rId41" Type="http://schemas.openxmlformats.org/officeDocument/2006/relationships/image" Target="../media/image194.emf"/><Relationship Id="rId54" Type="http://schemas.openxmlformats.org/officeDocument/2006/relationships/image" Target="../media/image207.emf"/><Relationship Id="rId62" Type="http://schemas.openxmlformats.org/officeDocument/2006/relationships/image" Target="../media/image215.emf"/><Relationship Id="rId70" Type="http://schemas.openxmlformats.org/officeDocument/2006/relationships/image" Target="../media/image223.emf"/><Relationship Id="rId75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5" Type="http://schemas.openxmlformats.org/officeDocument/2006/relationships/image" Target="../media/image168.emf"/><Relationship Id="rId23" Type="http://schemas.openxmlformats.org/officeDocument/2006/relationships/image" Target="../media/image176.emf"/><Relationship Id="rId28" Type="http://schemas.openxmlformats.org/officeDocument/2006/relationships/image" Target="../media/image181.emf"/><Relationship Id="rId36" Type="http://schemas.openxmlformats.org/officeDocument/2006/relationships/image" Target="../media/image189.emf"/><Relationship Id="rId49" Type="http://schemas.openxmlformats.org/officeDocument/2006/relationships/image" Target="../media/image202.emf"/><Relationship Id="rId57" Type="http://schemas.openxmlformats.org/officeDocument/2006/relationships/image" Target="../media/image210.emf"/><Relationship Id="rId10" Type="http://schemas.openxmlformats.org/officeDocument/2006/relationships/image" Target="../media/image163.emf"/><Relationship Id="rId31" Type="http://schemas.openxmlformats.org/officeDocument/2006/relationships/image" Target="../media/image184.emf"/><Relationship Id="rId44" Type="http://schemas.openxmlformats.org/officeDocument/2006/relationships/image" Target="../media/image197.emf"/><Relationship Id="rId52" Type="http://schemas.openxmlformats.org/officeDocument/2006/relationships/image" Target="../media/image205.emf"/><Relationship Id="rId60" Type="http://schemas.openxmlformats.org/officeDocument/2006/relationships/image" Target="../media/image213.emf"/><Relationship Id="rId65" Type="http://schemas.openxmlformats.org/officeDocument/2006/relationships/image" Target="../media/image218.emf"/><Relationship Id="rId73" Type="http://schemas.openxmlformats.org/officeDocument/2006/relationships/image" Target="../media/image226.emf"/><Relationship Id="rId4" Type="http://schemas.openxmlformats.org/officeDocument/2006/relationships/image" Target="../media/image7.jpeg"/><Relationship Id="rId9" Type="http://schemas.openxmlformats.org/officeDocument/2006/relationships/image" Target="../media/image162.emf"/><Relationship Id="rId13" Type="http://schemas.openxmlformats.org/officeDocument/2006/relationships/image" Target="../media/image166.emf"/><Relationship Id="rId18" Type="http://schemas.openxmlformats.org/officeDocument/2006/relationships/image" Target="../media/image171.emf"/><Relationship Id="rId39" Type="http://schemas.openxmlformats.org/officeDocument/2006/relationships/image" Target="../media/image192.emf"/><Relationship Id="rId34" Type="http://schemas.openxmlformats.org/officeDocument/2006/relationships/image" Target="../media/image187.emf"/><Relationship Id="rId50" Type="http://schemas.openxmlformats.org/officeDocument/2006/relationships/image" Target="../media/image203.emf"/><Relationship Id="rId55" Type="http://schemas.openxmlformats.org/officeDocument/2006/relationships/image" Target="../media/image208.emf"/><Relationship Id="rId76" Type="http://schemas.openxmlformats.org/officeDocument/2006/relationships/image" Target="../media/image9.jpeg"/><Relationship Id="rId7" Type="http://schemas.openxmlformats.org/officeDocument/2006/relationships/image" Target="../media/image160.png"/><Relationship Id="rId71" Type="http://schemas.openxmlformats.org/officeDocument/2006/relationships/image" Target="../media/image2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hyperlink" Target="http://www.vision4thefuture.org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wmf"/><Relationship Id="rId13" Type="http://schemas.openxmlformats.org/officeDocument/2006/relationships/image" Target="../media/image234.wmf"/><Relationship Id="rId3" Type="http://schemas.openxmlformats.org/officeDocument/2006/relationships/image" Target="../media/image6.jpeg"/><Relationship Id="rId7" Type="http://schemas.openxmlformats.org/officeDocument/2006/relationships/image" Target="../media/image229.wmf"/><Relationship Id="rId12" Type="http://schemas.openxmlformats.org/officeDocument/2006/relationships/image" Target="../media/image233.wmf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32.wmf"/><Relationship Id="rId5" Type="http://schemas.openxmlformats.org/officeDocument/2006/relationships/image" Target="../media/image8.jpeg"/><Relationship Id="rId15" Type="http://schemas.openxmlformats.org/officeDocument/2006/relationships/image" Target="../media/image236.wmf"/><Relationship Id="rId10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231.wmf"/><Relationship Id="rId14" Type="http://schemas.openxmlformats.org/officeDocument/2006/relationships/image" Target="../media/image235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wmf"/><Relationship Id="rId13" Type="http://schemas.openxmlformats.org/officeDocument/2006/relationships/image" Target="../media/image236.wmf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12" Type="http://schemas.openxmlformats.org/officeDocument/2006/relationships/image" Target="../media/image23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34.wmf"/><Relationship Id="rId5" Type="http://schemas.openxmlformats.org/officeDocument/2006/relationships/image" Target="../media/image8.jpeg"/><Relationship Id="rId15" Type="http://schemas.openxmlformats.org/officeDocument/2006/relationships/image" Target="../media/image9.jpeg"/><Relationship Id="rId10" Type="http://schemas.openxmlformats.org/officeDocument/2006/relationships/image" Target="../media/image233.wmf"/><Relationship Id="rId4" Type="http://schemas.openxmlformats.org/officeDocument/2006/relationships/image" Target="../media/image7.jpeg"/><Relationship Id="rId9" Type="http://schemas.openxmlformats.org/officeDocument/2006/relationships/image" Target="../media/image232.wmf"/><Relationship Id="rId14" Type="http://schemas.openxmlformats.org/officeDocument/2006/relationships/image" Target="../media/image237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6.jpe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6.jpe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44.jpeg"/><Relationship Id="rId4" Type="http://schemas.openxmlformats.org/officeDocument/2006/relationships/image" Target="../media/image7.jpeg"/><Relationship Id="rId9" Type="http://schemas.openxmlformats.org/officeDocument/2006/relationships/image" Target="../media/image2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6.jpe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44.jpeg"/><Relationship Id="rId4" Type="http://schemas.openxmlformats.org/officeDocument/2006/relationships/image" Target="../media/image7.jpeg"/><Relationship Id="rId9" Type="http://schemas.openxmlformats.org/officeDocument/2006/relationships/image" Target="../media/image2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6.jpe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6.jpe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5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25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254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57.jpeg"/><Relationship Id="rId5" Type="http://schemas.openxmlformats.org/officeDocument/2006/relationships/image" Target="../media/image8.jpeg"/><Relationship Id="rId10" Type="http://schemas.openxmlformats.org/officeDocument/2006/relationships/image" Target="../media/image256.png"/><Relationship Id="rId4" Type="http://schemas.openxmlformats.org/officeDocument/2006/relationships/image" Target="../media/image7.jpeg"/><Relationship Id="rId9" Type="http://schemas.openxmlformats.org/officeDocument/2006/relationships/image" Target="../media/image2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25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12" Type="http://schemas.openxmlformats.org/officeDocument/2006/relationships/image" Target="../media/image2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61.png"/><Relationship Id="rId5" Type="http://schemas.openxmlformats.org/officeDocument/2006/relationships/image" Target="../media/image8.jpeg"/><Relationship Id="rId10" Type="http://schemas.openxmlformats.org/officeDocument/2006/relationships/image" Target="../media/image260.JPG"/><Relationship Id="rId4" Type="http://schemas.openxmlformats.org/officeDocument/2006/relationships/image" Target="../media/image7.jpeg"/><Relationship Id="rId9" Type="http://schemas.openxmlformats.org/officeDocument/2006/relationships/image" Target="../media/image25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6.jpe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47.png"/><Relationship Id="rId4" Type="http://schemas.openxmlformats.org/officeDocument/2006/relationships/image" Target="../media/image7.jpeg"/><Relationship Id="rId9" Type="http://schemas.openxmlformats.org/officeDocument/2006/relationships/image" Target="../media/image26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G"/><Relationship Id="rId3" Type="http://schemas.openxmlformats.org/officeDocument/2006/relationships/image" Target="../media/image6.jpeg"/><Relationship Id="rId7" Type="http://schemas.openxmlformats.org/officeDocument/2006/relationships/image" Target="../media/image266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6.jpe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72.gif"/><Relationship Id="rId4" Type="http://schemas.openxmlformats.org/officeDocument/2006/relationships/image" Target="../media/image7.jpeg"/><Relationship Id="rId9" Type="http://schemas.openxmlformats.org/officeDocument/2006/relationships/image" Target="../media/image271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6.jpe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6.jpeg"/><Relationship Id="rId7" Type="http://schemas.openxmlformats.org/officeDocument/2006/relationships/image" Target="../media/image276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80.png"/><Relationship Id="rId5" Type="http://schemas.openxmlformats.org/officeDocument/2006/relationships/image" Target="../media/image8.jpeg"/><Relationship Id="rId10" Type="http://schemas.openxmlformats.org/officeDocument/2006/relationships/image" Target="../media/image279.png"/><Relationship Id="rId4" Type="http://schemas.openxmlformats.org/officeDocument/2006/relationships/image" Target="../media/image7.jpeg"/><Relationship Id="rId9" Type="http://schemas.openxmlformats.org/officeDocument/2006/relationships/image" Target="../media/image27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6.jpeg"/><Relationship Id="rId7" Type="http://schemas.openxmlformats.org/officeDocument/2006/relationships/image" Target="../media/image281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85.gif"/><Relationship Id="rId5" Type="http://schemas.openxmlformats.org/officeDocument/2006/relationships/image" Target="../media/image8.jpeg"/><Relationship Id="rId10" Type="http://schemas.openxmlformats.org/officeDocument/2006/relationships/image" Target="../media/image284.gif"/><Relationship Id="rId4" Type="http://schemas.openxmlformats.org/officeDocument/2006/relationships/image" Target="../media/image7.jpeg"/><Relationship Id="rId9" Type="http://schemas.openxmlformats.org/officeDocument/2006/relationships/image" Target="../media/image283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6.jpe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8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7B11B26-CB9F-4B9E-9E76-2C1C6F99C621}"/>
              </a:ext>
            </a:extLst>
          </p:cNvPr>
          <p:cNvSpPr txBox="1">
            <a:spLocks/>
          </p:cNvSpPr>
          <p:nvPr/>
        </p:nvSpPr>
        <p:spPr>
          <a:xfrm>
            <a:off x="127265" y="3223948"/>
            <a:ext cx="8875059" cy="6039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/>
              <a:t>MODERN ADVANCES IN COMPUTATIONAL IMAGING AT MICROWAVE AND MILLIMETRE-WAVE FREQUENCIES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53EE40D-A595-42C6-A1A4-301209797933}"/>
              </a:ext>
            </a:extLst>
          </p:cNvPr>
          <p:cNvSpPr txBox="1">
            <a:spLocks/>
          </p:cNvSpPr>
          <p:nvPr/>
        </p:nvSpPr>
        <p:spPr>
          <a:xfrm>
            <a:off x="1225091" y="4311194"/>
            <a:ext cx="6679406" cy="12694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dirty="0"/>
              <a:t>Okan Yurduseven</a:t>
            </a:r>
            <a:r>
              <a:rPr lang="fr-FR" sz="1500" baseline="30000" dirty="0"/>
              <a:t>#1</a:t>
            </a:r>
            <a:r>
              <a:rPr lang="fr-FR" sz="1500" dirty="0"/>
              <a:t>, Thomas Fromenteze</a:t>
            </a:r>
            <a:r>
              <a:rPr lang="fr-FR" sz="1500" baseline="30000" dirty="0"/>
              <a:t>#2</a:t>
            </a:r>
          </a:p>
          <a:p>
            <a:pPr marL="0" indent="0" algn="ctr">
              <a:buNone/>
            </a:pPr>
            <a:r>
              <a:rPr lang="fr-FR" sz="1500" baseline="30000" dirty="0"/>
              <a:t>#1</a:t>
            </a:r>
            <a:r>
              <a:rPr lang="fr-FR" sz="1500" dirty="0"/>
              <a:t>Queen’s </a:t>
            </a:r>
            <a:r>
              <a:rPr lang="en-US" sz="1500" dirty="0"/>
              <a:t>University</a:t>
            </a:r>
            <a:r>
              <a:rPr lang="fr-FR" sz="1500" dirty="0"/>
              <a:t> Belfast, UK</a:t>
            </a:r>
          </a:p>
          <a:p>
            <a:pPr marL="0" indent="0" algn="ctr">
              <a:buNone/>
            </a:pPr>
            <a:r>
              <a:rPr lang="fr-FR" sz="1500" baseline="30000" dirty="0"/>
              <a:t>#2</a:t>
            </a:r>
            <a:r>
              <a:rPr lang="fr-FR" sz="1500" dirty="0"/>
              <a:t>University of Limoges, France</a:t>
            </a:r>
          </a:p>
          <a:p>
            <a:pPr marL="0" indent="0" algn="ctr">
              <a:buNone/>
            </a:pPr>
            <a:r>
              <a:rPr lang="fr-FR" sz="1500" baseline="30000" dirty="0"/>
              <a:t>1</a:t>
            </a:r>
            <a:r>
              <a:rPr lang="fr-FR" sz="1500" dirty="0"/>
              <a:t>okan.yurduseven@qub.ac.uk, </a:t>
            </a:r>
            <a:r>
              <a:rPr lang="fr-FR" sz="1500" baseline="30000" dirty="0"/>
              <a:t>2</a:t>
            </a:r>
            <a:r>
              <a:rPr lang="fr-FR" sz="1500" dirty="0"/>
              <a:t>thomas.fromenteze@unilim.fr</a:t>
            </a: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4C23B25C-CC32-4A97-896A-12F8970CF81A}"/>
              </a:ext>
            </a:extLst>
          </p:cNvPr>
          <p:cNvSpPr txBox="1">
            <a:spLocks/>
          </p:cNvSpPr>
          <p:nvPr/>
        </p:nvSpPr>
        <p:spPr>
          <a:xfrm>
            <a:off x="134471" y="1841847"/>
            <a:ext cx="8875059" cy="13131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fr-FR" sz="1800" dirty="0"/>
            </a:br>
            <a:r>
              <a:rPr lang="fr-FR" sz="1800" dirty="0"/>
              <a:t>STh-01 </a:t>
            </a:r>
            <a:br>
              <a:rPr lang="fr-FR" sz="1800" dirty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50448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16" name="Titel 2">
            <a:extLst>
              <a:ext uri="{FF2B5EF4-FFF2-40B4-BE49-F238E27FC236}">
                <a16:creationId xmlns:a16="http://schemas.microsoft.com/office/drawing/2014/main" id="{DCFAAB02-7C6F-4F19-9F02-32F17506CCA8}"/>
              </a:ext>
            </a:extLst>
          </p:cNvPr>
          <p:cNvSpPr txBox="1">
            <a:spLocks/>
          </p:cNvSpPr>
          <p:nvPr/>
        </p:nvSpPr>
        <p:spPr>
          <a:xfrm>
            <a:off x="2260873" y="748894"/>
            <a:ext cx="5109935" cy="5950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Microwave Radar Architecture</a:t>
            </a:r>
          </a:p>
        </p:txBody>
      </p:sp>
      <p:sp>
        <p:nvSpPr>
          <p:cNvPr id="17" name="ZoneTexte 3">
            <a:extLst>
              <a:ext uri="{FF2B5EF4-FFF2-40B4-BE49-F238E27FC236}">
                <a16:creationId xmlns:a16="http://schemas.microsoft.com/office/drawing/2014/main" id="{594229AE-6033-49D0-9367-D755FE185A5D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615" y="1817360"/>
            <a:ext cx="2594429" cy="2542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238" y="6493916"/>
            <a:ext cx="63075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dirty="0"/>
              <a:t>Build a Small Radar System Capable of Sensing Range, Doppler, and Synthetic Aperture Radar Imaging </a:t>
            </a:r>
            <a:endParaRPr lang="en-US"/>
          </a:p>
          <a:p>
            <a:r>
              <a:rPr lang="en-US" sz="800" dirty="0"/>
              <a:t>Dr. Gregory L. Charvat, Mr. Jonathan H. Williams, Dr. Alan J. Fenn, Dr. Steve </a:t>
            </a:r>
            <a:r>
              <a:rPr lang="en-US" sz="800" dirty="0" err="1"/>
              <a:t>Kogon</a:t>
            </a:r>
            <a:r>
              <a:rPr lang="en-US" sz="800" dirty="0"/>
              <a:t>, Dr. Jeffrey S. Herd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180972"/>
            <a:ext cx="9144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Anybody can build a radar using off-the-shelf components! </a:t>
            </a:r>
            <a:endParaRPr lang="en-US" sz="15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Below is a picture of a FMCW radar using that operates at 2.4 GHz.</a:t>
            </a:r>
            <a:endParaRPr lang="en-US" sz="1500">
              <a:cs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1993" y="4877737"/>
            <a:ext cx="505642" cy="5096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Oval 21"/>
          <p:cNvSpPr/>
          <p:nvPr/>
        </p:nvSpPr>
        <p:spPr>
          <a:xfrm>
            <a:off x="4143371" y="5757982"/>
            <a:ext cx="611827" cy="61669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" name="Rectangle 18"/>
          <p:cNvSpPr/>
          <p:nvPr/>
        </p:nvSpPr>
        <p:spPr>
          <a:xfrm>
            <a:off x="1726476" y="4872646"/>
            <a:ext cx="755703" cy="5096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Isosceles Triangle 19"/>
          <p:cNvSpPr/>
          <p:nvPr/>
        </p:nvSpPr>
        <p:spPr>
          <a:xfrm rot="5400000">
            <a:off x="3064428" y="4872587"/>
            <a:ext cx="509665" cy="509781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6" name="Rectangle 25"/>
          <p:cNvSpPr/>
          <p:nvPr/>
        </p:nvSpPr>
        <p:spPr>
          <a:xfrm>
            <a:off x="4071435" y="4883807"/>
            <a:ext cx="755703" cy="5096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23" name="Straight Connector 22"/>
          <p:cNvCxnSpPr>
            <a:stCxn id="18" idx="6"/>
            <a:endCxn id="19" idx="1"/>
          </p:cNvCxnSpPr>
          <p:nvPr/>
        </p:nvCxnSpPr>
        <p:spPr>
          <a:xfrm flipV="1">
            <a:off x="1277635" y="5127479"/>
            <a:ext cx="448841" cy="50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0" idx="3"/>
            <a:endCxn id="19" idx="3"/>
          </p:cNvCxnSpPr>
          <p:nvPr/>
        </p:nvCxnSpPr>
        <p:spPr>
          <a:xfrm flipH="1">
            <a:off x="2482179" y="5127478"/>
            <a:ext cx="582191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0" idx="0"/>
            <a:endCxn id="26" idx="1"/>
          </p:cNvCxnSpPr>
          <p:nvPr/>
        </p:nvCxnSpPr>
        <p:spPr>
          <a:xfrm>
            <a:off x="3574151" y="5127478"/>
            <a:ext cx="497284" cy="111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2" idx="0"/>
            <a:endCxn id="26" idx="2"/>
          </p:cNvCxnSpPr>
          <p:nvPr/>
        </p:nvCxnSpPr>
        <p:spPr>
          <a:xfrm flipV="1">
            <a:off x="4449285" y="5393472"/>
            <a:ext cx="2" cy="3645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3063" y="5393472"/>
            <a:ext cx="731290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1500" dirty="0"/>
              <a:t> Signal </a:t>
            </a:r>
            <a:endParaRPr lang="en-GB" sz="1500" dirty="0">
              <a:cs typeface="Calibri"/>
            </a:endParaRPr>
          </a:p>
          <a:p>
            <a:r>
              <a:rPr lang="en-GB" sz="1500" dirty="0"/>
              <a:t>Source</a:t>
            </a:r>
            <a:endParaRPr lang="en-US" sz="1500"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4210" y="4978982"/>
            <a:ext cx="464038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1500" dirty="0"/>
              <a:t>Att.</a:t>
            </a:r>
            <a:endParaRPr lang="en-US" sz="1500" dirty="0"/>
          </a:p>
        </p:txBody>
      </p:sp>
      <p:sp>
        <p:nvSpPr>
          <p:cNvPr id="40" name="TextBox 39"/>
          <p:cNvSpPr txBox="1"/>
          <p:nvPr/>
        </p:nvSpPr>
        <p:spPr>
          <a:xfrm>
            <a:off x="3022875" y="4942811"/>
            <a:ext cx="3804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PA</a:t>
            </a:r>
            <a:endParaRPr lang="en-US" sz="1500" dirty="0"/>
          </a:p>
        </p:txBody>
      </p:sp>
      <p:sp>
        <p:nvSpPr>
          <p:cNvPr id="41" name="TextBox 40"/>
          <p:cNvSpPr txBox="1"/>
          <p:nvPr/>
        </p:nvSpPr>
        <p:spPr>
          <a:xfrm>
            <a:off x="4046328" y="4975677"/>
            <a:ext cx="798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Coupler</a:t>
            </a:r>
            <a:endParaRPr lang="en-US" sz="1500" dirty="0"/>
          </a:p>
        </p:txBody>
      </p:sp>
      <p:sp>
        <p:nvSpPr>
          <p:cNvPr id="42" name="TextBox 41"/>
          <p:cNvSpPr txBox="1"/>
          <p:nvPr/>
        </p:nvSpPr>
        <p:spPr>
          <a:xfrm>
            <a:off x="4129578" y="5898451"/>
            <a:ext cx="6364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Mixer</a:t>
            </a:r>
            <a:endParaRPr lang="en-US" sz="1500" dirty="0"/>
          </a:p>
        </p:txBody>
      </p:sp>
      <p:sp>
        <p:nvSpPr>
          <p:cNvPr id="47" name="TextBox 46"/>
          <p:cNvSpPr txBox="1"/>
          <p:nvPr/>
        </p:nvSpPr>
        <p:spPr>
          <a:xfrm>
            <a:off x="6020378" y="4785754"/>
            <a:ext cx="761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Tx Ant. </a:t>
            </a:r>
            <a:endParaRPr lang="en-US" sz="1500" dirty="0"/>
          </a:p>
        </p:txBody>
      </p:sp>
      <p:sp>
        <p:nvSpPr>
          <p:cNvPr id="55" name="TextBox 54"/>
          <p:cNvSpPr txBox="1"/>
          <p:nvPr/>
        </p:nvSpPr>
        <p:spPr>
          <a:xfrm>
            <a:off x="6014299" y="5739800"/>
            <a:ext cx="7807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Rx Ant. </a:t>
            </a:r>
            <a:endParaRPr lang="en-US" sz="15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595" y="4827620"/>
            <a:ext cx="918913" cy="1212183"/>
          </a:xfrm>
          <a:prstGeom prst="rect">
            <a:avLst/>
          </a:prstGeom>
        </p:spPr>
      </p:pic>
      <p:cxnSp>
        <p:nvCxnSpPr>
          <p:cNvPr id="61" name="Straight Connector 60"/>
          <p:cNvCxnSpPr>
            <a:stCxn id="26" idx="3"/>
          </p:cNvCxnSpPr>
          <p:nvPr/>
        </p:nvCxnSpPr>
        <p:spPr>
          <a:xfrm flipV="1">
            <a:off x="4827138" y="5136229"/>
            <a:ext cx="1935775" cy="24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2" idx="6"/>
          </p:cNvCxnSpPr>
          <p:nvPr/>
        </p:nvCxnSpPr>
        <p:spPr>
          <a:xfrm flipV="1">
            <a:off x="4755198" y="6066329"/>
            <a:ext cx="200771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5" name="Group 8194"/>
          <p:cNvGrpSpPr/>
          <p:nvPr/>
        </p:nvGrpSpPr>
        <p:grpSpPr>
          <a:xfrm>
            <a:off x="6748627" y="4886931"/>
            <a:ext cx="242725" cy="502394"/>
            <a:chOff x="6748627" y="4753581"/>
            <a:chExt cx="242725" cy="502394"/>
          </a:xfrm>
        </p:grpSpPr>
        <p:cxnSp>
          <p:nvCxnSpPr>
            <p:cNvPr id="8193" name="Straight Connector 8192"/>
            <p:cNvCxnSpPr/>
            <p:nvPr/>
          </p:nvCxnSpPr>
          <p:spPr>
            <a:xfrm flipV="1">
              <a:off x="6748627" y="4753581"/>
              <a:ext cx="242725" cy="2548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748627" y="5001143"/>
              <a:ext cx="242725" cy="2548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769651" y="5815132"/>
            <a:ext cx="242725" cy="502394"/>
            <a:chOff x="6748627" y="4753581"/>
            <a:chExt cx="242725" cy="502394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6748627" y="4753581"/>
              <a:ext cx="242725" cy="2548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748627" y="5001143"/>
              <a:ext cx="242725" cy="2548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7370808" y="5942548"/>
            <a:ext cx="13227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Imaged Object</a:t>
            </a:r>
            <a:endParaRPr lang="en-US" sz="1500" dirty="0"/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3536200" y="6069964"/>
            <a:ext cx="5966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762028" y="5755335"/>
            <a:ext cx="320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IF</a:t>
            </a:r>
            <a:endParaRPr lang="en-US" sz="1500" dirty="0"/>
          </a:p>
        </p:txBody>
      </p:sp>
      <p:sp>
        <p:nvSpPr>
          <p:cNvPr id="81" name="TextBox 80"/>
          <p:cNvSpPr txBox="1"/>
          <p:nvPr/>
        </p:nvSpPr>
        <p:spPr>
          <a:xfrm>
            <a:off x="4411103" y="5420276"/>
            <a:ext cx="3872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LO</a:t>
            </a:r>
            <a:endParaRPr lang="en-US" sz="1500" dirty="0"/>
          </a:p>
        </p:txBody>
      </p:sp>
      <p:sp>
        <p:nvSpPr>
          <p:cNvPr id="82" name="TextBox 81"/>
          <p:cNvSpPr txBox="1"/>
          <p:nvPr/>
        </p:nvSpPr>
        <p:spPr>
          <a:xfrm>
            <a:off x="4738395" y="5746784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RF</a:t>
            </a:r>
            <a:endParaRPr lang="en-US" sz="1500" dirty="0"/>
          </a:p>
        </p:txBody>
      </p:sp>
      <p:sp>
        <p:nvSpPr>
          <p:cNvPr id="83" name="Rectangle 82"/>
          <p:cNvSpPr/>
          <p:nvPr/>
        </p:nvSpPr>
        <p:spPr>
          <a:xfrm>
            <a:off x="2306971" y="5810460"/>
            <a:ext cx="1219868" cy="5096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4" name="TextBox 83"/>
          <p:cNvSpPr txBox="1"/>
          <p:nvPr/>
        </p:nvSpPr>
        <p:spPr>
          <a:xfrm>
            <a:off x="2373210" y="5907001"/>
            <a:ext cx="1082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Signal Proc.</a:t>
            </a:r>
            <a:endParaRPr lang="en-US" sz="1500" dirty="0"/>
          </a:p>
        </p:txBody>
      </p:sp>
      <p:sp>
        <p:nvSpPr>
          <p:cNvPr id="85" name="TextBox 84"/>
          <p:cNvSpPr txBox="1"/>
          <p:nvPr/>
        </p:nvSpPr>
        <p:spPr>
          <a:xfrm>
            <a:off x="-30385" y="4416824"/>
            <a:ext cx="4110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 typical radar block diagram is seen below.</a:t>
            </a:r>
          </a:p>
        </p:txBody>
      </p:sp>
      <p:pic>
        <p:nvPicPr>
          <p:cNvPr id="2" name="Picture 8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53120B74-0D00-4906-91AD-4D8FDEEDE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227" y="2114549"/>
            <a:ext cx="2180501" cy="194888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8B3D27B-1D8F-4A01-8EA1-7FD71F3C3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55586-2FD9-43C0-809F-10FE7B213504}"/>
              </a:ext>
            </a:extLst>
          </p:cNvPr>
          <p:cNvGrpSpPr/>
          <p:nvPr/>
        </p:nvGrpSpPr>
        <p:grpSpPr>
          <a:xfrm>
            <a:off x="932134" y="2246889"/>
            <a:ext cx="7398764" cy="2409120"/>
            <a:chOff x="970355" y="1064137"/>
            <a:chExt cx="6250580" cy="1915920"/>
          </a:xfrm>
        </p:grpSpPr>
        <p:pic>
          <p:nvPicPr>
            <p:cNvPr id="12" name="Picture 11" descr="C:\Users\Jonah Gollub\Dropbox\Figures for the paper\Phased_Array_Scan_Rad.png">
              <a:extLst>
                <a:ext uri="{FF2B5EF4-FFF2-40B4-BE49-F238E27FC236}">
                  <a16:creationId xmlns:a16="http://schemas.microsoft.com/office/drawing/2014/main" id="{1D037897-6DC2-4ABA-A357-48D822D0B2A5}"/>
                </a:ext>
              </a:extLst>
            </p:cNvPr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 t="3002" r="15159" b="17418"/>
            <a:stretch/>
          </p:blipFill>
          <p:spPr bwMode="auto">
            <a:xfrm>
              <a:off x="5414491" y="1386725"/>
              <a:ext cx="1806444" cy="15903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C:\Users\Jonah Gollub\Dropbox\Figures for the paper\Mech_Scan_Rad.png">
              <a:extLst>
                <a:ext uri="{FF2B5EF4-FFF2-40B4-BE49-F238E27FC236}">
                  <a16:creationId xmlns:a16="http://schemas.microsoft.com/office/drawing/2014/main" id="{39F2A34D-9500-4289-9F29-5868E6C4420D}"/>
                </a:ext>
              </a:extLst>
            </p:cNvPr>
            <p:cNvPicPr/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" t="2103" r="14894" b="17717"/>
            <a:stretch/>
          </p:blipFill>
          <p:spPr bwMode="auto">
            <a:xfrm>
              <a:off x="1241290" y="1383774"/>
              <a:ext cx="1822973" cy="15962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5F5DF711-2702-4B42-B9F8-2477D7267EC9}"/>
                </a:ext>
              </a:extLst>
            </p:cNvPr>
            <p:cNvSpPr txBox="1"/>
            <p:nvPr/>
          </p:nvSpPr>
          <p:spPr>
            <a:xfrm>
              <a:off x="5345217" y="1087494"/>
              <a:ext cx="1479248" cy="319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Phased Array</a:t>
              </a: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8165352-5C0F-43E6-A299-B831640B5B74}"/>
                </a:ext>
              </a:extLst>
            </p:cNvPr>
            <p:cNvSpPr txBox="1"/>
            <p:nvPr/>
          </p:nvSpPr>
          <p:spPr>
            <a:xfrm>
              <a:off x="970355" y="1064137"/>
              <a:ext cx="1992360" cy="319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Synthetic Aperture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0EF205-883A-4D15-B92D-771D0896671B}"/>
              </a:ext>
            </a:extLst>
          </p:cNvPr>
          <p:cNvSpPr/>
          <p:nvPr/>
        </p:nvSpPr>
        <p:spPr>
          <a:xfrm>
            <a:off x="457200" y="4789172"/>
            <a:ext cx="8229600" cy="1416561"/>
          </a:xfrm>
          <a:prstGeom prst="roundRect">
            <a:avLst>
              <a:gd name="adj" fmla="val 6257"/>
            </a:avLst>
          </a:prstGeom>
          <a:solidFill>
            <a:srgbClr val="EBF1DE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3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117672F-7505-4678-9387-A0C838034D77}"/>
              </a:ext>
            </a:extLst>
          </p:cNvPr>
          <p:cNvSpPr>
            <a:spLocks noGrp="1"/>
          </p:cNvSpPr>
          <p:nvPr/>
        </p:nvSpPr>
        <p:spPr bwMode="auto">
          <a:xfrm>
            <a:off x="457200" y="4885956"/>
            <a:ext cx="8229600" cy="11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880" indent="-174625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747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19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91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>
              <a:buNone/>
            </a:pPr>
            <a:r>
              <a:rPr lang="en-US" sz="1500" b="1" cap="small" dirty="0">
                <a:solidFill>
                  <a:schemeClr val="tx1"/>
                </a:solidFill>
                <a:latin typeface="Calibri"/>
                <a:cs typeface="Arial"/>
              </a:rPr>
              <a:t>Obtaining Measurements</a:t>
            </a:r>
          </a:p>
          <a:p>
            <a:r>
              <a:rPr lang="en-US" sz="1500" dirty="0">
                <a:latin typeface="Calibri"/>
                <a:cs typeface="Arial"/>
              </a:rPr>
              <a:t>Steerable antennas can provide direct illumination of regions over a volume, but costly for entire active aperture.</a:t>
            </a:r>
          </a:p>
          <a:p>
            <a:r>
              <a:rPr lang="en-US" sz="1500" dirty="0">
                <a:latin typeface="Calibri"/>
                <a:cs typeface="Arial"/>
              </a:rPr>
              <a:t>Synthetic aperture radar techniques avoid phase shifters, use switching or mechanical scanning.</a:t>
            </a:r>
          </a:p>
          <a:p>
            <a:endParaRPr lang="en-US" sz="1500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id="{92917369-0631-4C08-B85D-EAA49A01AB9E}"/>
              </a:ext>
            </a:extLst>
          </p:cNvPr>
          <p:cNvSpPr txBox="1">
            <a:spLocks/>
          </p:cNvSpPr>
          <p:nvPr/>
        </p:nvSpPr>
        <p:spPr>
          <a:xfrm>
            <a:off x="2065713" y="718984"/>
            <a:ext cx="7481455" cy="5950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Conventional Imaging Examples</a:t>
            </a:r>
          </a:p>
        </p:txBody>
      </p:sp>
      <p:sp>
        <p:nvSpPr>
          <p:cNvPr id="19" name="ZoneTexte 3">
            <a:extLst>
              <a:ext uri="{FF2B5EF4-FFF2-40B4-BE49-F238E27FC236}">
                <a16:creationId xmlns:a16="http://schemas.microsoft.com/office/drawing/2014/main" id="{F4628BB9-A77E-4E64-B011-98C13CA9406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825" y="1201235"/>
            <a:ext cx="902017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Synthetic aperture radar (SAR) is a very common way to image a scene. Most commonly, a SAR aperture is synthesized by means of a</a:t>
            </a:r>
            <a:r>
              <a:rPr lang="en-GB" sz="1500" i="1" dirty="0"/>
              <a:t> mechanical raster scanning </a:t>
            </a:r>
            <a:r>
              <a:rPr lang="en-GB" sz="1500" dirty="0"/>
              <a:t>process. </a:t>
            </a:r>
            <a:endParaRPr lang="en-GB" sz="15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Alternatively, switching mechanisms and all-electronic beam synthesis can be used. </a:t>
            </a:r>
            <a:endParaRPr lang="en-GB" sz="15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Both these techniques have pros and cons.    </a:t>
            </a:r>
            <a:endParaRPr lang="en-US" sz="150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E51F4-C541-451E-9D1B-B4627A9BB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C271DF-9B73-427C-A54E-656C92F9C611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</a:rPr>
              <a:t>Imaging Problem</a:t>
            </a: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48037121-A08C-4AFF-B19A-DC45FF2BD59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07BBA1-385C-4F8E-BE10-CF4C751ED024}"/>
              </a:ext>
            </a:extLst>
          </p:cNvPr>
          <p:cNvSpPr txBox="1"/>
          <p:nvPr/>
        </p:nvSpPr>
        <p:spPr>
          <a:xfrm>
            <a:off x="709684" y="1571199"/>
            <a:ext cx="798052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General description of the forward model</a:t>
            </a:r>
            <a:endParaRPr lang="en-US" sz="1500" b="1" dirty="0">
              <a:cs typeface="Calibri"/>
            </a:endParaRPr>
          </a:p>
          <a:p>
            <a:endParaRPr lang="en-US" sz="1500" b="1" dirty="0">
              <a:cs typeface="Calibri"/>
            </a:endParaRPr>
          </a:p>
          <a:p>
            <a:r>
              <a:rPr lang="en-US" sz="1500" dirty="0">
                <a:ea typeface="+mn-lt"/>
                <a:cs typeface="+mn-lt"/>
              </a:rPr>
              <a:t>a measurement corresponds to the interaction between electromagnetic fields and a target characterized by a reflectivity function</a:t>
            </a:r>
            <a:endParaRPr lang="en-US" sz="1500" dirty="0">
              <a:cs typeface="Calibri"/>
            </a:endParaRPr>
          </a:p>
        </p:txBody>
      </p:sp>
      <p:pic>
        <p:nvPicPr>
          <p:cNvPr id="21" name="Picture 22" descr="A close up of a logo&#10;&#10;Description generated with high confidence">
            <a:extLst>
              <a:ext uri="{FF2B5EF4-FFF2-40B4-BE49-F238E27FC236}">
                <a16:creationId xmlns:a16="http://schemas.microsoft.com/office/drawing/2014/main" id="{41F3CB48-023F-43FD-BADB-C1EF56C4E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30" y="2857216"/>
            <a:ext cx="513215" cy="205286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F2A54238-0C4C-4E61-B3A8-BF17C03CD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741" y="3182343"/>
            <a:ext cx="616852" cy="194766"/>
          </a:xfrm>
          <a:prstGeom prst="rect">
            <a:avLst/>
          </a:prstGeom>
        </p:spPr>
      </p:pic>
      <p:pic>
        <p:nvPicPr>
          <p:cNvPr id="27" name="Picture 27" descr="A picture containing device&#10;&#10;Description generated with high confidence">
            <a:extLst>
              <a:ext uri="{FF2B5EF4-FFF2-40B4-BE49-F238E27FC236}">
                <a16:creationId xmlns:a16="http://schemas.microsoft.com/office/drawing/2014/main" id="{AFFE6CB5-E9C4-47E4-BC94-40A633C05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6752" y="3462834"/>
            <a:ext cx="629362" cy="205286"/>
          </a:xfrm>
          <a:prstGeom prst="rect">
            <a:avLst/>
          </a:prstGeom>
        </p:spPr>
      </p:pic>
      <p:pic>
        <p:nvPicPr>
          <p:cNvPr id="29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BF9C41EA-793A-42CC-A6A6-A2EC8DAC0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0000">
            <a:off x="4764502" y="3796049"/>
            <a:ext cx="331955" cy="1947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8BB4893-8A03-4043-A145-9337444A8F6A}"/>
              </a:ext>
            </a:extLst>
          </p:cNvPr>
          <p:cNvSpPr txBox="1"/>
          <p:nvPr/>
        </p:nvSpPr>
        <p:spPr>
          <a:xfrm>
            <a:off x="5426691" y="2799497"/>
            <a:ext cx="310998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measured frequency-domain signal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69A6FE-46C6-40F3-B284-4EC69F9F397A}"/>
              </a:ext>
            </a:extLst>
          </p:cNvPr>
          <p:cNvSpPr txBox="1"/>
          <p:nvPr/>
        </p:nvSpPr>
        <p:spPr>
          <a:xfrm>
            <a:off x="5426691" y="3140691"/>
            <a:ext cx="310998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Tx electric field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E9F480-7001-49F3-AD8A-9F5FA69C647E}"/>
              </a:ext>
            </a:extLst>
          </p:cNvPr>
          <p:cNvSpPr txBox="1"/>
          <p:nvPr/>
        </p:nvSpPr>
        <p:spPr>
          <a:xfrm>
            <a:off x="5426691" y="3464825"/>
            <a:ext cx="310998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Rx electric field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4F4981-AEC0-459A-AF77-B9EC522A23D0}"/>
              </a:ext>
            </a:extLst>
          </p:cNvPr>
          <p:cNvSpPr txBox="1"/>
          <p:nvPr/>
        </p:nvSpPr>
        <p:spPr>
          <a:xfrm>
            <a:off x="5426690" y="3788959"/>
            <a:ext cx="310998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reflectivity function (</a:t>
            </a:r>
            <a:r>
              <a:rPr lang="en-US" sz="1500" dirty="0">
                <a:ea typeface="+mn-lt"/>
                <a:cs typeface="+mn-lt"/>
              </a:rPr>
              <a:t> </a:t>
            </a:r>
            <a:r>
              <a:rPr lang="en-US" sz="1500" dirty="0" err="1">
                <a:solidFill>
                  <a:schemeClr val="accent6"/>
                </a:solidFill>
                <a:ea typeface="+mn-lt"/>
                <a:cs typeface="+mn-lt"/>
              </a:rPr>
              <a:t>Δε</a:t>
            </a:r>
            <a:r>
              <a:rPr lang="en-US" sz="1500" dirty="0">
                <a:solidFill>
                  <a:schemeClr val="accent6"/>
                </a:solidFill>
                <a:ea typeface="+mn-lt"/>
                <a:cs typeface="+mn-lt"/>
              </a:rPr>
              <a:t>(r)</a:t>
            </a:r>
            <a:r>
              <a:rPr lang="en-US" sz="1500" dirty="0">
                <a:ea typeface="+mn-lt"/>
                <a:cs typeface="+mn-lt"/>
              </a:rPr>
              <a:t> 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B6914C-2FE4-425F-B7AD-E739F441D764}"/>
              </a:ext>
            </a:extLst>
          </p:cNvPr>
          <p:cNvSpPr/>
          <p:nvPr/>
        </p:nvSpPr>
        <p:spPr>
          <a:xfrm>
            <a:off x="902502" y="5657212"/>
            <a:ext cx="1300216" cy="59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1AD452-76D1-4D3A-A993-41C4345E6ACC}"/>
              </a:ext>
            </a:extLst>
          </p:cNvPr>
          <p:cNvSpPr/>
          <p:nvPr/>
        </p:nvSpPr>
        <p:spPr>
          <a:xfrm flipV="1">
            <a:off x="2542643" y="5657212"/>
            <a:ext cx="1019778" cy="679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F49D4815-AFE6-43D8-87A9-329271BEE9C5}"/>
              </a:ext>
            </a:extLst>
          </p:cNvPr>
          <p:cNvCxnSpPr/>
          <p:nvPr/>
        </p:nvCxnSpPr>
        <p:spPr>
          <a:xfrm>
            <a:off x="977392" y="5196719"/>
            <a:ext cx="1339307" cy="158066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A85CF86-1569-4DFB-8ECB-4252BDCF5F7A}"/>
              </a:ext>
            </a:extLst>
          </p:cNvPr>
          <p:cNvCxnSpPr>
            <a:cxnSpLocks/>
          </p:cNvCxnSpPr>
          <p:nvPr/>
        </p:nvCxnSpPr>
        <p:spPr>
          <a:xfrm>
            <a:off x="909407" y="4550860"/>
            <a:ext cx="1679233" cy="311032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24747695-44AD-490C-9860-B2D5D7D88AA5}"/>
              </a:ext>
            </a:extLst>
          </p:cNvPr>
          <p:cNvCxnSpPr>
            <a:cxnSpLocks/>
          </p:cNvCxnSpPr>
          <p:nvPr/>
        </p:nvCxnSpPr>
        <p:spPr>
          <a:xfrm flipV="1">
            <a:off x="2481563" y="5269803"/>
            <a:ext cx="1075865" cy="139368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18F0A049-F391-4CBF-9FFD-4C986AEB70B9}"/>
              </a:ext>
            </a:extLst>
          </p:cNvPr>
          <p:cNvCxnSpPr>
            <a:cxnSpLocks/>
          </p:cNvCxnSpPr>
          <p:nvPr/>
        </p:nvCxnSpPr>
        <p:spPr>
          <a:xfrm flipV="1">
            <a:off x="2243613" y="4572955"/>
            <a:ext cx="1577254" cy="453799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07FE00-4090-4A0D-BE41-B221088DA44C}"/>
              </a:ext>
            </a:extLst>
          </p:cNvPr>
          <p:cNvCxnSpPr/>
          <p:nvPr/>
        </p:nvCxnSpPr>
        <p:spPr>
          <a:xfrm flipV="1">
            <a:off x="1477191" y="4477883"/>
            <a:ext cx="387515" cy="980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588D96-A3C3-4F68-A1A6-09D1CD0A7AC2}"/>
              </a:ext>
            </a:extLst>
          </p:cNvPr>
          <p:cNvCxnSpPr>
            <a:cxnSpLocks/>
          </p:cNvCxnSpPr>
          <p:nvPr/>
        </p:nvCxnSpPr>
        <p:spPr>
          <a:xfrm>
            <a:off x="2624438" y="4472785"/>
            <a:ext cx="497991" cy="10843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phic 8" descr="Duck">
            <a:extLst>
              <a:ext uri="{FF2B5EF4-FFF2-40B4-BE49-F238E27FC236}">
                <a16:creationId xmlns:a16="http://schemas.microsoft.com/office/drawing/2014/main" id="{D90BC07D-19CE-45AA-B642-1959F183FA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0303" y="3617660"/>
            <a:ext cx="914400" cy="914400"/>
          </a:xfrm>
          <a:prstGeom prst="rect">
            <a:avLst/>
          </a:prstGeom>
        </p:spPr>
      </p:pic>
      <p:pic>
        <p:nvPicPr>
          <p:cNvPr id="30" name="Picture 25">
            <a:extLst>
              <a:ext uri="{FF2B5EF4-FFF2-40B4-BE49-F238E27FC236}">
                <a16:creationId xmlns:a16="http://schemas.microsoft.com/office/drawing/2014/main" id="{5F1983E2-1BE8-4C9C-99EC-526CF7E4D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634" y="4805488"/>
            <a:ext cx="616852" cy="194766"/>
          </a:xfrm>
          <a:prstGeom prst="rect">
            <a:avLst/>
          </a:prstGeom>
        </p:spPr>
      </p:pic>
      <p:pic>
        <p:nvPicPr>
          <p:cNvPr id="36" name="Picture 27" descr="A picture containing device&#10;&#10;Description generated with high confidence">
            <a:extLst>
              <a:ext uri="{FF2B5EF4-FFF2-40B4-BE49-F238E27FC236}">
                <a16:creationId xmlns:a16="http://schemas.microsoft.com/office/drawing/2014/main" id="{BEF60D5D-CD63-4776-A3E7-FBF8D4C0B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541" y="4856529"/>
            <a:ext cx="629362" cy="205286"/>
          </a:xfrm>
          <a:prstGeom prst="rect">
            <a:avLst/>
          </a:prstGeom>
        </p:spPr>
      </p:pic>
      <p:pic>
        <p:nvPicPr>
          <p:cNvPr id="37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24895B76-F1A0-4F17-BC7A-E07456004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0000">
            <a:off x="2665461" y="3583596"/>
            <a:ext cx="331955" cy="19476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DC51E84-A9F1-4DA0-9C65-D3BCAD1F18BF}"/>
              </a:ext>
            </a:extLst>
          </p:cNvPr>
          <p:cNvSpPr txBox="1"/>
          <p:nvPr/>
        </p:nvSpPr>
        <p:spPr>
          <a:xfrm>
            <a:off x="4610330" y="4435072"/>
            <a:ext cx="449629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Approximations</a:t>
            </a:r>
            <a:endParaRPr lang="en-US">
              <a:cs typeface="Calibri"/>
            </a:endParaRPr>
          </a:p>
          <a:p>
            <a:endParaRPr lang="en-US" sz="1500" b="1" dirty="0">
              <a:ea typeface="+mn-lt"/>
              <a:cs typeface="+mn-lt"/>
            </a:endParaRPr>
          </a:p>
          <a:p>
            <a:r>
              <a:rPr lang="en-US" sz="1500" dirty="0">
                <a:ea typeface="+mn-lt"/>
                <a:cs typeface="+mn-lt"/>
              </a:rPr>
              <a:t>- Scalar fields and reflectivity</a:t>
            </a:r>
          </a:p>
          <a:p>
            <a:r>
              <a:rPr lang="en-US" sz="1500" dirty="0">
                <a:cs typeface="Calibri"/>
              </a:rPr>
              <a:t>- No direct coupling effect between Tx and Rx</a:t>
            </a:r>
          </a:p>
          <a:p>
            <a:r>
              <a:rPr lang="en-US" sz="1500" dirty="0">
                <a:ea typeface="+mn-lt"/>
                <a:cs typeface="+mn-lt"/>
              </a:rPr>
              <a:t>- Linearization of Maxwell equations (weak scattering)</a:t>
            </a:r>
          </a:p>
          <a:p>
            <a:endParaRPr lang="en-US" sz="1500" dirty="0">
              <a:cs typeface="Calibri"/>
            </a:endParaRPr>
          </a:p>
        </p:txBody>
      </p:sp>
      <p:pic>
        <p:nvPicPr>
          <p:cNvPr id="17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B591948-70C2-4760-82C1-0A07CACBA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456" y="2772763"/>
            <a:ext cx="3440047" cy="57313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47FEEE-4C89-444F-A8E2-C6C27436B7EF}"/>
              </a:ext>
            </a:extLst>
          </p:cNvPr>
          <p:cNvCxnSpPr/>
          <p:nvPr/>
        </p:nvCxnSpPr>
        <p:spPr>
          <a:xfrm flipH="1">
            <a:off x="1556859" y="5725197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2808EA8-7032-4500-B37A-0F2033AAC844}"/>
              </a:ext>
            </a:extLst>
          </p:cNvPr>
          <p:cNvCxnSpPr>
            <a:cxnSpLocks/>
          </p:cNvCxnSpPr>
          <p:nvPr/>
        </p:nvCxnSpPr>
        <p:spPr>
          <a:xfrm flipH="1">
            <a:off x="3052532" y="5725196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22" descr="A close up of a logo&#10;&#10;Description generated with high confidence">
            <a:extLst>
              <a:ext uri="{FF2B5EF4-FFF2-40B4-BE49-F238E27FC236}">
                <a16:creationId xmlns:a16="http://schemas.microsoft.com/office/drawing/2014/main" id="{1399545C-D2B4-45C9-B5AF-58D0C9196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126" y="6086509"/>
            <a:ext cx="513215" cy="205286"/>
          </a:xfrm>
          <a:prstGeom prst="rect">
            <a:avLst/>
          </a:prstGeom>
        </p:spPr>
      </p:pic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C5B295E5-138B-4783-8B8F-5F22890F776E}"/>
              </a:ext>
            </a:extLst>
          </p:cNvPr>
          <p:cNvSpPr/>
          <p:nvPr/>
        </p:nvSpPr>
        <p:spPr>
          <a:xfrm>
            <a:off x="1657742" y="5847443"/>
            <a:ext cx="1257724" cy="339926"/>
          </a:xfrm>
          <a:prstGeom prst="curvedDownArrow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2531CA-10CA-41D4-9E8F-713BD5B79C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2402205" y="74666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First-Born Approximation</a:t>
            </a:r>
          </a:p>
        </p:txBody>
      </p:sp>
      <p:sp>
        <p:nvSpPr>
          <p:cNvPr id="25" name="ZoneTexte 3">
            <a:extLst>
              <a:ext uri="{FF2B5EF4-FFF2-40B4-BE49-F238E27FC236}">
                <a16:creationId xmlns:a16="http://schemas.microsoft.com/office/drawing/2014/main" id="{60422F85-AE58-4767-AF2A-AADF158268D6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26DF06-7D92-4B45-A15B-736090F5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0983" y="4693982"/>
            <a:ext cx="3119437" cy="46037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D3F53-081A-4122-80FE-BC89240D1FDE}"/>
              </a:ext>
            </a:extLst>
          </p:cNvPr>
          <p:cNvSpPr txBox="1"/>
          <p:nvPr/>
        </p:nvSpPr>
        <p:spPr>
          <a:xfrm>
            <a:off x="0" y="1492374"/>
            <a:ext cx="5302841" cy="2920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 defTabSz="9144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Calibri"/>
                <a:ea typeface="+mj-ea"/>
                <a:cs typeface="Arial"/>
              </a:rPr>
              <a:t>The forward model presented below exhibits a fundamental simplification to the imaging problem.</a:t>
            </a:r>
          </a:p>
          <a:p>
            <a:pPr marL="457200" indent="-457200" algn="just" defTabSz="9144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Calibri"/>
                <a:ea typeface="+mj-ea"/>
                <a:cs typeface="Arial"/>
              </a:rPr>
              <a:t>This simplification is a linearization process known as the first Born approximation.</a:t>
            </a:r>
          </a:p>
          <a:p>
            <a:pPr marL="457200" indent="-457200" algn="just" defTabSz="9144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Calibri"/>
                <a:ea typeface="+mj-ea"/>
                <a:cs typeface="Arial"/>
              </a:rPr>
              <a:t>First Born approximation assumes that the total field within the region of interest can be modeled as the incident field as opposed to incident field + scattered field (or total field). </a:t>
            </a:r>
            <a:endParaRPr lang="en-US" sz="15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457200" indent="-457200" algn="just" defTabSz="9144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Calibri"/>
                <a:ea typeface="+mj-ea"/>
                <a:cs typeface="Arial"/>
              </a:rPr>
              <a:t>The first Born approximation makes the assumption that the total field is not perturbed by the scattered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16E033-DB95-4C39-85FA-8D9CC6057704}"/>
              </a:ext>
            </a:extLst>
          </p:cNvPr>
          <p:cNvSpPr/>
          <p:nvPr/>
        </p:nvSpPr>
        <p:spPr>
          <a:xfrm>
            <a:off x="1981077" y="4527446"/>
            <a:ext cx="1447800" cy="813248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9BF1AAB-DBBF-4238-B60B-1BE2808A717B}"/>
              </a:ext>
            </a:extLst>
          </p:cNvPr>
          <p:cNvSpPr/>
          <p:nvPr/>
        </p:nvSpPr>
        <p:spPr>
          <a:xfrm>
            <a:off x="2414464" y="5350057"/>
            <a:ext cx="581025" cy="51290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9CAB3-AC4D-45E7-BD71-6442F304E419}"/>
                  </a:ext>
                </a:extLst>
              </p:cNvPr>
              <p:cNvSpPr txBox="1"/>
              <p:nvPr/>
            </p:nvSpPr>
            <p:spPr>
              <a:xfrm>
                <a:off x="1638594" y="5933207"/>
                <a:ext cx="2132763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𝑖𝑛𝑐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𝑇𝑥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𝑅𝑥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49CAB3-AC4D-45E7-BD71-6442F304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594" y="5933207"/>
                <a:ext cx="2132763" cy="270652"/>
              </a:xfrm>
              <a:prstGeom prst="rect">
                <a:avLst/>
              </a:prstGeom>
              <a:blipFill>
                <a:blip r:embed="rId8"/>
                <a:stretch>
                  <a:fillRect l="-2000" r="-28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08D8228E-7174-4308-998F-BA7408E7191B}"/>
              </a:ext>
            </a:extLst>
          </p:cNvPr>
          <p:cNvSpPr/>
          <p:nvPr/>
        </p:nvSpPr>
        <p:spPr>
          <a:xfrm>
            <a:off x="3842385" y="58513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E8C28-EFE6-4A5B-AEF6-5D9883F77155}"/>
              </a:ext>
            </a:extLst>
          </p:cNvPr>
          <p:cNvSpPr txBox="1"/>
          <p:nvPr/>
        </p:nvSpPr>
        <p:spPr>
          <a:xfrm>
            <a:off x="4818097" y="5850829"/>
            <a:ext cx="24101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Linearized with First Born approximation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1DDF40-35C0-475F-BF1A-49BCE2B2D887}"/>
              </a:ext>
            </a:extLst>
          </p:cNvPr>
          <p:cNvSpPr/>
          <p:nvPr/>
        </p:nvSpPr>
        <p:spPr>
          <a:xfrm>
            <a:off x="6086368" y="3949086"/>
            <a:ext cx="1300216" cy="59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B8636-FF8C-4187-B348-943C0EC3EB0F}"/>
              </a:ext>
            </a:extLst>
          </p:cNvPr>
          <p:cNvSpPr/>
          <p:nvPr/>
        </p:nvSpPr>
        <p:spPr>
          <a:xfrm flipV="1">
            <a:off x="7726509" y="3949086"/>
            <a:ext cx="1019778" cy="679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7B1EA5-352B-48B5-B57C-BD45D940E41D}"/>
              </a:ext>
            </a:extLst>
          </p:cNvPr>
          <p:cNvCxnSpPr/>
          <p:nvPr/>
        </p:nvCxnSpPr>
        <p:spPr>
          <a:xfrm flipV="1">
            <a:off x="6661057" y="2769757"/>
            <a:ext cx="387515" cy="980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91B1CF-E47C-4A61-8B63-639161D54FA7}"/>
              </a:ext>
            </a:extLst>
          </p:cNvPr>
          <p:cNvCxnSpPr>
            <a:cxnSpLocks/>
          </p:cNvCxnSpPr>
          <p:nvPr/>
        </p:nvCxnSpPr>
        <p:spPr>
          <a:xfrm>
            <a:off x="7221933" y="2679678"/>
            <a:ext cx="1084362" cy="11693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25">
            <a:extLst>
              <a:ext uri="{FF2B5EF4-FFF2-40B4-BE49-F238E27FC236}">
                <a16:creationId xmlns:a16="http://schemas.microsoft.com/office/drawing/2014/main" id="{74A6A2B0-5286-4240-A36A-EC6C97B811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500" y="3097362"/>
            <a:ext cx="616852" cy="194766"/>
          </a:xfrm>
          <a:prstGeom prst="rect">
            <a:avLst/>
          </a:prstGeom>
        </p:spPr>
      </p:pic>
      <p:pic>
        <p:nvPicPr>
          <p:cNvPr id="37" name="Picture 27" descr="A picture containing device&#10;&#10;Description generated with high confidence">
            <a:extLst>
              <a:ext uri="{FF2B5EF4-FFF2-40B4-BE49-F238E27FC236}">
                <a16:creationId xmlns:a16="http://schemas.microsoft.com/office/drawing/2014/main" id="{C4922D03-6BFC-4AD7-9800-08F0A82BF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485" y="3158299"/>
            <a:ext cx="629362" cy="205286"/>
          </a:xfrm>
          <a:prstGeom prst="rect">
            <a:avLst/>
          </a:prstGeom>
        </p:spPr>
      </p:pic>
      <p:pic>
        <p:nvPicPr>
          <p:cNvPr id="39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76FE0480-9BEB-485B-A6F3-5CF9A2128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0000">
            <a:off x="7849327" y="1875470"/>
            <a:ext cx="331955" cy="19476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66CD3B-95E3-45D0-8F01-804AA75462CD}"/>
              </a:ext>
            </a:extLst>
          </p:cNvPr>
          <p:cNvCxnSpPr/>
          <p:nvPr/>
        </p:nvCxnSpPr>
        <p:spPr>
          <a:xfrm flipH="1">
            <a:off x="6740725" y="4017071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D0B28E-862C-4FC9-9DE2-8AB2CAE1E59E}"/>
              </a:ext>
            </a:extLst>
          </p:cNvPr>
          <p:cNvCxnSpPr>
            <a:cxnSpLocks/>
          </p:cNvCxnSpPr>
          <p:nvPr/>
        </p:nvCxnSpPr>
        <p:spPr>
          <a:xfrm flipH="1">
            <a:off x="8236398" y="4017070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5" name="Picture 22" descr="A close up of a logo&#10;&#10;Description generated with high confidence">
            <a:extLst>
              <a:ext uri="{FF2B5EF4-FFF2-40B4-BE49-F238E27FC236}">
                <a16:creationId xmlns:a16="http://schemas.microsoft.com/office/drawing/2014/main" id="{012C4B1A-A0B4-4B72-BF56-E4F35ED80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7992" y="4378383"/>
            <a:ext cx="513215" cy="205286"/>
          </a:xfrm>
          <a:prstGeom prst="rect">
            <a:avLst/>
          </a:prstGeom>
        </p:spPr>
      </p:pic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017518B0-7395-46D6-94EB-E3D6E29A8BA2}"/>
              </a:ext>
            </a:extLst>
          </p:cNvPr>
          <p:cNvSpPr/>
          <p:nvPr/>
        </p:nvSpPr>
        <p:spPr>
          <a:xfrm>
            <a:off x="6841608" y="4139317"/>
            <a:ext cx="1257724" cy="339926"/>
          </a:xfrm>
          <a:prstGeom prst="curvedDownArrow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0A13C6C-6D78-4547-B0E8-1F0620DE5DDF}"/>
              </a:ext>
            </a:extLst>
          </p:cNvPr>
          <p:cNvSpPr/>
          <p:nvPr/>
        </p:nvSpPr>
        <p:spPr>
          <a:xfrm>
            <a:off x="7089147" y="2555389"/>
            <a:ext cx="93480" cy="8498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0576A18-845E-411C-9FD6-CC8FFAC613D5}"/>
              </a:ext>
            </a:extLst>
          </p:cNvPr>
          <p:cNvSpPr/>
          <p:nvPr/>
        </p:nvSpPr>
        <p:spPr>
          <a:xfrm>
            <a:off x="7565043" y="2053998"/>
            <a:ext cx="93480" cy="8498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31FD2E-C319-4F2B-9FEC-6A50BE2D1360}"/>
              </a:ext>
            </a:extLst>
          </p:cNvPr>
          <p:cNvCxnSpPr>
            <a:cxnSpLocks/>
          </p:cNvCxnSpPr>
          <p:nvPr/>
        </p:nvCxnSpPr>
        <p:spPr>
          <a:xfrm flipV="1">
            <a:off x="7187941" y="2183385"/>
            <a:ext cx="345025" cy="343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418468D-1FDB-47F3-9988-E109422691A8}"/>
              </a:ext>
            </a:extLst>
          </p:cNvPr>
          <p:cNvCxnSpPr>
            <a:cxnSpLocks/>
          </p:cNvCxnSpPr>
          <p:nvPr/>
        </p:nvCxnSpPr>
        <p:spPr>
          <a:xfrm>
            <a:off x="7655338" y="2220778"/>
            <a:ext cx="548980" cy="13478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F6F1C46-5110-409D-B57B-684609F0FBA0}"/>
              </a:ext>
            </a:extLst>
          </p:cNvPr>
          <p:cNvCxnSpPr/>
          <p:nvPr/>
        </p:nvCxnSpPr>
        <p:spPr>
          <a:xfrm>
            <a:off x="7199813" y="2276965"/>
            <a:ext cx="271941" cy="22095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A5BEDE4-EB4C-4174-B755-04F3629259E7}"/>
              </a:ext>
            </a:extLst>
          </p:cNvPr>
          <p:cNvCxnSpPr>
            <a:cxnSpLocks/>
          </p:cNvCxnSpPr>
          <p:nvPr/>
        </p:nvCxnSpPr>
        <p:spPr>
          <a:xfrm flipV="1">
            <a:off x="7180020" y="2346238"/>
            <a:ext cx="321421" cy="5271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87BED70-6126-4383-9899-6039E6DB8C4A}"/>
              </a:ext>
            </a:extLst>
          </p:cNvPr>
          <p:cNvCxnSpPr>
            <a:cxnSpLocks/>
          </p:cNvCxnSpPr>
          <p:nvPr/>
        </p:nvCxnSpPr>
        <p:spPr>
          <a:xfrm>
            <a:off x="7763483" y="2704936"/>
            <a:ext cx="271941" cy="22095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D91BD7F-47CB-4394-BE31-232864DD24BC}"/>
              </a:ext>
            </a:extLst>
          </p:cNvPr>
          <p:cNvCxnSpPr>
            <a:cxnSpLocks/>
          </p:cNvCxnSpPr>
          <p:nvPr/>
        </p:nvCxnSpPr>
        <p:spPr>
          <a:xfrm flipV="1">
            <a:off x="7763482" y="2704938"/>
            <a:ext cx="271941" cy="22095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CF7AF9B-249D-4918-B76F-CC9B287B5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48037121-A08C-4AFF-B19A-DC45FF2BD59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23EE0-B052-4860-B155-F79849B48908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ea typeface="+mj-lt"/>
                <a:cs typeface="+mj-lt"/>
              </a:rPr>
              <a:t>Simulation of a simple 2D imaging system</a:t>
            </a:r>
            <a:endParaRPr lang="en-US" dirty="0"/>
          </a:p>
        </p:txBody>
      </p:sp>
      <p:pic>
        <p:nvPicPr>
          <p:cNvPr id="3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B30633C-DC5F-4181-9A81-E769576FB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82" y="2676805"/>
            <a:ext cx="3063996" cy="5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43039-41B7-46EA-8455-4D557B87F53A}"/>
              </a:ext>
            </a:extLst>
          </p:cNvPr>
          <p:cNvSpPr txBox="1"/>
          <p:nvPr/>
        </p:nvSpPr>
        <p:spPr>
          <a:xfrm>
            <a:off x="202805" y="1679364"/>
            <a:ext cx="45043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Single Input Multiple Outputs (SIMO) system</a:t>
            </a:r>
            <a:endParaRPr lang="en-US" b="1" dirty="0">
              <a:cs typeface="Calibri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02AC21C-3D64-4744-8E6F-7A39FFFC1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43" y="3875785"/>
            <a:ext cx="1261045" cy="2360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9CB890A-33F6-41D8-BCD7-C6DAB4CBD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17" y="4213163"/>
            <a:ext cx="1257191" cy="23734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97121B9-5403-4541-AFC9-75C847EEE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75" y="4592290"/>
            <a:ext cx="1408960" cy="226270"/>
          </a:xfrm>
          <a:prstGeom prst="rect">
            <a:avLst/>
          </a:prstGeom>
        </p:spPr>
      </p:pic>
      <p:pic>
        <p:nvPicPr>
          <p:cNvPr id="18" name="Picture 18" descr="A close up of a clock&#10;&#10;Description generated with high confidence">
            <a:extLst>
              <a:ext uri="{FF2B5EF4-FFF2-40B4-BE49-F238E27FC236}">
                <a16:creationId xmlns:a16="http://schemas.microsoft.com/office/drawing/2014/main" id="{F545DF77-A560-49CB-B742-AA60B19A4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810" y="5417935"/>
            <a:ext cx="2743200" cy="576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ADE083-E29B-44C2-B230-CAF9EE0D73A4}"/>
              </a:ext>
            </a:extLst>
          </p:cNvPr>
          <p:cNvSpPr txBox="1"/>
          <p:nvPr/>
        </p:nvSpPr>
        <p:spPr>
          <a:xfrm>
            <a:off x="158331" y="318261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the model is simplified considering isotropic sources and a point target:</a:t>
            </a:r>
            <a:endParaRPr lang="en-US" sz="1500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EDA0A6-74CB-496B-9823-D5CA90D824E5}"/>
              </a:ext>
            </a:extLst>
          </p:cNvPr>
          <p:cNvSpPr txBox="1"/>
          <p:nvPr/>
        </p:nvSpPr>
        <p:spPr>
          <a:xfrm>
            <a:off x="158331" y="2275326"/>
            <a:ext cx="277877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Starting from the forward model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0D9E90-DCB7-4151-AA8E-38A84C687CDC}"/>
              </a:ext>
            </a:extLst>
          </p:cNvPr>
          <p:cNvSpPr txBox="1"/>
          <p:nvPr/>
        </p:nvSpPr>
        <p:spPr>
          <a:xfrm>
            <a:off x="273965" y="5014968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with the Green's function defined as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812CE-5ECD-4FDB-B84F-3D69E47B5D70}"/>
              </a:ext>
            </a:extLst>
          </p:cNvPr>
          <p:cNvSpPr txBox="1"/>
          <p:nvPr/>
        </p:nvSpPr>
        <p:spPr>
          <a:xfrm>
            <a:off x="2159692" y="4169949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for 101 Rx antennas</a:t>
            </a:r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35D9D-248D-4261-8D2C-78E89BFA2AC2}"/>
              </a:ext>
            </a:extLst>
          </p:cNvPr>
          <p:cNvSpPr txBox="1"/>
          <p:nvPr/>
        </p:nvSpPr>
        <p:spPr>
          <a:xfrm>
            <a:off x="2159692" y="3849731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</a:rPr>
              <a:t>for 1 Tx antenna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34" name="Picture 3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D1592FA-21D4-434D-A171-1A7A603E7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1940" y="2426502"/>
            <a:ext cx="5304944" cy="315244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879DC87-895A-4EAA-9F1E-35EF128B1C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EC831259-1163-4AC5-BA14-1D1545862490}"/>
              </a:ext>
            </a:extLst>
          </p:cNvPr>
          <p:cNvSpPr txBox="1"/>
          <p:nvPr/>
        </p:nvSpPr>
        <p:spPr>
          <a:xfrm>
            <a:off x="6296049" y="1598271"/>
            <a:ext cx="168701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Code available here</a:t>
            </a:r>
            <a:br>
              <a:rPr lang="en-US" sz="1200" dirty="0"/>
            </a:br>
            <a:r>
              <a:rPr lang="en-US" sz="1200" dirty="0">
                <a:ea typeface="+mn-lt"/>
                <a:cs typeface="+mn-lt"/>
              </a:rPr>
              <a:t>https://bit.ly/2Jbfdfn</a:t>
            </a:r>
            <a:endParaRPr lang="en-US" dirty="0"/>
          </a:p>
        </p:txBody>
      </p:sp>
      <p:pic>
        <p:nvPicPr>
          <p:cNvPr id="9" name="Picture 11" descr="A black and silver text on a white surface&#10;&#10;Description generated with high confidence">
            <a:extLst>
              <a:ext uri="{FF2B5EF4-FFF2-40B4-BE49-F238E27FC236}">
                <a16:creationId xmlns:a16="http://schemas.microsoft.com/office/drawing/2014/main" id="{9D89F46A-2FAB-407D-8A85-08CBD68588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420" y="1439898"/>
            <a:ext cx="800100" cy="7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4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48037121-A08C-4AFF-B19A-DC45FF2BD59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23EE0-B052-4860-B155-F79849B48908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ea typeface="+mj-lt"/>
                <a:cs typeface="+mj-lt"/>
              </a:rPr>
              <a:t>Simulation of a simple 2D imaging system</a:t>
            </a:r>
            <a:endParaRPr lang="en-US" dirty="0"/>
          </a:p>
        </p:txBody>
      </p:sp>
      <p:pic>
        <p:nvPicPr>
          <p:cNvPr id="3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B30633C-DC5F-4181-9A81-E769576FB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82" y="2676805"/>
            <a:ext cx="3063996" cy="5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43039-41B7-46EA-8455-4D557B87F53A}"/>
              </a:ext>
            </a:extLst>
          </p:cNvPr>
          <p:cNvSpPr txBox="1"/>
          <p:nvPr/>
        </p:nvSpPr>
        <p:spPr>
          <a:xfrm>
            <a:off x="202805" y="1679364"/>
            <a:ext cx="45043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Single Input Multiple Outputs (SIMO) system</a:t>
            </a:r>
            <a:endParaRPr lang="en-US" b="1" dirty="0">
              <a:cs typeface="Calibri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02AC21C-3D64-4744-8E6F-7A39FFFC1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43" y="3875785"/>
            <a:ext cx="1261045" cy="2360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9CB890A-33F6-41D8-BCD7-C6DAB4CBD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17" y="4213163"/>
            <a:ext cx="1257191" cy="23734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97121B9-5403-4541-AFC9-75C847EEE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75" y="4592290"/>
            <a:ext cx="1408960" cy="226270"/>
          </a:xfrm>
          <a:prstGeom prst="rect">
            <a:avLst/>
          </a:prstGeom>
        </p:spPr>
      </p:pic>
      <p:pic>
        <p:nvPicPr>
          <p:cNvPr id="18" name="Picture 18" descr="A close up of a clock&#10;&#10;Description generated with high confidence">
            <a:extLst>
              <a:ext uri="{FF2B5EF4-FFF2-40B4-BE49-F238E27FC236}">
                <a16:creationId xmlns:a16="http://schemas.microsoft.com/office/drawing/2014/main" id="{F545DF77-A560-49CB-B742-AA60B19A4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810" y="5417935"/>
            <a:ext cx="2743200" cy="576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ADE083-E29B-44C2-B230-CAF9EE0D73A4}"/>
              </a:ext>
            </a:extLst>
          </p:cNvPr>
          <p:cNvSpPr txBox="1"/>
          <p:nvPr/>
        </p:nvSpPr>
        <p:spPr>
          <a:xfrm>
            <a:off x="158331" y="318261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the model is simplified considering isotropic sources and a point target:</a:t>
            </a:r>
            <a:endParaRPr lang="en-US" sz="1500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EDA0A6-74CB-496B-9823-D5CA90D824E5}"/>
              </a:ext>
            </a:extLst>
          </p:cNvPr>
          <p:cNvSpPr txBox="1"/>
          <p:nvPr/>
        </p:nvSpPr>
        <p:spPr>
          <a:xfrm>
            <a:off x="158331" y="2275326"/>
            <a:ext cx="277877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Starting from the forward model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0D9E90-DCB7-4151-AA8E-38A84C687CDC}"/>
              </a:ext>
            </a:extLst>
          </p:cNvPr>
          <p:cNvSpPr txBox="1"/>
          <p:nvPr/>
        </p:nvSpPr>
        <p:spPr>
          <a:xfrm>
            <a:off x="273965" y="5014968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with the Green's function defined as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812CE-5ECD-4FDB-B84F-3D69E47B5D70}"/>
              </a:ext>
            </a:extLst>
          </p:cNvPr>
          <p:cNvSpPr txBox="1"/>
          <p:nvPr/>
        </p:nvSpPr>
        <p:spPr>
          <a:xfrm>
            <a:off x="2159692" y="4169949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for 101 Rx antennas</a:t>
            </a:r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35D9D-248D-4261-8D2C-78E89BFA2AC2}"/>
              </a:ext>
            </a:extLst>
          </p:cNvPr>
          <p:cNvSpPr txBox="1"/>
          <p:nvPr/>
        </p:nvSpPr>
        <p:spPr>
          <a:xfrm>
            <a:off x="2159692" y="3849731"/>
            <a:ext cx="413081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</a:rPr>
              <a:t>for 1 Tx antenna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393FC54-136F-45A9-9814-D61AC9F3F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1940" y="2426502"/>
            <a:ext cx="5304944" cy="315244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ED7C5B6-A857-4D7B-A98F-9017E9B5FC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6F2D9CCC-277C-4D39-B3D5-C6B4E4964853}"/>
              </a:ext>
            </a:extLst>
          </p:cNvPr>
          <p:cNvSpPr txBox="1"/>
          <p:nvPr/>
        </p:nvSpPr>
        <p:spPr>
          <a:xfrm>
            <a:off x="6296049" y="1598271"/>
            <a:ext cx="168701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Code available here</a:t>
            </a:r>
            <a:br>
              <a:rPr lang="en-US" sz="1200" dirty="0"/>
            </a:br>
            <a:r>
              <a:rPr lang="en-US" sz="1200" dirty="0">
                <a:ea typeface="+mn-lt"/>
                <a:cs typeface="+mn-lt"/>
              </a:rPr>
              <a:t>https://bit.ly/2Jbfdfn</a:t>
            </a:r>
            <a:endParaRPr lang="en-US" dirty="0"/>
          </a:p>
        </p:txBody>
      </p:sp>
      <p:pic>
        <p:nvPicPr>
          <p:cNvPr id="12" name="Picture 11" descr="A black and silver text on a white surface&#10;&#10;Description generated with high confidence">
            <a:extLst>
              <a:ext uri="{FF2B5EF4-FFF2-40B4-BE49-F238E27FC236}">
                <a16:creationId xmlns:a16="http://schemas.microsoft.com/office/drawing/2014/main" id="{A7B686FC-B77B-460A-90D5-1F11219397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420" y="1439898"/>
            <a:ext cx="800100" cy="7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1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20792-D973-47FD-94EC-276C2D588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692" y="2664141"/>
            <a:ext cx="2133245" cy="1937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C271DF-9B73-427C-A54E-656C92F9C611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</a:rPr>
              <a:t>Imaging Problem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A597D0-4919-4619-9E86-0BDF9FF21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86" y="2678117"/>
            <a:ext cx="2344205" cy="1849555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D2771D1-312B-4EB2-BBD7-7699E8866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9167" y="5172577"/>
          <a:ext cx="36020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Equation" r:id="rId9" imgW="2031840" imgH="317160" progId="Equation.DSMT4">
                  <p:embed/>
                </p:oleObj>
              </mc:Choice>
              <mc:Fallback>
                <p:oleObj name="Equation" r:id="rId9" imgW="2031840" imgH="3171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D2771D1-312B-4EB2-BBD7-7699E88664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29167" y="5172577"/>
                        <a:ext cx="3602038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3">
            <a:extLst>
              <a:ext uri="{FF2B5EF4-FFF2-40B4-BE49-F238E27FC236}">
                <a16:creationId xmlns:a16="http://schemas.microsoft.com/office/drawing/2014/main" id="{48037121-A08C-4AFF-B19A-DC45FF2BD59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6345" y="1349675"/>
            <a:ext cx="915034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In this example, we consider the mechanical raster scanning scenario. </a:t>
            </a:r>
            <a:br>
              <a:rPr lang="en-GB" sz="1500" dirty="0"/>
            </a:br>
            <a:r>
              <a:rPr lang="en-GB" sz="1500" dirty="0"/>
              <a:t>A 10 cm x 10 cm aperture is synthesized at the Nyquist limit (</a:t>
            </a:r>
            <a:r>
              <a:rPr lang="el-GR" sz="1500" i="1" dirty="0"/>
              <a:t>λ</a:t>
            </a:r>
            <a:r>
              <a:rPr lang="en-GB" sz="1500" dirty="0"/>
              <a:t>/2) and a single waveguide antenna is moved point-by-point. </a:t>
            </a:r>
            <a:endParaRPr lang="en-GB" sz="15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The SAR aperture depicted in this example performs a point-by-point scanning of the scene. </a:t>
            </a:r>
            <a:endParaRPr lang="en-GB" sz="1500" dirty="0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01" y="4569618"/>
            <a:ext cx="9020175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The received signal can be expressed as follows. This is also known as the </a:t>
            </a:r>
            <a:r>
              <a:rPr lang="en-GB" sz="1500" i="1" dirty="0"/>
              <a:t>forward-model</a:t>
            </a:r>
            <a:r>
              <a:rPr lang="en-GB" sz="1500" dirty="0"/>
              <a:t>.</a:t>
            </a:r>
            <a:endParaRPr lang="en-GB" sz="1500" dirty="0"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0383" y="4937306"/>
            <a:ext cx="2009653" cy="14773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1500" b="1" dirty="0"/>
              <a:t>r</a:t>
            </a:r>
            <a:r>
              <a:rPr lang="en-GB" sz="1500" baseline="-25000" dirty="0"/>
              <a:t>t</a:t>
            </a:r>
            <a:r>
              <a:rPr lang="en-GB" sz="1500" dirty="0"/>
              <a:t>: transmit coordinates</a:t>
            </a:r>
            <a:endParaRPr lang="en-GB" sz="1500" dirty="0">
              <a:cs typeface="Calibri"/>
            </a:endParaRPr>
          </a:p>
          <a:p>
            <a:r>
              <a:rPr lang="en-GB" sz="1500" b="1" dirty="0" err="1"/>
              <a:t>r</a:t>
            </a:r>
            <a:r>
              <a:rPr lang="en-GB" sz="1500" baseline="-25000" dirty="0" err="1"/>
              <a:t>r</a:t>
            </a:r>
            <a:r>
              <a:rPr lang="en-GB" sz="1500" dirty="0"/>
              <a:t>: receive coordinates</a:t>
            </a:r>
            <a:endParaRPr lang="en-US" sz="1500">
              <a:cs typeface="Calibri"/>
            </a:endParaRPr>
          </a:p>
          <a:p>
            <a:r>
              <a:rPr lang="en-GB" sz="1500" b="1" dirty="0"/>
              <a:t>r</a:t>
            </a:r>
            <a:r>
              <a:rPr lang="en-GB" sz="1500" dirty="0"/>
              <a:t>: scene coordinates</a:t>
            </a:r>
            <a:endParaRPr lang="en-GB" sz="1500" dirty="0">
              <a:cs typeface="Calibri"/>
            </a:endParaRPr>
          </a:p>
          <a:p>
            <a:r>
              <a:rPr lang="en-GB" sz="1500" i="1" dirty="0"/>
              <a:t>f:</a:t>
            </a:r>
            <a:r>
              <a:rPr lang="en-GB" sz="1500" dirty="0"/>
              <a:t> reflectivity</a:t>
            </a:r>
            <a:endParaRPr lang="en-GB" sz="1500" dirty="0">
              <a:cs typeface="Calibri"/>
            </a:endParaRPr>
          </a:p>
          <a:p>
            <a:r>
              <a:rPr lang="en-GB" sz="1500" i="1" dirty="0"/>
              <a:t>w</a:t>
            </a:r>
            <a:r>
              <a:rPr lang="en-GB" sz="1500" dirty="0"/>
              <a:t>: frequency</a:t>
            </a:r>
            <a:endParaRPr lang="en-GB" sz="1500" dirty="0">
              <a:cs typeface="Calibri"/>
            </a:endParaRPr>
          </a:p>
          <a:p>
            <a:r>
              <a:rPr lang="en-GB" sz="1500" b="1" i="1" dirty="0"/>
              <a:t>E</a:t>
            </a:r>
            <a:r>
              <a:rPr lang="en-GB" sz="1500" dirty="0"/>
              <a:t>: E-field in scene</a:t>
            </a: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-6345" y="5676056"/>
            <a:ext cx="5630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this scenario: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51760" y="5676056"/>
            <a:ext cx="0" cy="42756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26842" y="6078102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/>
              <a:t>i</a:t>
            </a:r>
            <a:r>
              <a:rPr lang="en-GB" sz="1400" dirty="0"/>
              <a:t>=</a:t>
            </a:r>
            <a:r>
              <a:rPr lang="en-GB" sz="1400" i="1" dirty="0"/>
              <a:t>j</a:t>
            </a:r>
            <a:endParaRPr lang="en-US" sz="1400" i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39429" y="5636147"/>
            <a:ext cx="677594" cy="44195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47948" y="5615667"/>
            <a:ext cx="627540" cy="47478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84573" y="6069066"/>
            <a:ext cx="67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E</a:t>
            </a:r>
            <a:r>
              <a:rPr lang="en-GB" sz="1400" i="1" baseline="-25000" dirty="0" err="1"/>
              <a:t>Tx</a:t>
            </a:r>
            <a:r>
              <a:rPr lang="en-GB" sz="1400" dirty="0"/>
              <a:t>=</a:t>
            </a:r>
            <a:r>
              <a:rPr lang="en-GB" sz="1400" dirty="0" err="1"/>
              <a:t>E</a:t>
            </a:r>
            <a:r>
              <a:rPr lang="en-GB" sz="1400" baseline="-25000" dirty="0" err="1"/>
              <a:t>Rx</a:t>
            </a:r>
            <a:endParaRPr lang="en-US" sz="1400" i="1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EB340-D924-472F-89E2-90CF25547A91}"/>
              </a:ext>
            </a:extLst>
          </p:cNvPr>
          <p:cNvSpPr txBox="1"/>
          <p:nvPr/>
        </p:nvSpPr>
        <p:spPr>
          <a:xfrm>
            <a:off x="17352" y="2845274"/>
            <a:ext cx="1801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The synthesized aperture consists of 18*18=324 sampling points (or individually switched antennas) .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92D89A0-27C3-43D2-B36C-017D13EBF4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6BAAC-6920-4360-BE19-38C900279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72" y="2347407"/>
            <a:ext cx="4755535" cy="3566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B375F-1233-45E3-88BA-CB13EBDFB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6" y="2213527"/>
            <a:ext cx="3126381" cy="3923607"/>
          </a:xfrm>
          <a:prstGeom prst="rect">
            <a:avLst/>
          </a:prstGeom>
        </p:spPr>
      </p:pic>
      <p:sp>
        <p:nvSpPr>
          <p:cNvPr id="12" name="Titel 2">
            <a:extLst>
              <a:ext uri="{FF2B5EF4-FFF2-40B4-BE49-F238E27FC236}">
                <a16:creationId xmlns:a16="http://schemas.microsoft.com/office/drawing/2014/main" id="{1EDD5D57-8313-4DEC-A014-72FF5F1C7B48}"/>
              </a:ext>
            </a:extLst>
          </p:cNvPr>
          <p:cNvSpPr txBox="1">
            <a:spLocks/>
          </p:cNvSpPr>
          <p:nvPr/>
        </p:nvSpPr>
        <p:spPr>
          <a:xfrm>
            <a:off x="0" y="1377852"/>
            <a:ext cx="909828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  <a:ea typeface="+mn-ea"/>
                <a:cs typeface="+mn-cs"/>
              </a:rPr>
              <a:t>An example imaging problem: Security-screening.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  <a:ea typeface="+mn-ea"/>
                <a:cs typeface="+mn-cs"/>
              </a:rPr>
              <a:t>A cylindrical aperture is synthesized by means of mechanical scanning a vertical antenna array.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9FC0C7-04CD-432E-8248-0827F99B8371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</a:rPr>
              <a:t>Imaging Problem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559432C8-2D4A-4FAF-9CBC-E5DC06D5373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FA3392-9C13-46AC-8B64-B6FC956C1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24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C7F3A6-73BF-41B2-ABBA-D713D9B75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8" y="2067037"/>
            <a:ext cx="2843829" cy="2132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CE4C7-9CB5-4B85-BC61-3C5A41EDE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5" y="2077807"/>
            <a:ext cx="2843829" cy="2132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4400C3-3260-4894-B2D2-CBB924ABB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26" y="2081044"/>
            <a:ext cx="2843829" cy="2132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8E0BE-5AA2-41C7-AFB0-C124A4AD8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8" y="4271764"/>
            <a:ext cx="2843829" cy="2132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F86F38-205A-480A-AA42-ABB71ACE8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6" y="4281924"/>
            <a:ext cx="2843829" cy="2132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5A7930-76CE-485D-9277-E4DD68134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35" y="4299106"/>
            <a:ext cx="2843829" cy="2132872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99C0D430-161E-4E19-81FB-FC1B1D82F5EF}"/>
              </a:ext>
            </a:extLst>
          </p:cNvPr>
          <p:cNvSpPr txBox="1">
            <a:spLocks/>
          </p:cNvSpPr>
          <p:nvPr/>
        </p:nvSpPr>
        <p:spPr>
          <a:xfrm>
            <a:off x="832595" y="802925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Current Airport Security Screening Checkpoints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93EEBAC7-2963-4C1E-AE38-2BBBD5EE0C9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1EDD5D57-8313-4DEC-A014-72FF5F1C7B48}"/>
              </a:ext>
            </a:extLst>
          </p:cNvPr>
          <p:cNvSpPr txBox="1">
            <a:spLocks/>
          </p:cNvSpPr>
          <p:nvPr/>
        </p:nvSpPr>
        <p:spPr>
          <a:xfrm>
            <a:off x="0" y="1245965"/>
            <a:ext cx="909828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  <a:ea typeface="+mn-ea"/>
                <a:cs typeface="+mn-cs"/>
              </a:rPr>
              <a:t>A cylindrical aperture is synthesized by means of mechanical scanning a vertical antenna array.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  <a:ea typeface="+mn-ea"/>
                <a:cs typeface="+mn-cs"/>
              </a:rPr>
              <a:t>This type of data acquisation, albeit being simple, is not real-time.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BB3511-9D38-4993-8930-A09E2866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64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F58A6-C8E4-4A3A-9A0E-47E071BFA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5" y="2031238"/>
            <a:ext cx="5292532" cy="4300183"/>
          </a:xfrm>
          <a:prstGeom prst="roundRect">
            <a:avLst>
              <a:gd name="adj" fmla="val 161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0A87389F-7388-496B-8654-64A724680238}"/>
              </a:ext>
            </a:extLst>
          </p:cNvPr>
          <p:cNvSpPr txBox="1">
            <a:spLocks/>
          </p:cNvSpPr>
          <p:nvPr/>
        </p:nvSpPr>
        <p:spPr>
          <a:xfrm>
            <a:off x="1508883" y="807919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Motivation for Computational Imaging</a:t>
            </a: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CC00F8CC-BED2-4AC7-9775-F57790BF40B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DF15EDED-0FF6-4BDB-9B3B-43C2CA1D14D0}"/>
              </a:ext>
            </a:extLst>
          </p:cNvPr>
          <p:cNvSpPr txBox="1">
            <a:spLocks/>
          </p:cNvSpPr>
          <p:nvPr/>
        </p:nvSpPr>
        <p:spPr>
          <a:xfrm>
            <a:off x="-9525" y="1229903"/>
            <a:ext cx="9098280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Data acquisation and image reconstruction in real-time?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Needs a more clever approach to imaging.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E5BE77-577D-4AC1-8F9C-2AB165E2E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7B11B26-CB9F-4B9E-9E76-2C1C6F99C621}"/>
              </a:ext>
            </a:extLst>
          </p:cNvPr>
          <p:cNvSpPr txBox="1">
            <a:spLocks/>
          </p:cNvSpPr>
          <p:nvPr/>
        </p:nvSpPr>
        <p:spPr>
          <a:xfrm>
            <a:off x="127265" y="3223948"/>
            <a:ext cx="8875059" cy="6039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/>
              <a:t>General Introduction to </a:t>
            </a:r>
            <a:r>
              <a:rPr lang="en-US" sz="3000" dirty="0"/>
              <a:t>Microwave</a:t>
            </a:r>
            <a:r>
              <a:rPr lang="fr-FR" sz="3000" dirty="0"/>
              <a:t> and </a:t>
            </a:r>
            <a:r>
              <a:rPr lang="en-US" sz="3000" dirty="0"/>
              <a:t>Millimeter-wave</a:t>
            </a:r>
            <a:r>
              <a:rPr lang="fr-FR" sz="3000" dirty="0"/>
              <a:t> </a:t>
            </a:r>
            <a:r>
              <a:rPr lang="en-US" sz="3000" dirty="0"/>
              <a:t>Computational</a:t>
            </a:r>
            <a:r>
              <a:rPr lang="fr-FR" sz="3000" dirty="0"/>
              <a:t> Imaging; </a:t>
            </a:r>
            <a:r>
              <a:rPr lang="en-US" sz="3000" dirty="0"/>
              <a:t>Formalisms</a:t>
            </a:r>
            <a:r>
              <a:rPr lang="fr-FR" sz="3000" dirty="0"/>
              <a:t>, </a:t>
            </a:r>
            <a:r>
              <a:rPr lang="en-US" sz="3000" dirty="0"/>
              <a:t>Systems</a:t>
            </a:r>
            <a:r>
              <a:rPr lang="fr-FR" sz="3000" dirty="0"/>
              <a:t> and Image </a:t>
            </a:r>
            <a:r>
              <a:rPr lang="en-US" sz="3000" dirty="0"/>
              <a:t>Reconstruction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53EE40D-A595-42C6-A1A4-301209797933}"/>
              </a:ext>
            </a:extLst>
          </p:cNvPr>
          <p:cNvSpPr txBox="1">
            <a:spLocks/>
          </p:cNvSpPr>
          <p:nvPr/>
        </p:nvSpPr>
        <p:spPr>
          <a:xfrm>
            <a:off x="1225091" y="4311194"/>
            <a:ext cx="6679406" cy="12694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/>
              <a:t>Okan Yurduseven</a:t>
            </a:r>
            <a:r>
              <a:rPr lang="fr-FR" sz="1500" u="sng" baseline="30000" dirty="0"/>
              <a:t>#1</a:t>
            </a:r>
            <a:r>
              <a:rPr lang="fr-FR" sz="1500" dirty="0"/>
              <a:t>, Thomas Fromenteze</a:t>
            </a:r>
            <a:r>
              <a:rPr lang="fr-FR" sz="1500" baseline="30000" dirty="0"/>
              <a:t>#2</a:t>
            </a:r>
          </a:p>
          <a:p>
            <a:pPr marL="0" indent="0" algn="ctr">
              <a:buNone/>
            </a:pPr>
            <a:r>
              <a:rPr lang="fr-FR" sz="1500" baseline="30000" dirty="0"/>
              <a:t>#1</a:t>
            </a:r>
            <a:r>
              <a:rPr lang="fr-FR" sz="1500" dirty="0"/>
              <a:t>Queen’s </a:t>
            </a:r>
            <a:r>
              <a:rPr lang="en-US" sz="1500" dirty="0"/>
              <a:t>University</a:t>
            </a:r>
            <a:r>
              <a:rPr lang="fr-FR" sz="1500" dirty="0"/>
              <a:t> Belfast, UK</a:t>
            </a:r>
          </a:p>
          <a:p>
            <a:pPr marL="0" indent="0" algn="ctr">
              <a:buNone/>
            </a:pPr>
            <a:r>
              <a:rPr lang="fr-FR" sz="1500" baseline="30000" dirty="0"/>
              <a:t>#2</a:t>
            </a:r>
            <a:r>
              <a:rPr lang="fr-FR" sz="1500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500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</a:rPr>
              <a:t>Xlim</a:t>
            </a:r>
            <a:r>
              <a:rPr lang="fr-FR" sz="15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500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</a:rPr>
              <a:t>Research</a:t>
            </a:r>
            <a:r>
              <a:rPr lang="fr-FR" sz="15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</a:rPr>
              <a:t> Institute, </a:t>
            </a:r>
            <a:r>
              <a:rPr lang="fr-FR" sz="1500" dirty="0" err="1"/>
              <a:t>University</a:t>
            </a:r>
            <a:r>
              <a:rPr lang="fr-FR" sz="1500" dirty="0"/>
              <a:t> of Limoges, France</a:t>
            </a:r>
          </a:p>
          <a:p>
            <a:pPr marL="0" indent="0" algn="ctr">
              <a:buNone/>
            </a:pPr>
            <a:r>
              <a:rPr lang="fr-FR" sz="1500" baseline="30000" dirty="0"/>
              <a:t>1</a:t>
            </a:r>
            <a:r>
              <a:rPr lang="fr-FR" sz="1500" dirty="0"/>
              <a:t>okan.yurduseven@qub.ac.uk, </a:t>
            </a:r>
            <a:r>
              <a:rPr lang="fr-FR" sz="1500" baseline="30000" dirty="0"/>
              <a:t>2</a:t>
            </a:r>
            <a:r>
              <a:rPr lang="fr-FR" sz="1500" dirty="0"/>
              <a:t>thomas.fromenteze@unilim.fr</a:t>
            </a: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4C23B25C-CC32-4A97-896A-12F8970CF81A}"/>
              </a:ext>
            </a:extLst>
          </p:cNvPr>
          <p:cNvSpPr txBox="1">
            <a:spLocks/>
          </p:cNvSpPr>
          <p:nvPr/>
        </p:nvSpPr>
        <p:spPr>
          <a:xfrm>
            <a:off x="134471" y="1841847"/>
            <a:ext cx="8875059" cy="13131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/>
              <a:t>STh-01</a:t>
            </a:r>
          </a:p>
        </p:txBody>
      </p:sp>
    </p:spTree>
    <p:extLst>
      <p:ext uri="{BB962C8B-B14F-4D97-AF65-F5344CB8AC3E}">
        <p14:creationId xmlns:p14="http://schemas.microsoft.com/office/powerpoint/2010/main" val="43773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C271DF-9B73-427C-A54E-656C92F9C611}"/>
              </a:ext>
            </a:extLst>
          </p:cNvPr>
          <p:cNvSpPr txBox="1">
            <a:spLocks/>
          </p:cNvSpPr>
          <p:nvPr/>
        </p:nvSpPr>
        <p:spPr>
          <a:xfrm>
            <a:off x="671732" y="721828"/>
            <a:ext cx="9052561" cy="72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Encoding Scene Information using a Single Channel?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36961-9125-4D48-A4BA-6F0CE6CE7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70" y="3302478"/>
            <a:ext cx="2918756" cy="23028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865B9E-B5EF-4EE8-AFC3-841142CA9431}"/>
              </a:ext>
            </a:extLst>
          </p:cNvPr>
          <p:cNvGrpSpPr/>
          <p:nvPr/>
        </p:nvGrpSpPr>
        <p:grpSpPr>
          <a:xfrm>
            <a:off x="876514" y="3325033"/>
            <a:ext cx="2876252" cy="2242217"/>
            <a:chOff x="3933820" y="1460903"/>
            <a:chExt cx="3163877" cy="2466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F16BD2-BC98-4525-8AEE-0E587C53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14"/>
            <a:stretch/>
          </p:blipFill>
          <p:spPr>
            <a:xfrm>
              <a:off x="4932040" y="1460903"/>
              <a:ext cx="2165657" cy="2466439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D88ED2B-599F-4751-B47A-FF8BAD026B8F}"/>
                </a:ext>
              </a:extLst>
            </p:cNvPr>
            <p:cNvCxnSpPr/>
            <p:nvPr/>
          </p:nvCxnSpPr>
          <p:spPr>
            <a:xfrm flipH="1">
              <a:off x="4572000" y="2833154"/>
              <a:ext cx="360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3CB043-2E12-4FBC-8C53-6AD482717C42}"/>
                </a:ext>
              </a:extLst>
            </p:cNvPr>
            <p:cNvSpPr txBox="1"/>
            <p:nvPr/>
          </p:nvSpPr>
          <p:spPr>
            <a:xfrm>
              <a:off x="3933820" y="2694122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n-US" b="1" dirty="0"/>
                <a:t>  Single </a:t>
              </a:r>
            </a:p>
            <a:p>
              <a:r>
                <a:rPr lang="en-US" b="1" dirty="0"/>
                <a:t>Channel</a:t>
              </a:r>
            </a:p>
          </p:txBody>
        </p:sp>
      </p:grpSp>
      <p:sp>
        <p:nvSpPr>
          <p:cNvPr id="18" name="ZoneTexte 3">
            <a:extLst>
              <a:ext uri="{FF2B5EF4-FFF2-40B4-BE49-F238E27FC236}">
                <a16:creationId xmlns:a16="http://schemas.microsoft.com/office/drawing/2014/main" id="{6DB5F3E1-3696-48CF-8D19-6DC47B47F8B1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04A1ABCD-C382-489F-878D-98042BEEF973}"/>
              </a:ext>
            </a:extLst>
          </p:cNvPr>
          <p:cNvSpPr txBox="1">
            <a:spLocks/>
          </p:cNvSpPr>
          <p:nvPr/>
        </p:nvSpPr>
        <p:spPr>
          <a:xfrm>
            <a:off x="5365702" y="2886386"/>
            <a:ext cx="3188892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Antenna Radiated Fields </a:t>
            </a: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6DA3AFE3-8B64-4193-AE91-B60E1FCFE8F2}"/>
              </a:ext>
            </a:extLst>
          </p:cNvPr>
          <p:cNvSpPr txBox="1">
            <a:spLocks/>
          </p:cNvSpPr>
          <p:nvPr/>
        </p:nvSpPr>
        <p:spPr>
          <a:xfrm>
            <a:off x="496028" y="2874520"/>
            <a:ext cx="4544696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Antenna for Computational Imaging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0C5F415-8544-4322-830A-D377B35EF973}"/>
              </a:ext>
            </a:extLst>
          </p:cNvPr>
          <p:cNvSpPr/>
          <p:nvPr/>
        </p:nvSpPr>
        <p:spPr>
          <a:xfrm>
            <a:off x="5468187" y="56503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70A5D6D8-74C8-496C-BA5B-F9CE3191C3D4}"/>
              </a:ext>
            </a:extLst>
          </p:cNvPr>
          <p:cNvSpPr txBox="1">
            <a:spLocks/>
          </p:cNvSpPr>
          <p:nvPr/>
        </p:nvSpPr>
        <p:spPr>
          <a:xfrm>
            <a:off x="6446595" y="5650339"/>
            <a:ext cx="3188892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Imaging Equation</a:t>
            </a:r>
          </a:p>
        </p:txBody>
      </p:sp>
      <p:sp>
        <p:nvSpPr>
          <p:cNvPr id="23" name="Titel 2">
            <a:extLst>
              <a:ext uri="{FF2B5EF4-FFF2-40B4-BE49-F238E27FC236}">
                <a16:creationId xmlns:a16="http://schemas.microsoft.com/office/drawing/2014/main" id="{DF15EDED-0FF6-4BDB-9B3B-43C2CA1D14D0}"/>
              </a:ext>
            </a:extLst>
          </p:cNvPr>
          <p:cNvSpPr txBox="1">
            <a:spLocks/>
          </p:cNvSpPr>
          <p:nvPr/>
        </p:nvSpPr>
        <p:spPr>
          <a:xfrm>
            <a:off x="-2254" y="1288440"/>
            <a:ext cx="9146254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A significant simplification in the hardware layer can be achieved by radiating coded wave patterns and compressing the back-scattered signal in the physical domain. </a:t>
            </a:r>
          </a:p>
          <a:p>
            <a:pPr marL="457200" indent="-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This is as opposed to raster scanning the scene to do point-by-point imaging.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D2771D1-312B-4EB2-BBD7-7699E88664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807936"/>
              </p:ext>
            </p:extLst>
          </p:nvPr>
        </p:nvGraphicFramePr>
        <p:xfrm>
          <a:off x="1584325" y="5623058"/>
          <a:ext cx="36004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Equation" r:id="rId9" imgW="2031840" imgH="317160" progId="Equation.DSMT4">
                  <p:embed/>
                </p:oleObj>
              </mc:Choice>
              <mc:Fallback>
                <p:oleObj name="Equation" r:id="rId9" imgW="2031840" imgH="31716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D2771D1-312B-4EB2-BBD7-7699E88664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4325" y="5623058"/>
                        <a:ext cx="3600450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2768376" y="6015138"/>
            <a:ext cx="984390" cy="3623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08947" y="6055249"/>
            <a:ext cx="398780" cy="17293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el 2">
            <a:extLst>
              <a:ext uri="{FF2B5EF4-FFF2-40B4-BE49-F238E27FC236}">
                <a16:creationId xmlns:a16="http://schemas.microsoft.com/office/drawing/2014/main" id="{70A5D6D8-74C8-496C-BA5B-F9CE3191C3D4}"/>
              </a:ext>
            </a:extLst>
          </p:cNvPr>
          <p:cNvSpPr txBox="1">
            <a:spLocks/>
          </p:cNvSpPr>
          <p:nvPr/>
        </p:nvSpPr>
        <p:spPr>
          <a:xfrm>
            <a:off x="3822504" y="6169046"/>
            <a:ext cx="3386016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Coded field patterns projected to scene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55AE6-4A9E-42C3-A354-2914BAA4B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7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34A4CC-5BBB-488A-99B7-3A56B3EEE604}"/>
              </a:ext>
            </a:extLst>
          </p:cNvPr>
          <p:cNvSpPr txBox="1">
            <a:spLocks/>
          </p:cNvSpPr>
          <p:nvPr/>
        </p:nvSpPr>
        <p:spPr>
          <a:xfrm>
            <a:off x="1974484" y="678700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Frequency Diverse </a:t>
            </a:r>
            <a:r>
              <a:rPr lang="en-US" sz="3000" b="1" dirty="0" err="1">
                <a:solidFill>
                  <a:srgbClr val="0070C0"/>
                </a:solidFill>
              </a:rPr>
              <a:t>Metasurfaces</a:t>
            </a:r>
            <a:endParaRPr lang="en-US" sz="3000" b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E3A723-2956-4907-B237-A18BF8861864}"/>
              </a:ext>
            </a:extLst>
          </p:cNvPr>
          <p:cNvGrpSpPr/>
          <p:nvPr/>
        </p:nvGrpSpPr>
        <p:grpSpPr>
          <a:xfrm>
            <a:off x="179041" y="2527300"/>
            <a:ext cx="4684224" cy="3721140"/>
            <a:chOff x="163959" y="1145064"/>
            <a:chExt cx="4122865" cy="3116969"/>
          </a:xfrm>
        </p:grpSpPr>
        <p:sp>
          <p:nvSpPr>
            <p:cNvPr id="12" name="Rectangle: Rounded Corners 19">
              <a:extLst>
                <a:ext uri="{FF2B5EF4-FFF2-40B4-BE49-F238E27FC236}">
                  <a16:creationId xmlns:a16="http://schemas.microsoft.com/office/drawing/2014/main" id="{053A5025-1204-40E1-886C-170179754267}"/>
                </a:ext>
              </a:extLst>
            </p:cNvPr>
            <p:cNvSpPr/>
            <p:nvPr/>
          </p:nvSpPr>
          <p:spPr>
            <a:xfrm>
              <a:off x="163959" y="1145064"/>
              <a:ext cx="4088475" cy="3116969"/>
            </a:xfrm>
            <a:prstGeom prst="roundRect">
              <a:avLst>
                <a:gd name="adj" fmla="val 6257"/>
              </a:avLst>
            </a:prstGeom>
            <a:solidFill>
              <a:schemeClr val="accent3">
                <a:lumMod val="9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90500" marR="0" lvl="0" indent="-1905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Pct val="130000"/>
                <a:buFontTx/>
                <a:buNone/>
                <a:tabLst/>
                <a:defRPr/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Content Placeholder 4">
              <a:extLst>
                <a:ext uri="{FF2B5EF4-FFF2-40B4-BE49-F238E27FC236}">
                  <a16:creationId xmlns:a16="http://schemas.microsoft.com/office/drawing/2014/main" id="{B566BA2C-542F-4BD6-8C87-CBA97B264F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8349" y="1145064"/>
              <a:ext cx="4088475" cy="265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82880" indent="-174625" algn="l" rtl="0" fontAlgn="base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Font typeface="Calibri" panose="020F0502020204030204" pitchFamily="34" charset="0"/>
                <a:buChar char="›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3513" algn="l" rtl="0" fontAlgn="base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Font typeface="Calibri" panose="020F0502020204030204" pitchFamily="34" charset="0"/>
                <a:buChar char="›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74725" indent="-163513" algn="l" rtl="0" fontAlgn="base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Font typeface="Calibri" panose="020F0502020204030204" pitchFamily="34" charset="0"/>
                <a:buChar char="›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31925" indent="-163513" algn="l" rtl="0" fontAlgn="base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Font typeface="Calibri" panose="020F0502020204030204" pitchFamily="34" charset="0"/>
                <a:buChar char="›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89125" indent="-163513" algn="l" rtl="0" fontAlgn="base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50000"/>
                <a:buFont typeface="Calibri" panose="020F0502020204030204" pitchFamily="34" charset="0"/>
                <a:buChar char="›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55" indent="0">
                <a:spcAft>
                  <a:spcPts val="1200"/>
                </a:spcAft>
                <a:buFont typeface="Calibri" panose="020F0502020204030204" pitchFamily="34" charset="0"/>
                <a:buNone/>
              </a:pPr>
              <a:r>
                <a:rPr lang="en-US" cap="small" dirty="0"/>
                <a:t>Cavity Backed Metasurface Panel  </a:t>
              </a:r>
              <a:endParaRPr lang="en-US" dirty="0"/>
            </a:p>
            <a:p>
              <a:pPr lvl="1">
                <a:spcAft>
                  <a:spcPts val="1200"/>
                </a:spcAft>
              </a:pPr>
              <a:r>
                <a:rPr lang="en-US" dirty="0"/>
                <a:t>Copper clad circuit board plus via fence boundary form a 2D irregularly shaped dielectric cavity</a:t>
              </a:r>
            </a:p>
            <a:p>
              <a:pPr lvl="1">
                <a:spcAft>
                  <a:spcPts val="1200"/>
                </a:spcAft>
              </a:pPr>
              <a:r>
                <a:rPr lang="en-US" dirty="0"/>
                <a:t>Back-fed cylindrical coplanar waveguide mode scatters and mixes in the cavity</a:t>
              </a:r>
            </a:p>
            <a:p>
              <a:pPr lvl="1">
                <a:spcAft>
                  <a:spcPts val="1200"/>
                </a:spcAft>
              </a:pPr>
              <a:r>
                <a:rPr lang="en-US" dirty="0"/>
                <a:t>Distribution of irises in the PCB radiate a complex waveform that is a function driving frequency</a:t>
              </a:r>
            </a:p>
            <a:p>
              <a:pPr lvl="1">
                <a:spcAft>
                  <a:spcPts val="1200"/>
                </a:spcAft>
              </a:pPr>
              <a:r>
                <a:rPr lang="en-US" i="1" dirty="0"/>
                <a:t>These metasurfaces generates a set of highly frequency diverse field</a:t>
              </a:r>
            </a:p>
            <a:p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7254DF4-F33B-40F5-82D8-B8DA936E6679}"/>
              </a:ext>
            </a:extLst>
          </p:cNvPr>
          <p:cNvSpPr/>
          <p:nvPr/>
        </p:nvSpPr>
        <p:spPr>
          <a:xfrm>
            <a:off x="5788972" y="4482913"/>
            <a:ext cx="290152" cy="28342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900"/>
              </a:spcAft>
              <a:buSzPct val="130000"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5FFED0-9CD0-46C1-86E7-37CD331F01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4"/>
          <a:stretch/>
        </p:blipFill>
        <p:spPr>
          <a:xfrm>
            <a:off x="4998984" y="2411351"/>
            <a:ext cx="1789799" cy="2038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BDA57A-E320-4416-B45F-2780CAE57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405" y="3018206"/>
            <a:ext cx="1389705" cy="1389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50A6EE-8B55-42B5-8418-7A5B1CDCA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0340" y="3902112"/>
            <a:ext cx="1389705" cy="13897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ED25E9-74DA-4AFE-83DA-A0D7B5AC53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93" y="4715564"/>
            <a:ext cx="1854442" cy="17231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777D39-A20A-490D-A3C4-67A623D5D35A}"/>
              </a:ext>
            </a:extLst>
          </p:cNvPr>
          <p:cNvSpPr txBox="1"/>
          <p:nvPr/>
        </p:nvSpPr>
        <p:spPr>
          <a:xfrm>
            <a:off x="7457591" y="5661888"/>
            <a:ext cx="166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Radiation Patterns @ 1 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7B84E3-3B00-486D-A518-CAB90B63CD52}"/>
              </a:ext>
            </a:extLst>
          </p:cNvPr>
          <p:cNvSpPr txBox="1"/>
          <p:nvPr/>
        </p:nvSpPr>
        <p:spPr>
          <a:xfrm>
            <a:off x="5749453" y="445075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21.91 GHz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C2F79F-2064-458E-905E-79760E4727EB}"/>
              </a:ext>
            </a:extLst>
          </p:cNvPr>
          <p:cNvSpPr txBox="1"/>
          <p:nvPr/>
        </p:nvSpPr>
        <p:spPr>
          <a:xfrm>
            <a:off x="6700429" y="3600134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22.00 GHz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7F5D0C-B815-4668-B6C5-6C23320EEAB2}"/>
              </a:ext>
            </a:extLst>
          </p:cNvPr>
          <p:cNvSpPr txBox="1"/>
          <p:nvPr/>
        </p:nvSpPr>
        <p:spPr>
          <a:xfrm>
            <a:off x="7563314" y="2731680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22.09 GHz</a:t>
            </a: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3CCA4D69-81B7-4B95-9345-F4363DA2C16D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itel 2">
            <a:extLst>
              <a:ext uri="{FF2B5EF4-FFF2-40B4-BE49-F238E27FC236}">
                <a16:creationId xmlns:a16="http://schemas.microsoft.com/office/drawing/2014/main" id="{DF15EDED-0FF6-4BDB-9B3B-43C2CA1D14D0}"/>
              </a:ext>
            </a:extLst>
          </p:cNvPr>
          <p:cNvSpPr txBox="1">
            <a:spLocks/>
          </p:cNvSpPr>
          <p:nvPr/>
        </p:nvSpPr>
        <p:spPr>
          <a:xfrm>
            <a:off x="-2254" y="1164615"/>
            <a:ext cx="9146254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One way to acheieve coded field patterns is to use frequency-diversity. Frequency-diversity is a technique to radiate spatially-incoherent radiation patterns as a function of frequency.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DFB346-81FB-44D9-8BAF-21615991BD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0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2984224" y="68951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Measurement Masks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4E81AC-5F5F-4DBD-8DDE-4FB78E1F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47" y="4394113"/>
            <a:ext cx="4337385" cy="1710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F9AD30-066A-4AB5-9815-FFD4E811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112" y="4130928"/>
            <a:ext cx="3119437" cy="46037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09852-F836-41EC-873D-64D2633C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39" y="5370984"/>
            <a:ext cx="1919850" cy="431427"/>
          </a:xfrm>
          <a:prstGeom prst="rect">
            <a:avLst/>
          </a:prstGeom>
          <a:noFill/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462C61A7-7492-4FAE-A45E-2DA90B6E7994}"/>
              </a:ext>
            </a:extLst>
          </p:cNvPr>
          <p:cNvSpPr/>
          <p:nvPr/>
        </p:nvSpPr>
        <p:spPr>
          <a:xfrm rot="5400000">
            <a:off x="6942655" y="4135877"/>
            <a:ext cx="312738" cy="1191530"/>
          </a:xfrm>
          <a:prstGeom prst="rightBrace">
            <a:avLst>
              <a:gd name="adj1" fmla="val 8333"/>
              <a:gd name="adj2" fmla="val 50200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E5A9AE7-EFAE-4815-8F5A-7F2215D8A895}"/>
              </a:ext>
            </a:extLst>
          </p:cNvPr>
          <p:cNvSpPr txBox="1"/>
          <p:nvPr/>
        </p:nvSpPr>
        <p:spPr>
          <a:xfrm>
            <a:off x="5914121" y="4909644"/>
            <a:ext cx="251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Measurement Matrix (</a:t>
            </a:r>
            <a:r>
              <a:rPr lang="en-US" b="1" dirty="0">
                <a:latin typeface="+mn-lt"/>
              </a:rPr>
              <a:t>H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DCDC7E4-DCBB-4949-B842-4AF2018A662A}"/>
              </a:ext>
            </a:extLst>
          </p:cNvPr>
          <p:cNvSpPr txBox="1"/>
          <p:nvPr/>
        </p:nvSpPr>
        <p:spPr>
          <a:xfrm>
            <a:off x="6037330" y="5915164"/>
            <a:ext cx="209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i="1" baseline="30000" dirty="0">
                <a:solidFill>
                  <a:schemeClr val="tx2"/>
                </a:solidFill>
                <a:latin typeface="+mn-lt"/>
              </a:rPr>
              <a:t>†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M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: Number of measurements</a:t>
            </a:r>
          </a:p>
          <a:p>
            <a:r>
              <a:rPr lang="en-US" sz="1200" i="1" dirty="0">
                <a:solidFill>
                  <a:schemeClr val="tx2"/>
                </a:solidFill>
                <a:latin typeface="+mn-lt"/>
              </a:rPr>
              <a:t>  N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: Number of voxels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DC9942B-994C-4967-B23B-057DA098E8E8}"/>
              </a:ext>
            </a:extLst>
          </p:cNvPr>
          <p:cNvSpPr txBox="1"/>
          <p:nvPr/>
        </p:nvSpPr>
        <p:spPr>
          <a:xfrm>
            <a:off x="817160" y="6096630"/>
            <a:ext cx="3356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Generated waveform (@ 1 m, 22 GHz)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D33FE52-87BB-42B2-8126-AE551A9742C4}"/>
              </a:ext>
            </a:extLst>
          </p:cNvPr>
          <p:cNvSpPr txBox="1"/>
          <p:nvPr/>
        </p:nvSpPr>
        <p:spPr>
          <a:xfrm>
            <a:off x="720389" y="4139817"/>
            <a:ext cx="409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+mn-lt"/>
              </a:rPr>
              <a:t>Tx</a:t>
            </a:r>
            <a:endParaRPr lang="en-US" sz="2000" dirty="0">
              <a:latin typeface="+mn-lt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0287788-A2A9-4660-A24E-7C92513046CD}"/>
              </a:ext>
            </a:extLst>
          </p:cNvPr>
          <p:cNvSpPr txBox="1"/>
          <p:nvPr/>
        </p:nvSpPr>
        <p:spPr>
          <a:xfrm>
            <a:off x="2245468" y="4146086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Rx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C947870-3F86-4C9D-B5C9-103BF4A72764}"/>
              </a:ext>
            </a:extLst>
          </p:cNvPr>
          <p:cNvSpPr txBox="1"/>
          <p:nvPr/>
        </p:nvSpPr>
        <p:spPr>
          <a:xfrm>
            <a:off x="3291140" y="4139817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Meas. Mask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3A294AA-D54E-44CB-88DD-4051495386FA}"/>
              </a:ext>
            </a:extLst>
          </p:cNvPr>
          <p:cNvSpPr>
            <a:spLocks noGrp="1"/>
          </p:cNvSpPr>
          <p:nvPr/>
        </p:nvSpPr>
        <p:spPr bwMode="auto">
          <a:xfrm>
            <a:off x="4732143" y="2250715"/>
            <a:ext cx="4020231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880" indent="-174625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747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19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91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Operation at 100 Frequencies across the K-band (18-26.5 GHz)</a:t>
            </a:r>
          </a:p>
          <a:p>
            <a:r>
              <a:rPr lang="en-US" dirty="0"/>
              <a:t>Panel size: 10 cm x 10 cm</a:t>
            </a:r>
          </a:p>
          <a:p>
            <a:r>
              <a:rPr lang="en-US" dirty="0"/>
              <a:t>1 channel per aperture instead of 324.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411B09-ACEF-490C-B6A5-008026583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2033284"/>
            <a:ext cx="3846271" cy="2102032"/>
          </a:xfrm>
          <a:prstGeom prst="rect">
            <a:avLst/>
          </a:pr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35582D33-38CF-4F63-8F13-E20194316C39}"/>
              </a:ext>
            </a:extLst>
          </p:cNvPr>
          <p:cNvSpPr txBox="1"/>
          <p:nvPr/>
        </p:nvSpPr>
        <p:spPr>
          <a:xfrm>
            <a:off x="306447" y="1762474"/>
            <a:ext cx="1485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Transmitter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6B25F74A-61A6-48F2-9E70-3B010278611E}"/>
              </a:ext>
            </a:extLst>
          </p:cNvPr>
          <p:cNvSpPr txBox="1"/>
          <p:nvPr/>
        </p:nvSpPr>
        <p:spPr>
          <a:xfrm>
            <a:off x="2691741" y="1762474"/>
            <a:ext cx="142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Receiver</a:t>
            </a:r>
          </a:p>
        </p:txBody>
      </p:sp>
      <p:sp>
        <p:nvSpPr>
          <p:cNvPr id="25" name="ZoneTexte 3">
            <a:extLst>
              <a:ext uri="{FF2B5EF4-FFF2-40B4-BE49-F238E27FC236}">
                <a16:creationId xmlns:a16="http://schemas.microsoft.com/office/drawing/2014/main" id="{60422F85-AE58-4767-AF2A-AADF158268D6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itel 2">
            <a:extLst>
              <a:ext uri="{FF2B5EF4-FFF2-40B4-BE49-F238E27FC236}">
                <a16:creationId xmlns:a16="http://schemas.microsoft.com/office/drawing/2014/main" id="{DF15EDED-0FF6-4BDB-9B3B-43C2CA1D14D0}"/>
              </a:ext>
            </a:extLst>
          </p:cNvPr>
          <p:cNvSpPr txBox="1">
            <a:spLocks/>
          </p:cNvSpPr>
          <p:nvPr/>
        </p:nvSpPr>
        <p:spPr>
          <a:xfrm>
            <a:off x="-2254" y="999515"/>
            <a:ext cx="9146254" cy="40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Let us now consider the forward-model under the context of frequency-diverse antennas.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88265A-B181-40C4-A84A-41FD3EBA7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6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2686947" y="746482"/>
            <a:ext cx="3490154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Image Reconstruction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22C57D-7C5C-49AE-BE88-F5BCED462E4E}"/>
              </a:ext>
            </a:extLst>
          </p:cNvPr>
          <p:cNvGrpSpPr/>
          <p:nvPr/>
        </p:nvGrpSpPr>
        <p:grpSpPr>
          <a:xfrm>
            <a:off x="249555" y="217844"/>
            <a:ext cx="8741664" cy="6178139"/>
            <a:chOff x="228600" y="120089"/>
            <a:chExt cx="8741664" cy="617813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CA9164-6666-4C6E-896C-E4468762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683" y="120089"/>
              <a:ext cx="667400" cy="42442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43181CD-CB5C-435E-A20F-D1E41D19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595" y="186283"/>
              <a:ext cx="1637884" cy="29203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9D0352D-3D31-4E2D-B63A-8A2628E6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557" y="120089"/>
              <a:ext cx="760958" cy="448074"/>
            </a:xfrm>
            <a:prstGeom prst="rect">
              <a:avLst/>
            </a:prstGeom>
          </p:spPr>
        </p:pic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92C4AC13-708F-4822-B622-76B77BFC973F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095375"/>
              <a:ext cx="8741664" cy="183356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spcBef>
                  <a:spcPct val="0"/>
                </a:spcBef>
              </a:pPr>
              <a:r>
                <a:rPr lang="en-US" sz="1800" dirty="0"/>
                <a:t>A number of algorithms (linear and non-linear) can be used for image reconstruction. 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sz="1800" dirty="0"/>
                <a:t>Pseudo-inverse: 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600" dirty="0"/>
            </a:p>
            <a:p>
              <a:pPr marL="285750" indent="-285750">
                <a:spcBef>
                  <a:spcPct val="0"/>
                </a:spcBef>
              </a:pPr>
              <a:r>
                <a:rPr lang="en-US" sz="1800" dirty="0"/>
                <a:t>Matched filter: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6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600" dirty="0"/>
            </a:p>
            <a:p>
              <a:pPr marL="285750" indent="-285750">
                <a:spcBef>
                  <a:spcPct val="0"/>
                </a:spcBef>
              </a:pPr>
              <a:r>
                <a:rPr lang="en-US" sz="1800" dirty="0"/>
                <a:t>Least-Squares: Iterative solution.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dirty="0"/>
                <a:t> </a:t>
              </a:r>
            </a:p>
            <a:p>
              <a:endParaRPr lang="en-US" sz="16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600" dirty="0"/>
            </a:p>
            <a:p>
              <a:pPr marL="285750" indent="-285750">
                <a:spcBef>
                  <a:spcPct val="0"/>
                </a:spcBef>
              </a:pPr>
              <a:r>
                <a:rPr lang="en-US" sz="1800" dirty="0" err="1"/>
                <a:t>TwIST+TV</a:t>
              </a:r>
              <a:r>
                <a:rPr lang="en-US" sz="1800" dirty="0"/>
                <a:t> – Iterative solution - requires scene sparsity as prior.  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CC67FA6B-FE49-49E5-B2E4-0336E107A1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0433292"/>
                </p:ext>
              </p:extLst>
            </p:nvPr>
          </p:nvGraphicFramePr>
          <p:xfrm>
            <a:off x="664160" y="3047700"/>
            <a:ext cx="1209261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3" name="Equation" r:id="rId7" imgW="685800" imgH="228600" progId="Equation.DSMT4">
                    <p:embed/>
                  </p:oleObj>
                </mc:Choice>
                <mc:Fallback>
                  <p:oleObj name="Equation" r:id="rId7" imgW="685800" imgH="22860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CC67FA6B-FE49-49E5-B2E4-0336E107A1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160" y="3047700"/>
                          <a:ext cx="1209261" cy="381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2799C405-2FC3-41FB-A2DF-BA131864A7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141191"/>
                </p:ext>
              </p:extLst>
            </p:nvPr>
          </p:nvGraphicFramePr>
          <p:xfrm>
            <a:off x="693294" y="1956077"/>
            <a:ext cx="1231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4" name="Equation" r:id="rId9" imgW="698400" imgH="203040" progId="Equation.DSMT4">
                    <p:embed/>
                  </p:oleObj>
                </mc:Choice>
                <mc:Fallback>
                  <p:oleObj name="Equation" r:id="rId9" imgW="698400" imgH="20304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2799C405-2FC3-41FB-A2DF-BA131864A7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294" y="1956077"/>
                          <a:ext cx="1231900" cy="3397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37CA34F8-83A4-481B-A880-C078B2DBA3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3744098"/>
                </p:ext>
              </p:extLst>
            </p:nvPr>
          </p:nvGraphicFramePr>
          <p:xfrm>
            <a:off x="5495422" y="4154169"/>
            <a:ext cx="2208646" cy="464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5" name="Equation" r:id="rId11" imgW="1447560" imgH="317160" progId="Equation.DSMT4">
                    <p:embed/>
                  </p:oleObj>
                </mc:Choice>
                <mc:Fallback>
                  <p:oleObj name="Equation" r:id="rId11" imgW="1447560" imgH="31716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37CA34F8-83A4-481B-A880-C078B2DBA3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5422" y="4154169"/>
                          <a:ext cx="2208646" cy="46497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7DACD768-8011-49A0-9DB1-6C6EBC595E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5446903"/>
                </p:ext>
              </p:extLst>
            </p:nvPr>
          </p:nvGraphicFramePr>
          <p:xfrm>
            <a:off x="713054" y="4145526"/>
            <a:ext cx="2033588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6" name="Equation" r:id="rId13" imgW="1180800" imgH="279360" progId="Equation.DSMT4">
                    <p:embed/>
                  </p:oleObj>
                </mc:Choice>
                <mc:Fallback>
                  <p:oleObj name="Equation" r:id="rId13" imgW="1180800" imgH="2793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7DACD768-8011-49A0-9DB1-6C6EBC595E4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3054" y="4145526"/>
                          <a:ext cx="2033588" cy="46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ight Arrow 4">
              <a:extLst>
                <a:ext uri="{FF2B5EF4-FFF2-40B4-BE49-F238E27FC236}">
                  <a16:creationId xmlns:a16="http://schemas.microsoft.com/office/drawing/2014/main" id="{F35B3D74-AE18-4560-918F-E1FD8CF11694}"/>
                </a:ext>
              </a:extLst>
            </p:cNvPr>
            <p:cNvSpPr/>
            <p:nvPr/>
          </p:nvSpPr>
          <p:spPr>
            <a:xfrm>
              <a:off x="2852186" y="4223652"/>
              <a:ext cx="2537740" cy="364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7BFE51-91DB-4EEB-B536-85D37C3D1D4D}"/>
                </a:ext>
              </a:extLst>
            </p:cNvPr>
            <p:cNvSpPr txBox="1"/>
            <p:nvPr/>
          </p:nvSpPr>
          <p:spPr>
            <a:xfrm>
              <a:off x="3238539" y="3952110"/>
              <a:ext cx="1517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Regularization</a:t>
              </a: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6C070799-702C-46F2-A31B-2765CB40E5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560571"/>
                </p:ext>
              </p:extLst>
            </p:nvPr>
          </p:nvGraphicFramePr>
          <p:xfrm>
            <a:off x="746125" y="5238750"/>
            <a:ext cx="2149475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7" name="Equation" r:id="rId15" imgW="1371600" imgH="279360" progId="Equation.DSMT4">
                    <p:embed/>
                  </p:oleObj>
                </mc:Choice>
                <mc:Fallback>
                  <p:oleObj name="Equation" r:id="rId15" imgW="1371600" imgH="27936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6C070799-702C-46F2-A31B-2765CB40E5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125" y="5238750"/>
                          <a:ext cx="2149475" cy="4191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ight Arrow 11">
              <a:extLst>
                <a:ext uri="{FF2B5EF4-FFF2-40B4-BE49-F238E27FC236}">
                  <a16:creationId xmlns:a16="http://schemas.microsoft.com/office/drawing/2014/main" id="{B2A44DFE-F0D2-4F76-8777-BDCFC683EB02}"/>
                </a:ext>
              </a:extLst>
            </p:cNvPr>
            <p:cNvSpPr/>
            <p:nvPr/>
          </p:nvSpPr>
          <p:spPr>
            <a:xfrm rot="5400000">
              <a:off x="2248206" y="5644589"/>
              <a:ext cx="342926" cy="3310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6B8E09B-5101-43AD-B6FE-DF5E1EA08FC4}"/>
                </a:ext>
              </a:extLst>
            </p:cNvPr>
            <p:cNvSpPr txBox="1"/>
            <p:nvPr/>
          </p:nvSpPr>
          <p:spPr>
            <a:xfrm>
              <a:off x="1987191" y="5928896"/>
              <a:ext cx="92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n-lt"/>
                </a:rPr>
                <a:t>Sparsity</a:t>
              </a:r>
              <a:endParaRPr lang="en-US" dirty="0">
                <a:latin typeface="+mn-lt"/>
              </a:endParaRPr>
            </a:p>
          </p:txBody>
        </p:sp>
        <p:sp>
          <p:nvSpPr>
            <p:cNvPr id="36" name="Right Arrow 13">
              <a:extLst>
                <a:ext uri="{FF2B5EF4-FFF2-40B4-BE49-F238E27FC236}">
                  <a16:creationId xmlns:a16="http://schemas.microsoft.com/office/drawing/2014/main" id="{DCEA1F42-0F24-497C-91F2-AC635CF107E6}"/>
                </a:ext>
              </a:extLst>
            </p:cNvPr>
            <p:cNvSpPr/>
            <p:nvPr/>
          </p:nvSpPr>
          <p:spPr>
            <a:xfrm>
              <a:off x="1965178" y="1945199"/>
              <a:ext cx="2537740" cy="364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A38341C7-50B5-482B-96A7-FB30B3A36C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7007355"/>
                </p:ext>
              </p:extLst>
            </p:nvPr>
          </p:nvGraphicFramePr>
          <p:xfrm>
            <a:off x="4680267" y="1940651"/>
            <a:ext cx="1836738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8" name="Equation" r:id="rId17" imgW="1041120" imgH="203040" progId="Equation.DSMT4">
                    <p:embed/>
                  </p:oleObj>
                </mc:Choice>
                <mc:Fallback>
                  <p:oleObj name="Equation" r:id="rId17" imgW="1041120" imgH="203040" progId="Equation.DSMT4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A38341C7-50B5-482B-96A7-FB30B3A36C3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0267" y="1940651"/>
                          <a:ext cx="1836738" cy="3397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EC07D2-420A-4EE2-A364-1EFAE2C29CDD}"/>
                </a:ext>
              </a:extLst>
            </p:cNvPr>
            <p:cNvSpPr txBox="1"/>
            <p:nvPr/>
          </p:nvSpPr>
          <p:spPr>
            <a:xfrm>
              <a:off x="7868924" y="177123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21E154-B693-4385-A187-E93CC6E05CD0}"/>
                </a:ext>
              </a:extLst>
            </p:cNvPr>
            <p:cNvSpPr txBox="1"/>
            <p:nvPr/>
          </p:nvSpPr>
          <p:spPr>
            <a:xfrm>
              <a:off x="7868924" y="29718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155560-5BA9-42A6-AC0E-543CCBF228F6}"/>
                </a:ext>
              </a:extLst>
            </p:cNvPr>
            <p:cNvSpPr txBox="1"/>
            <p:nvPr/>
          </p:nvSpPr>
          <p:spPr>
            <a:xfrm>
              <a:off x="7884966" y="418471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E908C4-17B6-472E-8FAE-0C3DC611AE48}"/>
                </a:ext>
              </a:extLst>
            </p:cNvPr>
            <p:cNvSpPr txBox="1"/>
            <p:nvPr/>
          </p:nvSpPr>
          <p:spPr>
            <a:xfrm>
              <a:off x="7884966" y="525024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632EE-802F-4D00-AD17-C823617D2C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4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s://upload.wikimedia.org/wikipedia/commons/c/c2/Convolution_Illustrated_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27" y="2903117"/>
            <a:ext cx="3777978" cy="3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3"/>
          <p:cNvSpPr txBox="1">
            <a:spLocks/>
          </p:cNvSpPr>
          <p:nvPr/>
        </p:nvSpPr>
        <p:spPr>
          <a:xfrm>
            <a:off x="170617" y="1367140"/>
            <a:ext cx="8784976" cy="24210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Point-spread-function (PSF) determines the response of an imaging system to a point source.</a:t>
            </a:r>
          </a:p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is an important metric to analyse how much a point source spreads out in reconstructed images and hence the diffraction limited resolution characteristics of the imager. </a:t>
            </a:r>
          </a:p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Knowing the resolution limit plays a crucial role in knowing the minimum detectable feature size in reconstructed images. </a:t>
            </a:r>
            <a:endParaRPr lang="en-US" sz="15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6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2877841" y="679026"/>
            <a:ext cx="3490154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Point Spread Function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427197" y="6232672"/>
            <a:ext cx="36039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Source: https://en.wikipedia.org/wiki/Point_spread_function</a:t>
            </a:r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67F97C53-09EA-41D4-AB53-6C72FDAF3D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04241CE4-D4A3-4F3B-9AB6-F59627A80F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3CC4E0F8-196E-45C4-9F99-FF2241DE36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E0E32F0-6081-4D49-AAF1-BE182AE28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2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2877841" y="679026"/>
            <a:ext cx="3490154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Point Spread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00" y="3523359"/>
            <a:ext cx="4015794" cy="1070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529" y="2106778"/>
            <a:ext cx="4045365" cy="1082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488" y="5061492"/>
            <a:ext cx="4069022" cy="1023169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0" y="1180347"/>
            <a:ext cx="9144000" cy="644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Matched-filter is a single-shot reconstruction technique and is known to be resistive to noise in measurements. Below is the PSF pattern of a frequency-diverse imaging system reconstructed using the matched filter technique as a function of noise. 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691" y="3112550"/>
            <a:ext cx="9144000" cy="644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Least-squares can be applied in an iterative manner. Reconstruction is susceptible to system noise. 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-27789" y="4623751"/>
            <a:ext cx="9144000" cy="400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5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TwIST+TV</a:t>
            </a:r>
            <a:r>
              <a:rPr lang="en-GB" sz="15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is an iterative technique and requires a strong prior, such as sparsity.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12206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Imani, M.F.,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Odabasi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H.,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Lipworth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G., Rose, A. and Smith, D.R., 2015. Resolution of the frequency diverse metamaterial aperture imager.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Progress In Electromagnetics Research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150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pp.97-107.</a:t>
            </a:r>
            <a:endParaRPr lang="en-US" sz="800" dirty="0"/>
          </a:p>
        </p:txBody>
      </p:sp>
      <p:pic>
        <p:nvPicPr>
          <p:cNvPr id="15" name="Image 5">
            <a:extLst>
              <a:ext uri="{FF2B5EF4-FFF2-40B4-BE49-F238E27FC236}">
                <a16:creationId xmlns:a16="http://schemas.microsoft.com/office/drawing/2014/main" id="{968D4E37-ED98-4F01-AAD7-D4ECFC8B52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9D1F7945-6122-46AD-A0E6-48B501EA57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A34BE007-1CC2-439F-BF04-492EFD6177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D526C89-9B5E-4562-A273-0013C0B27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79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el 2">
            <a:extLst>
              <a:ext uri="{FF2B5EF4-FFF2-40B4-BE49-F238E27FC236}">
                <a16:creationId xmlns:a16="http://schemas.microsoft.com/office/drawing/2014/main" id="{816955D0-B43E-477D-AE4D-518D0424ADB5}"/>
              </a:ext>
            </a:extLst>
          </p:cNvPr>
          <p:cNvSpPr txBox="1">
            <a:spLocks/>
          </p:cNvSpPr>
          <p:nvPr/>
        </p:nvSpPr>
        <p:spPr>
          <a:xfrm>
            <a:off x="3637867" y="679026"/>
            <a:ext cx="1970102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Resolution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80054" y="1069843"/>
            <a:ext cx="8894942" cy="367791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400" dirty="0">
                <a:latin typeface="Calibri"/>
                <a:ea typeface="+mj-ea"/>
                <a:cs typeface="Arial"/>
              </a:rPr>
              <a:t>Resolution limit of an imaging system governs the minimum feature size that we can distinguish in reconstructed images. </a:t>
            </a:r>
            <a:endParaRPr lang="en-GB" sz="14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400" dirty="0">
                <a:latin typeface="Calibri"/>
                <a:ea typeface="+mj-ea"/>
                <a:cs typeface="Arial"/>
              </a:rPr>
              <a:t>For an imaging scenario, it is desired that this limit is as small as possible. </a:t>
            </a:r>
            <a:endParaRPr lang="en-GB" sz="14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400" dirty="0">
                <a:latin typeface="Calibri"/>
                <a:ea typeface="+mj-ea"/>
                <a:cs typeface="Arial"/>
              </a:rPr>
              <a:t>There are two different resolution limits we can define:</a:t>
            </a: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Range resolution: The resolution along the optical axis is defined as the range resolution. Considering a typical imaging scenario, this is in the direction from the imaging aperture to the imaged object. 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Cross-range resolution: The resolution in the plane parallel to the aperture plane is known as the cross-range resolution.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There are other types of terminologies used for resolution definition, such as angular resolution, depth resolution, </a:t>
            </a:r>
            <a:r>
              <a:rPr lang="en-GB" sz="1000">
                <a:latin typeface="Calibri"/>
                <a:ea typeface="+mj-ea"/>
                <a:cs typeface="Arial"/>
              </a:rPr>
              <a:t>lateral</a:t>
            </a:r>
            <a:r>
              <a:rPr lang="en-GB" sz="1000" dirty="0">
                <a:latin typeface="Calibri"/>
                <a:ea typeface="+mj-ea"/>
                <a:cs typeface="Arial"/>
              </a:rPr>
              <a:t> resolution etc. </a:t>
            </a:r>
            <a:br>
              <a:rPr lang="en-GB" sz="1000" dirty="0">
                <a:latin typeface="Calibri"/>
                <a:ea typeface="+mj-ea"/>
                <a:cs typeface="Arial"/>
              </a:rPr>
            </a:br>
            <a:r>
              <a:rPr lang="en-GB" sz="1000">
                <a:latin typeface="Calibri"/>
                <a:ea typeface="+mj-ea"/>
                <a:cs typeface="Arial"/>
              </a:rPr>
              <a:t>All these terms </a:t>
            </a:r>
            <a:r>
              <a:rPr lang="en-GB" sz="1000" dirty="0">
                <a:latin typeface="Calibri"/>
                <a:ea typeface="+mj-ea"/>
                <a:cs typeface="Arial"/>
              </a:rPr>
              <a:t>can be traced back to the range and cross-range resolution limits. 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400" dirty="0">
                <a:latin typeface="Calibri"/>
                <a:ea typeface="+mj-ea"/>
                <a:cs typeface="Arial"/>
              </a:rPr>
              <a:t>Several techniques can be used to improve the imaging resolution:</a:t>
            </a: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Reducing the imaging distance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Increasing the operating frequency band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Increasing the operating frequency</a:t>
            </a:r>
          </a:p>
          <a:p>
            <a:pPr marL="457200" lvl="1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400" dirty="0">
                <a:latin typeface="Calibri"/>
                <a:ea typeface="+mj-ea"/>
                <a:cs typeface="Arial"/>
              </a:rPr>
              <a:t>How do we determine resolution?</a:t>
            </a:r>
          </a:p>
          <a:p>
            <a:pPr marL="914400" lvl="2" indent="-457200" algn="just">
              <a:lnSpc>
                <a:spcPct val="125000"/>
              </a:lnSpc>
              <a:spcBef>
                <a:spcPct val="0"/>
              </a:spcBef>
            </a:pPr>
            <a:r>
              <a:rPr lang="en-GB" sz="1000" dirty="0">
                <a:latin typeface="Calibri"/>
                <a:ea typeface="+mj-ea"/>
                <a:cs typeface="Arial"/>
              </a:rPr>
              <a:t>The most common way to determine the resolution limit of an aperture is to analyse the PSF patterns. The full-width-half-maximum (FWHM) of the PSF pattern in range and cross-range planes is a widely used technique in the literature to determine the resolution limit.   </a:t>
            </a:r>
            <a:endParaRPr lang="en-GB" sz="1000" dirty="0">
              <a:latin typeface="Calibri"/>
              <a:ea typeface="+mj-ea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25000"/>
              </a:lnSpc>
              <a:spcBef>
                <a:spcPct val="0"/>
              </a:spcBef>
              <a:buNone/>
            </a:pPr>
            <a:endParaRPr lang="en-GB" sz="1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8" y="4758221"/>
            <a:ext cx="1803316" cy="139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77" y="4758221"/>
            <a:ext cx="1821991" cy="139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74" y="4773948"/>
            <a:ext cx="1722632" cy="1333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2974927" y="5230138"/>
            <a:ext cx="662940" cy="511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977632" y="5192705"/>
            <a:ext cx="662940" cy="511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3838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Cooper, K. and Chattopadhyay, G., 2018. Point-Spread-Function (PSF) Characterization of a 340-GHz Imaging Radar Using Acoustic Levitation.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IEEE Transactions on Terahertz Science and Technology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9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(1), pp.20-26.</a:t>
            </a:r>
            <a:endParaRPr lang="en-US" sz="800" dirty="0"/>
          </a:p>
        </p:txBody>
      </p:sp>
      <p:pic>
        <p:nvPicPr>
          <p:cNvPr id="13" name="Image 5">
            <a:extLst>
              <a:ext uri="{FF2B5EF4-FFF2-40B4-BE49-F238E27FC236}">
                <a16:creationId xmlns:a16="http://schemas.microsoft.com/office/drawing/2014/main" id="{AD44EBF2-D070-4386-929C-76A2C317E6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07EDEB25-88F3-4768-89BC-F40E1D8883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685D5D66-3FC2-4338-811A-293B8D2B7D0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1FD2E1-C440-4448-8054-EA5B4100C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6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>
            <a:extLst>
              <a:ext uri="{FF2B5EF4-FFF2-40B4-BE49-F238E27FC236}">
                <a16:creationId xmlns:a16="http://schemas.microsoft.com/office/drawing/2014/main" id="{1D675DAE-CF2D-4EF8-B7CE-2361281844A5}"/>
              </a:ext>
            </a:extLst>
          </p:cNvPr>
          <p:cNvSpPr txBox="1">
            <a:spLocks/>
          </p:cNvSpPr>
          <p:nvPr/>
        </p:nvSpPr>
        <p:spPr>
          <a:xfrm>
            <a:off x="403608" y="721515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Image Formation within the Computational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7791F-9642-412E-8FA3-A0281A242239}"/>
              </a:ext>
            </a:extLst>
          </p:cNvPr>
          <p:cNvSpPr txBox="1"/>
          <p:nvPr/>
        </p:nvSpPr>
        <p:spPr>
          <a:xfrm>
            <a:off x="77737" y="1203049"/>
            <a:ext cx="2450589" cy="954107"/>
          </a:xfrm>
          <a:prstGeom prst="rect">
            <a:avLst/>
          </a:prstGeom>
          <a:solidFill>
            <a:srgbClr val="DBEEF4">
              <a:alpha val="8117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+mn-lt"/>
              </a:rPr>
              <a:t>The Imaging problem constitutes finding the reflectivity function </a:t>
            </a:r>
            <a:r>
              <a:rPr lang="en-US" sz="1400" i="1" dirty="0">
                <a:latin typeface="+mn-lt"/>
              </a:rPr>
              <a:t>f(x, y, z)</a:t>
            </a:r>
            <a:r>
              <a:rPr lang="en-US" sz="1400" dirty="0">
                <a:latin typeface="+mn-lt"/>
              </a:rPr>
              <a:t> of the scene: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873CB0-5877-4FEA-8D6E-31CD2414CF40}"/>
              </a:ext>
            </a:extLst>
          </p:cNvPr>
          <p:cNvSpPr/>
          <p:nvPr/>
        </p:nvSpPr>
        <p:spPr>
          <a:xfrm>
            <a:off x="158396" y="3892500"/>
            <a:ext cx="2295406" cy="25224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00"/>
              </a:spcAft>
              <a:buSzPct val="130000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Imaging Equation:</a:t>
            </a:r>
          </a:p>
          <a:p>
            <a:pPr>
              <a:spcAft>
                <a:spcPts val="900"/>
              </a:spcAft>
              <a:buSzPct val="130000"/>
            </a:pPr>
            <a:r>
              <a:rPr lang="en-US" sz="1400" dirty="0">
                <a:solidFill>
                  <a:srgbClr val="000000"/>
                </a:solidFill>
              </a:rPr>
              <a:t>Finite resolution allows discrete sampling of the scene (at </a:t>
            </a:r>
            <a:r>
              <a:rPr lang="en-US" sz="1400" dirty="0" err="1">
                <a:solidFill>
                  <a:srgbClr val="000000"/>
                </a:solidFill>
              </a:rPr>
              <a:t>Nyquist</a:t>
            </a:r>
            <a:r>
              <a:rPr lang="en-US" sz="1400" dirty="0">
                <a:solidFill>
                  <a:srgbClr val="000000"/>
                </a:solidFill>
              </a:rPr>
              <a:t>) </a:t>
            </a:r>
          </a:p>
          <a:p>
            <a:pPr>
              <a:spcAft>
                <a:spcPts val="900"/>
              </a:spcAft>
              <a:buSzPct val="130000"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>
              <a:spcAft>
                <a:spcPts val="900"/>
              </a:spcAft>
              <a:buSzPct val="130000"/>
            </a:pPr>
            <a:r>
              <a:rPr lang="en-US" sz="1400" i="1" dirty="0">
                <a:solidFill>
                  <a:srgbClr val="000000"/>
                </a:solidFill>
                <a:latin typeface="Calibri"/>
              </a:rPr>
              <a:t>g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is the measurements vector;  </a:t>
            </a:r>
            <a:r>
              <a:rPr lang="en-US" sz="1400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is the reflectivity vector (voxels);  and, </a:t>
            </a:r>
            <a:r>
              <a:rPr lang="en-US" sz="1400" i="1" dirty="0">
                <a:solidFill>
                  <a:srgbClr val="000000"/>
                </a:solidFill>
                <a:latin typeface="Calibri"/>
              </a:rPr>
              <a:t>H is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the measurement matrix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9F9DD-31F4-468A-99C6-C6EC6E10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28" y="4979615"/>
            <a:ext cx="1483210" cy="431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CF8551D-AD0D-4D21-9640-C81DBBB2D6E7}"/>
              </a:ext>
            </a:extLst>
          </p:cNvPr>
          <p:cNvGrpSpPr/>
          <p:nvPr/>
        </p:nvGrpSpPr>
        <p:grpSpPr>
          <a:xfrm>
            <a:off x="6228071" y="1592057"/>
            <a:ext cx="2591331" cy="2151271"/>
            <a:chOff x="5226057" y="1485604"/>
            <a:chExt cx="2460790" cy="1926842"/>
          </a:xfrm>
        </p:grpSpPr>
        <p:pic>
          <p:nvPicPr>
            <p:cNvPr id="15" name="Picture 14" descr="Col d'Aubisque:Users:jgollub:Dropbox:Figures for the paper:Panel_Rad_Pattern.PNG">
              <a:extLst>
                <a:ext uri="{FF2B5EF4-FFF2-40B4-BE49-F238E27FC236}">
                  <a16:creationId xmlns:a16="http://schemas.microsoft.com/office/drawing/2014/main" id="{91874C9D-7333-410B-B745-1F9E61880C72}"/>
                </a:ext>
              </a:extLst>
            </p:cNvPr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" r="12394" b="14707"/>
            <a:stretch/>
          </p:blipFill>
          <p:spPr bwMode="auto">
            <a:xfrm>
              <a:off x="5226057" y="1485604"/>
              <a:ext cx="2182567" cy="19268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AECB20-5C58-47AC-909F-075987D1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08" y="1775720"/>
              <a:ext cx="993439" cy="161480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DA99F-12F0-4E67-809D-74B11A32D37F}"/>
              </a:ext>
            </a:extLst>
          </p:cNvPr>
          <p:cNvGrpSpPr/>
          <p:nvPr/>
        </p:nvGrpSpPr>
        <p:grpSpPr>
          <a:xfrm>
            <a:off x="2493536" y="1390049"/>
            <a:ext cx="3330577" cy="2687860"/>
            <a:chOff x="550422" y="1060732"/>
            <a:chExt cx="3330577" cy="2687860"/>
          </a:xfrm>
        </p:grpSpPr>
        <p:sp>
          <p:nvSpPr>
            <p:cNvPr id="18" name="Freeform 49">
              <a:extLst>
                <a:ext uri="{FF2B5EF4-FFF2-40B4-BE49-F238E27FC236}">
                  <a16:creationId xmlns:a16="http://schemas.microsoft.com/office/drawing/2014/main" id="{F03C805C-AE90-41EC-984B-DCFFF2185EC7}"/>
                </a:ext>
              </a:extLst>
            </p:cNvPr>
            <p:cNvSpPr/>
            <p:nvPr/>
          </p:nvSpPr>
          <p:spPr>
            <a:xfrm>
              <a:off x="1682496" y="2295144"/>
              <a:ext cx="2003898" cy="1177047"/>
            </a:xfrm>
            <a:custGeom>
              <a:avLst/>
              <a:gdLst>
                <a:gd name="connsiteX0" fmla="*/ 1293779 w 2003898"/>
                <a:gd name="connsiteY0" fmla="*/ 1177047 h 1177047"/>
                <a:gd name="connsiteX1" fmla="*/ 2003898 w 2003898"/>
                <a:gd name="connsiteY1" fmla="*/ 437745 h 1177047"/>
                <a:gd name="connsiteX2" fmla="*/ 836579 w 2003898"/>
                <a:gd name="connsiteY2" fmla="*/ 0 h 1177047"/>
                <a:gd name="connsiteX3" fmla="*/ 0 w 2003898"/>
                <a:gd name="connsiteY3" fmla="*/ 573932 h 1177047"/>
                <a:gd name="connsiteX4" fmla="*/ 1293779 w 2003898"/>
                <a:gd name="connsiteY4" fmla="*/ 1177047 h 11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898" h="1177047">
                  <a:moveTo>
                    <a:pt x="1293779" y="1177047"/>
                  </a:moveTo>
                  <a:lnTo>
                    <a:pt x="2003898" y="437745"/>
                  </a:lnTo>
                  <a:lnTo>
                    <a:pt x="836579" y="0"/>
                  </a:lnTo>
                  <a:lnTo>
                    <a:pt x="0" y="573932"/>
                  </a:lnTo>
                  <a:lnTo>
                    <a:pt x="1293779" y="1177047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00" indent="-190500" algn="ctr">
                <a:spcAft>
                  <a:spcPts val="900"/>
                </a:spcAft>
                <a:buSzPct val="130000"/>
                <a:buBlip>
                  <a:blip r:embed="rId6"/>
                </a:buBlip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0448B53-6F81-44BD-B26B-33F4BE4861DB}"/>
                </a:ext>
              </a:extLst>
            </p:cNvPr>
            <p:cNvGrpSpPr/>
            <p:nvPr/>
          </p:nvGrpSpPr>
          <p:grpSpPr>
            <a:xfrm>
              <a:off x="550422" y="1060732"/>
              <a:ext cx="3330577" cy="2512368"/>
              <a:chOff x="529459" y="930581"/>
              <a:chExt cx="3330577" cy="251236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B1686BA-D8B3-43C5-813E-B9213CEF9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459" y="1368706"/>
                <a:ext cx="1881399" cy="2074243"/>
              </a:xfrm>
              <a:prstGeom prst="rect">
                <a:avLst/>
              </a:prstGeom>
            </p:spPr>
          </p:pic>
          <p:sp>
            <p:nvSpPr>
              <p:cNvPr id="22" name="TextBox 40">
                <a:extLst>
                  <a:ext uri="{FF2B5EF4-FFF2-40B4-BE49-F238E27FC236}">
                    <a16:creationId xmlns:a16="http://schemas.microsoft.com/office/drawing/2014/main" id="{A387AC01-E54E-4D03-8E95-8065A2FCE107}"/>
                  </a:ext>
                </a:extLst>
              </p:cNvPr>
              <p:cNvSpPr txBox="1"/>
              <p:nvPr/>
            </p:nvSpPr>
            <p:spPr>
              <a:xfrm rot="20018688">
                <a:off x="609424" y="1098356"/>
                <a:ext cx="6960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err="1">
                    <a:latin typeface="+mn-lt"/>
                  </a:rPr>
                  <a:t>Tx</a:t>
                </a:r>
                <a:r>
                  <a:rPr lang="en-US" sz="1400" i="1" dirty="0">
                    <a:latin typeface="+mn-lt"/>
                  </a:rPr>
                  <a:t>/Rx </a:t>
                </a:r>
              </a:p>
              <a:p>
                <a:pPr algn="ctr"/>
                <a:r>
                  <a:rPr lang="en-US" sz="1400" i="1" dirty="0">
                    <a:latin typeface="+mn-lt"/>
                  </a:rPr>
                  <a:t>Panels</a:t>
                </a:r>
              </a:p>
            </p:txBody>
          </p:sp>
          <p:sp>
            <p:nvSpPr>
              <p:cNvPr id="23" name="TextBox 41">
                <a:extLst>
                  <a:ext uri="{FF2B5EF4-FFF2-40B4-BE49-F238E27FC236}">
                    <a16:creationId xmlns:a16="http://schemas.microsoft.com/office/drawing/2014/main" id="{BDF90F42-D9FD-48E0-9A1D-F11601B76E26}"/>
                  </a:ext>
                </a:extLst>
              </p:cNvPr>
              <p:cNvSpPr txBox="1"/>
              <p:nvPr/>
            </p:nvSpPr>
            <p:spPr>
              <a:xfrm>
                <a:off x="1289032" y="1850675"/>
                <a:ext cx="10887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>
                    <a:latin typeface="+mn-lt"/>
                  </a:rPr>
                  <a:t>Field </a:t>
                </a:r>
              </a:p>
              <a:p>
                <a:r>
                  <a:rPr lang="en-US" sz="1400" i="1" dirty="0">
                    <a:latin typeface="+mn-lt"/>
                  </a:rPr>
                  <a:t>Propagation</a:t>
                </a:r>
              </a:p>
            </p:txBody>
          </p:sp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CC9CAE30-65B2-453D-845C-BFEDD415DACB}"/>
                  </a:ext>
                </a:extLst>
              </p:cNvPr>
              <p:cNvSpPr txBox="1"/>
              <p:nvPr/>
            </p:nvSpPr>
            <p:spPr>
              <a:xfrm>
                <a:off x="1718937" y="930581"/>
                <a:ext cx="21410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i="1" dirty="0">
                    <a:latin typeface="+mn-lt"/>
                  </a:rPr>
                  <a:t>The region of interest (ROI)</a:t>
                </a:r>
              </a:p>
              <a:p>
                <a:pPr algn="ctr"/>
                <a:r>
                  <a:rPr lang="en-US" sz="1400" i="1" dirty="0">
                    <a:latin typeface="+mn-lt"/>
                  </a:rPr>
                  <a:t> is discretely sampled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1FDBBA2-155B-4998-98DE-6FE492FE5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12" y="1412029"/>
                <a:ext cx="993439" cy="1614803"/>
              </a:xfrm>
              <a:prstGeom prst="rect">
                <a:avLst/>
              </a:prstGeom>
            </p:spPr>
          </p:pic>
        </p:grpSp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147EA6B9-3189-4A96-8B7C-2EB9133E77C0}"/>
                </a:ext>
              </a:extLst>
            </p:cNvPr>
            <p:cNvSpPr txBox="1"/>
            <p:nvPr/>
          </p:nvSpPr>
          <p:spPr>
            <a:xfrm rot="18750447">
              <a:off x="2928580" y="3030735"/>
              <a:ext cx="1127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400" i="1" dirty="0">
                  <a:solidFill>
                    <a:srgbClr val="FF0000"/>
                  </a:solidFill>
                  <a:latin typeface="+mn-lt"/>
                </a:rPr>
                <a:t>Field of view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DB4CE3-7E59-4A75-B256-F7301AC05231}"/>
              </a:ext>
            </a:extLst>
          </p:cNvPr>
          <p:cNvGrpSpPr/>
          <p:nvPr/>
        </p:nvGrpSpPr>
        <p:grpSpPr>
          <a:xfrm>
            <a:off x="5920065" y="3902141"/>
            <a:ext cx="3146197" cy="2503138"/>
            <a:chOff x="7351775" y="4415993"/>
            <a:chExt cx="3146197" cy="250313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7C70FF-B480-405B-980D-7E9CC22D2971}"/>
                </a:ext>
              </a:extLst>
            </p:cNvPr>
            <p:cNvSpPr/>
            <p:nvPr/>
          </p:nvSpPr>
          <p:spPr>
            <a:xfrm>
              <a:off x="7351775" y="4415993"/>
              <a:ext cx="3146197" cy="2503138"/>
            </a:xfrm>
            <a:prstGeom prst="rect">
              <a:avLst/>
            </a:prstGeom>
            <a:solidFill>
              <a:srgbClr val="EBF1DE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900"/>
                </a:spcAft>
                <a:buSzPct val="130000"/>
              </a:pPr>
              <a:r>
                <a:rPr lang="en-US" sz="1600" b="1" dirty="0">
                  <a:solidFill>
                    <a:srgbClr val="000000"/>
                  </a:solidFill>
                  <a:latin typeface="Calibri"/>
                </a:rPr>
                <a:t>Reconstruction:</a:t>
              </a:r>
            </a:p>
            <a:p>
              <a:pPr marL="342900" indent="-342900">
                <a:spcAft>
                  <a:spcPts val="9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Matched Filter (MF) </a:t>
              </a:r>
            </a:p>
            <a:p>
              <a:pPr marL="342900" indent="-342900">
                <a:spcAft>
                  <a:spcPts val="900"/>
                </a:spcAft>
                <a:buSzPct val="100000"/>
                <a:buFont typeface="+mj-lt"/>
                <a:buAutoNum type="arabicPeriod"/>
              </a:pPr>
              <a:endParaRPr lang="en-US" sz="1400" dirty="0">
                <a:solidFill>
                  <a:srgbClr val="000000"/>
                </a:solidFill>
                <a:latin typeface="Calibri"/>
              </a:endParaRPr>
            </a:p>
            <a:p>
              <a:pPr marL="342900" indent="-342900">
                <a:spcAft>
                  <a:spcPts val="900"/>
                </a:spcAft>
                <a:buSzPct val="100000"/>
                <a:buFont typeface="+mj-lt"/>
                <a:buAutoNum type="arabicPeriod"/>
              </a:pPr>
              <a:endParaRPr lang="en-US" sz="1400" dirty="0">
                <a:solidFill>
                  <a:srgbClr val="000000"/>
                </a:solidFill>
                <a:latin typeface="Calibri"/>
              </a:endParaRPr>
            </a:p>
            <a:p>
              <a:pPr marL="342900" indent="-342900">
                <a:spcAft>
                  <a:spcPts val="9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Least Squares (LS) – Iterative approach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CC7BA4-708C-41D7-BCFD-88307FA89D4C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440898" y="5187450"/>
              <a:ext cx="967950" cy="3787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C1B06CE-DF88-46F9-9E4E-AF82618CD56C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746269" y="6337669"/>
              <a:ext cx="2301875" cy="407987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556FA09-3E0D-4FD5-8906-0B3751D78DDE}"/>
              </a:ext>
            </a:extLst>
          </p:cNvPr>
          <p:cNvSpPr/>
          <p:nvPr/>
        </p:nvSpPr>
        <p:spPr>
          <a:xfrm>
            <a:off x="2602859" y="3892500"/>
            <a:ext cx="3180735" cy="2522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00"/>
              </a:spcAft>
              <a:buSzPct val="130000"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Physical Model:</a:t>
            </a:r>
          </a:p>
          <a:p>
            <a:pPr>
              <a:spcAft>
                <a:spcPts val="9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First Born Approximation:</a:t>
            </a:r>
          </a:p>
          <a:p>
            <a:pPr marL="342900" indent="-342900">
              <a:spcAft>
                <a:spcPts val="9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Free space propagation of the fields from the panels to each voxel</a:t>
            </a:r>
          </a:p>
          <a:p>
            <a:pPr marL="342900" indent="-342900">
              <a:spcAft>
                <a:spcPts val="9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Single event scattering</a:t>
            </a:r>
          </a:p>
        </p:txBody>
      </p:sp>
      <p:pic>
        <p:nvPicPr>
          <p:cNvPr id="31" name="Picture 30" descr="Col d'Aubisque:Users:jgollub:Dropbox:Figures for the paper:Panel_Rad_Pattern.PNG">
            <a:extLst>
              <a:ext uri="{FF2B5EF4-FFF2-40B4-BE49-F238E27FC236}">
                <a16:creationId xmlns:a16="http://schemas.microsoft.com/office/drawing/2014/main" id="{1BA7C33D-5E15-4008-B85F-D525DE57F1C1}"/>
              </a:ext>
            </a:extLst>
          </p:cNvPr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r="12394" b="14707"/>
          <a:stretch/>
        </p:blipFill>
        <p:spPr bwMode="auto">
          <a:xfrm>
            <a:off x="103022" y="2137936"/>
            <a:ext cx="2010727" cy="1775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3337756-CA19-4EF9-A42A-6094E096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17788" y="5640175"/>
            <a:ext cx="2349500" cy="452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6CBA05-7082-4F99-A709-F9261C107D99}"/>
              </a:ext>
            </a:extLst>
          </p:cNvPr>
          <p:cNvCxnSpPr/>
          <p:nvPr/>
        </p:nvCxnSpPr>
        <p:spPr>
          <a:xfrm>
            <a:off x="5856746" y="1382241"/>
            <a:ext cx="0" cy="4856417"/>
          </a:xfrm>
          <a:prstGeom prst="line">
            <a:avLst/>
          </a:prstGeom>
          <a:ln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5A6952-8BC3-4F2F-ABFD-5E347D806E31}"/>
              </a:ext>
            </a:extLst>
          </p:cNvPr>
          <p:cNvCxnSpPr/>
          <p:nvPr/>
        </p:nvCxnSpPr>
        <p:spPr>
          <a:xfrm>
            <a:off x="2528330" y="1402340"/>
            <a:ext cx="0" cy="4856417"/>
          </a:xfrm>
          <a:prstGeom prst="line">
            <a:avLst/>
          </a:prstGeom>
          <a:ln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5">
            <a:extLst>
              <a:ext uri="{FF2B5EF4-FFF2-40B4-BE49-F238E27FC236}">
                <a16:creationId xmlns:a16="http://schemas.microsoft.com/office/drawing/2014/main" id="{B32FEABF-E9B8-4C2F-8D4D-4076D201C26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">
            <a:extLst>
              <a:ext uri="{FF2B5EF4-FFF2-40B4-BE49-F238E27FC236}">
                <a16:creationId xmlns:a16="http://schemas.microsoft.com/office/drawing/2014/main" id="{9C64D509-E003-4B3E-8023-0C83323BE3E6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7" name="Image 5">
            <a:extLst>
              <a:ext uri="{FF2B5EF4-FFF2-40B4-BE49-F238E27FC236}">
                <a16:creationId xmlns:a16="http://schemas.microsoft.com/office/drawing/2014/main" id="{95E57CD6-4030-4A4B-ADAE-F91A6947369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38" name="Image 6">
            <a:extLst>
              <a:ext uri="{FF2B5EF4-FFF2-40B4-BE49-F238E27FC236}">
                <a16:creationId xmlns:a16="http://schemas.microsoft.com/office/drawing/2014/main" id="{D28E7FE3-43D3-45AE-909D-EC01E2AFBAD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39" name="Image 7">
            <a:extLst>
              <a:ext uri="{FF2B5EF4-FFF2-40B4-BE49-F238E27FC236}">
                <a16:creationId xmlns:a16="http://schemas.microsoft.com/office/drawing/2014/main" id="{9E7A3DB7-3409-4D74-86B9-BD2AD486FD3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00CB7B-EA63-412C-8392-BCD13554C6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Freeform 13">
            <a:extLst>
              <a:ext uri="{FF2B5EF4-FFF2-40B4-BE49-F238E27FC236}">
                <a16:creationId xmlns:a16="http://schemas.microsoft.com/office/drawing/2014/main" id="{ABB4B769-216C-432D-83A3-15F1ACC13A80}"/>
              </a:ext>
            </a:extLst>
          </p:cNvPr>
          <p:cNvSpPr/>
          <p:nvPr/>
        </p:nvSpPr>
        <p:spPr>
          <a:xfrm>
            <a:off x="6218560" y="2129293"/>
            <a:ext cx="2114550" cy="1517650"/>
          </a:xfrm>
          <a:custGeom>
            <a:avLst/>
            <a:gdLst>
              <a:gd name="connsiteX0" fmla="*/ 6350 w 2114550"/>
              <a:gd name="connsiteY0" fmla="*/ 1238250 h 1517650"/>
              <a:gd name="connsiteX1" fmla="*/ 1752600 w 2114550"/>
              <a:gd name="connsiteY1" fmla="*/ 0 h 1517650"/>
              <a:gd name="connsiteX2" fmla="*/ 1841500 w 2114550"/>
              <a:gd name="connsiteY2" fmla="*/ 184150 h 1517650"/>
              <a:gd name="connsiteX3" fmla="*/ 1930400 w 2114550"/>
              <a:gd name="connsiteY3" fmla="*/ 584200 h 1517650"/>
              <a:gd name="connsiteX4" fmla="*/ 2114550 w 2114550"/>
              <a:gd name="connsiteY4" fmla="*/ 501650 h 1517650"/>
              <a:gd name="connsiteX5" fmla="*/ 2101850 w 2114550"/>
              <a:gd name="connsiteY5" fmla="*/ 1517650 h 1517650"/>
              <a:gd name="connsiteX6" fmla="*/ 0 w 2114550"/>
              <a:gd name="connsiteY6" fmla="*/ 1492250 h 1517650"/>
              <a:gd name="connsiteX7" fmla="*/ 6350 w 2114550"/>
              <a:gd name="connsiteY7" fmla="*/ 123825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4550" h="1517650">
                <a:moveTo>
                  <a:pt x="6350" y="1238250"/>
                </a:moveTo>
                <a:lnTo>
                  <a:pt x="1752600" y="0"/>
                </a:lnTo>
                <a:lnTo>
                  <a:pt x="1841500" y="184150"/>
                </a:lnTo>
                <a:lnTo>
                  <a:pt x="1930400" y="584200"/>
                </a:lnTo>
                <a:lnTo>
                  <a:pt x="2114550" y="501650"/>
                </a:lnTo>
                <a:lnTo>
                  <a:pt x="2101850" y="1517650"/>
                </a:lnTo>
                <a:lnTo>
                  <a:pt x="0" y="1492250"/>
                </a:lnTo>
                <a:lnTo>
                  <a:pt x="6350" y="123825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ECB558D5-B452-46B3-84EE-6F6A6A045B24}"/>
              </a:ext>
            </a:extLst>
          </p:cNvPr>
          <p:cNvSpPr/>
          <p:nvPr/>
        </p:nvSpPr>
        <p:spPr>
          <a:xfrm>
            <a:off x="6199632" y="1845790"/>
            <a:ext cx="2101850" cy="1778000"/>
          </a:xfrm>
          <a:custGeom>
            <a:avLst/>
            <a:gdLst>
              <a:gd name="connsiteX0" fmla="*/ 38100 w 2101850"/>
              <a:gd name="connsiteY0" fmla="*/ 0 h 1778000"/>
              <a:gd name="connsiteX1" fmla="*/ 1809750 w 2101850"/>
              <a:gd name="connsiteY1" fmla="*/ 266700 h 1778000"/>
              <a:gd name="connsiteX2" fmla="*/ 1847850 w 2101850"/>
              <a:gd name="connsiteY2" fmla="*/ 762000 h 1778000"/>
              <a:gd name="connsiteX3" fmla="*/ 1758950 w 2101850"/>
              <a:gd name="connsiteY3" fmla="*/ 850900 h 1778000"/>
              <a:gd name="connsiteX4" fmla="*/ 2101850 w 2101850"/>
              <a:gd name="connsiteY4" fmla="*/ 1028700 h 1778000"/>
              <a:gd name="connsiteX5" fmla="*/ 2095500 w 2101850"/>
              <a:gd name="connsiteY5" fmla="*/ 1778000 h 1778000"/>
              <a:gd name="connsiteX6" fmla="*/ 1225550 w 2101850"/>
              <a:gd name="connsiteY6" fmla="*/ 1778000 h 1778000"/>
              <a:gd name="connsiteX7" fmla="*/ 0 w 2101850"/>
              <a:gd name="connsiteY7" fmla="*/ 234950 h 1778000"/>
              <a:gd name="connsiteX8" fmla="*/ 38100 w 2101850"/>
              <a:gd name="connsiteY8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850" h="1778000">
                <a:moveTo>
                  <a:pt x="38100" y="0"/>
                </a:moveTo>
                <a:lnTo>
                  <a:pt x="1809750" y="266700"/>
                </a:lnTo>
                <a:lnTo>
                  <a:pt x="1847850" y="762000"/>
                </a:lnTo>
                <a:lnTo>
                  <a:pt x="1758950" y="850900"/>
                </a:lnTo>
                <a:lnTo>
                  <a:pt x="2101850" y="1028700"/>
                </a:lnTo>
                <a:cubicBezTo>
                  <a:pt x="2099733" y="1278467"/>
                  <a:pt x="2097617" y="1528233"/>
                  <a:pt x="2095500" y="1778000"/>
                </a:cubicBezTo>
                <a:lnTo>
                  <a:pt x="1225550" y="1778000"/>
                </a:lnTo>
                <a:lnTo>
                  <a:pt x="0" y="234950"/>
                </a:lnTo>
                <a:lnTo>
                  <a:pt x="3810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D8657352-737F-4CE2-B7D3-652D8E05EE7A}"/>
              </a:ext>
            </a:extLst>
          </p:cNvPr>
          <p:cNvSpPr/>
          <p:nvPr/>
        </p:nvSpPr>
        <p:spPr>
          <a:xfrm>
            <a:off x="4906007" y="2158189"/>
            <a:ext cx="366197" cy="591872"/>
          </a:xfrm>
          <a:custGeom>
            <a:avLst/>
            <a:gdLst>
              <a:gd name="connsiteX0" fmla="*/ 265317 w 1489794"/>
              <a:gd name="connsiteY0" fmla="*/ 533356 h 2407908"/>
              <a:gd name="connsiteX1" fmla="*/ 2427 w 1489794"/>
              <a:gd name="connsiteY1" fmla="*/ 1070566 h 2407908"/>
              <a:gd name="connsiteX2" fmla="*/ 151017 w 1489794"/>
              <a:gd name="connsiteY2" fmla="*/ 1493476 h 2407908"/>
              <a:gd name="connsiteX3" fmla="*/ 425337 w 1489794"/>
              <a:gd name="connsiteY3" fmla="*/ 1664926 h 2407908"/>
              <a:gd name="connsiteX4" fmla="*/ 265317 w 1489794"/>
              <a:gd name="connsiteY4" fmla="*/ 2007826 h 2407908"/>
              <a:gd name="connsiteX5" fmla="*/ 391047 w 1489794"/>
              <a:gd name="connsiteY5" fmla="*/ 2362156 h 2407908"/>
              <a:gd name="connsiteX6" fmla="*/ 939687 w 1489794"/>
              <a:gd name="connsiteY6" fmla="*/ 2327866 h 2407908"/>
              <a:gd name="connsiteX7" fmla="*/ 973977 w 1489794"/>
              <a:gd name="connsiteY7" fmla="*/ 1676356 h 2407908"/>
              <a:gd name="connsiteX8" fmla="*/ 1225437 w 1489794"/>
              <a:gd name="connsiteY8" fmla="*/ 1367746 h 2407908"/>
              <a:gd name="connsiteX9" fmla="*/ 1488327 w 1489794"/>
              <a:gd name="connsiteY9" fmla="*/ 990556 h 2407908"/>
              <a:gd name="connsiteX10" fmla="*/ 1316877 w 1489794"/>
              <a:gd name="connsiteY10" fmla="*/ 316186 h 2407908"/>
              <a:gd name="connsiteX11" fmla="*/ 1008267 w 1489794"/>
              <a:gd name="connsiteY11" fmla="*/ 201886 h 2407908"/>
              <a:gd name="connsiteX12" fmla="*/ 516777 w 1489794"/>
              <a:gd name="connsiteY12" fmla="*/ 19006 h 2407908"/>
              <a:gd name="connsiteX13" fmla="*/ 139587 w 1489794"/>
              <a:gd name="connsiteY13" fmla="*/ 41866 h 2407908"/>
              <a:gd name="connsiteX14" fmla="*/ 208167 w 1489794"/>
              <a:gd name="connsiteY14" fmla="*/ 339046 h 2407908"/>
              <a:gd name="connsiteX15" fmla="*/ 265317 w 1489794"/>
              <a:gd name="connsiteY15" fmla="*/ 533356 h 240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89794" h="2407908">
                <a:moveTo>
                  <a:pt x="265317" y="533356"/>
                </a:moveTo>
                <a:cubicBezTo>
                  <a:pt x="231027" y="655276"/>
                  <a:pt x="21477" y="910546"/>
                  <a:pt x="2427" y="1070566"/>
                </a:cubicBezTo>
                <a:cubicBezTo>
                  <a:pt x="-16623" y="1230586"/>
                  <a:pt x="80532" y="1394416"/>
                  <a:pt x="151017" y="1493476"/>
                </a:cubicBezTo>
                <a:cubicBezTo>
                  <a:pt x="221502" y="1592536"/>
                  <a:pt x="406287" y="1579201"/>
                  <a:pt x="425337" y="1664926"/>
                </a:cubicBezTo>
                <a:cubicBezTo>
                  <a:pt x="444387" y="1750651"/>
                  <a:pt x="271032" y="1891621"/>
                  <a:pt x="265317" y="2007826"/>
                </a:cubicBezTo>
                <a:cubicBezTo>
                  <a:pt x="259602" y="2124031"/>
                  <a:pt x="278652" y="2308816"/>
                  <a:pt x="391047" y="2362156"/>
                </a:cubicBezTo>
                <a:cubicBezTo>
                  <a:pt x="503442" y="2415496"/>
                  <a:pt x="842532" y="2442166"/>
                  <a:pt x="939687" y="2327866"/>
                </a:cubicBezTo>
                <a:cubicBezTo>
                  <a:pt x="1036842" y="2213566"/>
                  <a:pt x="926352" y="1836376"/>
                  <a:pt x="973977" y="1676356"/>
                </a:cubicBezTo>
                <a:cubicBezTo>
                  <a:pt x="1021602" y="1516336"/>
                  <a:pt x="1139712" y="1482046"/>
                  <a:pt x="1225437" y="1367746"/>
                </a:cubicBezTo>
                <a:cubicBezTo>
                  <a:pt x="1311162" y="1253446"/>
                  <a:pt x="1473087" y="1165816"/>
                  <a:pt x="1488327" y="990556"/>
                </a:cubicBezTo>
                <a:cubicBezTo>
                  <a:pt x="1503567" y="815296"/>
                  <a:pt x="1396887" y="447631"/>
                  <a:pt x="1316877" y="316186"/>
                </a:cubicBezTo>
                <a:cubicBezTo>
                  <a:pt x="1236867" y="184741"/>
                  <a:pt x="1008267" y="201886"/>
                  <a:pt x="1008267" y="201886"/>
                </a:cubicBezTo>
                <a:cubicBezTo>
                  <a:pt x="874917" y="152356"/>
                  <a:pt x="661557" y="45676"/>
                  <a:pt x="516777" y="19006"/>
                </a:cubicBezTo>
                <a:cubicBezTo>
                  <a:pt x="371997" y="-7664"/>
                  <a:pt x="191022" y="-11474"/>
                  <a:pt x="139587" y="41866"/>
                </a:cubicBezTo>
                <a:cubicBezTo>
                  <a:pt x="88152" y="95206"/>
                  <a:pt x="192927" y="259036"/>
                  <a:pt x="208167" y="339046"/>
                </a:cubicBezTo>
                <a:cubicBezTo>
                  <a:pt x="223407" y="419056"/>
                  <a:pt x="299607" y="411436"/>
                  <a:pt x="265317" y="533356"/>
                </a:cubicBez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3E487F2-B983-40C8-B03E-A7F06999C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294" y="2101853"/>
            <a:ext cx="914479" cy="1530229"/>
          </a:xfrm>
          <a:prstGeom prst="rect">
            <a:avLst/>
          </a:prstGeom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86FA12D-1D65-449A-9A3F-D671E4FF7549}"/>
              </a:ext>
            </a:extLst>
          </p:cNvPr>
          <p:cNvSpPr/>
          <p:nvPr/>
        </p:nvSpPr>
        <p:spPr>
          <a:xfrm rot="16200000">
            <a:off x="5920970" y="1833717"/>
            <a:ext cx="328132" cy="282872"/>
          </a:xfrm>
          <a:prstGeom prst="triangl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A683F528-CA06-449D-818C-4378631C9968}"/>
              </a:ext>
            </a:extLst>
          </p:cNvPr>
          <p:cNvSpPr/>
          <p:nvPr/>
        </p:nvSpPr>
        <p:spPr>
          <a:xfrm rot="16200000">
            <a:off x="5920970" y="3332512"/>
            <a:ext cx="328132" cy="282872"/>
          </a:xfrm>
          <a:prstGeom prst="triangl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FE7DEEF-0B48-493F-A706-5C7D2E354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" y="2007228"/>
            <a:ext cx="2727701" cy="17091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FB4E1D-F2F7-41B4-81E4-FD8BB3538E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3871">
            <a:off x="3170774" y="2316321"/>
            <a:ext cx="903302" cy="90330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5834D7-51D2-48C3-86D6-C8C2E18DB2C5}"/>
              </a:ext>
            </a:extLst>
          </p:cNvPr>
          <p:cNvCxnSpPr/>
          <p:nvPr/>
        </p:nvCxnSpPr>
        <p:spPr>
          <a:xfrm>
            <a:off x="128016" y="3850297"/>
            <a:ext cx="8705088" cy="558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182AF77-9A81-435A-B0B4-F99596EE4B39}"/>
              </a:ext>
            </a:extLst>
          </p:cNvPr>
          <p:cNvCxnSpPr/>
          <p:nvPr/>
        </p:nvCxnSpPr>
        <p:spPr>
          <a:xfrm flipV="1">
            <a:off x="2651760" y="1834071"/>
            <a:ext cx="0" cy="380595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E9E23-B633-4127-A5AE-AB2133ACDFC3}"/>
              </a:ext>
            </a:extLst>
          </p:cNvPr>
          <p:cNvGrpSpPr/>
          <p:nvPr/>
        </p:nvGrpSpPr>
        <p:grpSpPr>
          <a:xfrm>
            <a:off x="3039915" y="2139385"/>
            <a:ext cx="61941" cy="1279171"/>
            <a:chOff x="690077" y="1909040"/>
            <a:chExt cx="79639" cy="164465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87054C7-75CF-4A7C-96F0-4CD10B8259CF}"/>
                </a:ext>
              </a:extLst>
            </p:cNvPr>
            <p:cNvSpPr/>
            <p:nvPr/>
          </p:nvSpPr>
          <p:spPr>
            <a:xfrm>
              <a:off x="690077" y="2465655"/>
              <a:ext cx="79638" cy="4512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857D14-5EF4-4C92-8BA1-20D7ECD80933}"/>
                </a:ext>
              </a:extLst>
            </p:cNvPr>
            <p:cNvCxnSpPr/>
            <p:nvPr/>
          </p:nvCxnSpPr>
          <p:spPr>
            <a:xfrm flipV="1">
              <a:off x="758430" y="1909040"/>
              <a:ext cx="11286" cy="164465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172">
            <a:extLst>
              <a:ext uri="{FF2B5EF4-FFF2-40B4-BE49-F238E27FC236}">
                <a16:creationId xmlns:a16="http://schemas.microsoft.com/office/drawing/2014/main" id="{B125687B-750C-4603-8520-A7630A15A685}"/>
              </a:ext>
            </a:extLst>
          </p:cNvPr>
          <p:cNvSpPr txBox="1"/>
          <p:nvPr/>
        </p:nvSpPr>
        <p:spPr>
          <a:xfrm>
            <a:off x="488415" y="126057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Imaging Scene</a:t>
            </a:r>
          </a:p>
        </p:txBody>
      </p:sp>
      <p:sp>
        <p:nvSpPr>
          <p:cNvPr id="57" name="TextBox 173">
            <a:extLst>
              <a:ext uri="{FF2B5EF4-FFF2-40B4-BE49-F238E27FC236}">
                <a16:creationId xmlns:a16="http://schemas.microsoft.com/office/drawing/2014/main" id="{98FF2548-D280-4250-828E-3BA23E622D36}"/>
              </a:ext>
            </a:extLst>
          </p:cNvPr>
          <p:cNvSpPr txBox="1"/>
          <p:nvPr/>
        </p:nvSpPr>
        <p:spPr>
          <a:xfrm>
            <a:off x="3535206" y="126057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Scene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174">
                <a:extLst>
                  <a:ext uri="{FF2B5EF4-FFF2-40B4-BE49-F238E27FC236}">
                    <a16:creationId xmlns:a16="http://schemas.microsoft.com/office/drawing/2014/main" id="{0D70CA4A-E6F7-4BFF-9A7D-F82EB4262808}"/>
                  </a:ext>
                </a:extLst>
              </p:cNvPr>
              <p:cNvSpPr txBox="1"/>
              <p:nvPr/>
            </p:nvSpPr>
            <p:spPr>
              <a:xfrm>
                <a:off x="3919814" y="2139803"/>
                <a:ext cx="452930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8" name="TextBox 174">
                <a:extLst>
                  <a:ext uri="{FF2B5EF4-FFF2-40B4-BE49-F238E27FC236}">
                    <a16:creationId xmlns:a16="http://schemas.microsoft.com/office/drawing/2014/main" id="{0D70CA4A-E6F7-4BFF-9A7D-F82EB4262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814" y="2139803"/>
                <a:ext cx="452930" cy="287258"/>
              </a:xfrm>
              <a:prstGeom prst="rect">
                <a:avLst/>
              </a:prstGeom>
              <a:blipFill>
                <a:blip r:embed="rId11"/>
                <a:stretch>
                  <a:fillRect l="-4054" r="-22973" b="-48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175">
                <a:extLst>
                  <a:ext uri="{FF2B5EF4-FFF2-40B4-BE49-F238E27FC236}">
                    <a16:creationId xmlns:a16="http://schemas.microsoft.com/office/drawing/2014/main" id="{BF81C316-69C5-49E8-BA5C-15333EA1513A}"/>
                  </a:ext>
                </a:extLst>
              </p:cNvPr>
              <p:cNvSpPr txBox="1"/>
              <p:nvPr/>
            </p:nvSpPr>
            <p:spPr>
              <a:xfrm>
                <a:off x="3292284" y="2818664"/>
                <a:ext cx="534819" cy="311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9" name="TextBox 175">
                <a:extLst>
                  <a:ext uri="{FF2B5EF4-FFF2-40B4-BE49-F238E27FC236}">
                    <a16:creationId xmlns:a16="http://schemas.microsoft.com/office/drawing/2014/main" id="{BF81C316-69C5-49E8-BA5C-15333EA15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284" y="2818664"/>
                <a:ext cx="534819" cy="311197"/>
              </a:xfrm>
              <a:prstGeom prst="rect">
                <a:avLst/>
              </a:prstGeom>
              <a:blipFill>
                <a:blip r:embed="rId12"/>
                <a:stretch>
                  <a:fillRect r="-10227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D500A9E8-EB16-43A2-8B7B-0722F299C176}"/>
              </a:ext>
            </a:extLst>
          </p:cNvPr>
          <p:cNvGrpSpPr/>
          <p:nvPr/>
        </p:nvGrpSpPr>
        <p:grpSpPr>
          <a:xfrm>
            <a:off x="6031821" y="2060836"/>
            <a:ext cx="91420" cy="1394294"/>
            <a:chOff x="690077" y="1761024"/>
            <a:chExt cx="117539" cy="179266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9AFDEFE-FCB7-4CE4-B88B-68FA13717742}"/>
                </a:ext>
              </a:extLst>
            </p:cNvPr>
            <p:cNvSpPr/>
            <p:nvPr/>
          </p:nvSpPr>
          <p:spPr>
            <a:xfrm>
              <a:off x="690077" y="2465655"/>
              <a:ext cx="79638" cy="4512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356C032-F90E-4CA1-A95C-C9D8480E73AC}"/>
                </a:ext>
              </a:extLst>
            </p:cNvPr>
            <p:cNvCxnSpPr/>
            <p:nvPr/>
          </p:nvCxnSpPr>
          <p:spPr>
            <a:xfrm flipV="1">
              <a:off x="758430" y="1761024"/>
              <a:ext cx="49186" cy="179266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284">
            <a:extLst>
              <a:ext uri="{FF2B5EF4-FFF2-40B4-BE49-F238E27FC236}">
                <a16:creationId xmlns:a16="http://schemas.microsoft.com/office/drawing/2014/main" id="{53A6FD3A-6A91-4D57-BD06-71E1A9A7A2CE}"/>
              </a:ext>
            </a:extLst>
          </p:cNvPr>
          <p:cNvSpPr txBox="1"/>
          <p:nvPr/>
        </p:nvSpPr>
        <p:spPr>
          <a:xfrm>
            <a:off x="6012511" y="1260574"/>
            <a:ext cx="298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+mn-lt"/>
              </a:rPr>
              <a:t>Region of interest, extracted from domain using Kinect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285">
                <a:extLst>
                  <a:ext uri="{FF2B5EF4-FFF2-40B4-BE49-F238E27FC236}">
                    <a16:creationId xmlns:a16="http://schemas.microsoft.com/office/drawing/2014/main" id="{6AB89663-8A3B-4E48-8E4A-6E2EC265927C}"/>
                  </a:ext>
                </a:extLst>
              </p:cNvPr>
              <p:cNvSpPr txBox="1"/>
              <p:nvPr/>
            </p:nvSpPr>
            <p:spPr>
              <a:xfrm>
                <a:off x="6260912" y="2818664"/>
                <a:ext cx="534819" cy="311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5" name="TextBox 285">
                <a:extLst>
                  <a:ext uri="{FF2B5EF4-FFF2-40B4-BE49-F238E27FC236}">
                    <a16:creationId xmlns:a16="http://schemas.microsoft.com/office/drawing/2014/main" id="{6AB89663-8A3B-4E48-8E4A-6E2EC2659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912" y="2818664"/>
                <a:ext cx="534819" cy="311197"/>
              </a:xfrm>
              <a:prstGeom prst="rect">
                <a:avLst/>
              </a:prstGeom>
              <a:blipFill>
                <a:blip r:embed="rId13"/>
                <a:stretch>
                  <a:fillRect r="-10227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286">
                <a:extLst>
                  <a:ext uri="{FF2B5EF4-FFF2-40B4-BE49-F238E27FC236}">
                    <a16:creationId xmlns:a16="http://schemas.microsoft.com/office/drawing/2014/main" id="{94E53A4F-DECF-42B8-A3C5-4223EAEE492B}"/>
                  </a:ext>
                </a:extLst>
              </p:cNvPr>
              <p:cNvSpPr txBox="1"/>
              <p:nvPr/>
            </p:nvSpPr>
            <p:spPr>
              <a:xfrm>
                <a:off x="6964355" y="2137218"/>
                <a:ext cx="452930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6" name="TextBox 286">
                <a:extLst>
                  <a:ext uri="{FF2B5EF4-FFF2-40B4-BE49-F238E27FC236}">
                    <a16:creationId xmlns:a16="http://schemas.microsoft.com/office/drawing/2014/main" id="{94E53A4F-DECF-42B8-A3C5-4223EAEE4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355" y="2137218"/>
                <a:ext cx="452930" cy="287258"/>
              </a:xfrm>
              <a:prstGeom prst="rect">
                <a:avLst/>
              </a:prstGeom>
              <a:blipFill>
                <a:blip r:embed="rId14"/>
                <a:stretch>
                  <a:fillRect l="-4000" r="-21333" b="-48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41A35C0-CAD0-4A91-9103-2D184623C018}"/>
              </a:ext>
            </a:extLst>
          </p:cNvPr>
          <p:cNvCxnSpPr/>
          <p:nvPr/>
        </p:nvCxnSpPr>
        <p:spPr>
          <a:xfrm flipV="1">
            <a:off x="5760720" y="1834071"/>
            <a:ext cx="0" cy="380595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88">
            <a:extLst>
              <a:ext uri="{FF2B5EF4-FFF2-40B4-BE49-F238E27FC236}">
                <a16:creationId xmlns:a16="http://schemas.microsoft.com/office/drawing/2014/main" id="{BFBEEFC9-C698-4DDF-8F77-9BFEA8671ACD}"/>
              </a:ext>
            </a:extLst>
          </p:cNvPr>
          <p:cNvSpPr txBox="1"/>
          <p:nvPr/>
        </p:nvSpPr>
        <p:spPr>
          <a:xfrm>
            <a:off x="3023694" y="4000749"/>
            <a:ext cx="247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b="1" u="sng" dirty="0">
                <a:latin typeface="+mn-lt"/>
              </a:rPr>
              <a:t>Table Parameters: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5FD8738-58F2-42F7-99EE-46D8FDE4BD5E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2947084" y="4576314"/>
            <a:ext cx="2680782" cy="160127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D7978D-292E-427C-875E-2056990A6C84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5919792" y="4627424"/>
            <a:ext cx="3076575" cy="371475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87FAE94-3C7B-4A82-8B41-C62DF31B27DF}"/>
              </a:ext>
            </a:extLst>
          </p:cNvPr>
          <p:cNvSpPr/>
          <p:nvPr/>
        </p:nvSpPr>
        <p:spPr>
          <a:xfrm>
            <a:off x="7422179" y="2101853"/>
            <a:ext cx="908272" cy="153440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FBF883E-1FE4-4C66-9981-C850FC033D27}"/>
              </a:ext>
            </a:extLst>
          </p:cNvPr>
          <p:cNvSpPr/>
          <p:nvPr/>
        </p:nvSpPr>
        <p:spPr>
          <a:xfrm>
            <a:off x="4430761" y="2101853"/>
            <a:ext cx="908272" cy="153440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67394E-E33D-49D9-BE2D-5E694BA6C7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0885" y="2082152"/>
            <a:ext cx="383579" cy="667910"/>
          </a:xfrm>
          <a:prstGeom prst="rect">
            <a:avLst/>
          </a:prstGeom>
        </p:spPr>
      </p:pic>
      <p:sp>
        <p:nvSpPr>
          <p:cNvPr id="74" name="TextBox 34">
            <a:extLst>
              <a:ext uri="{FF2B5EF4-FFF2-40B4-BE49-F238E27FC236}">
                <a16:creationId xmlns:a16="http://schemas.microsoft.com/office/drawing/2014/main" id="{AE70BD03-4CAF-4D2B-B023-5880AC0C3550}"/>
              </a:ext>
            </a:extLst>
          </p:cNvPr>
          <p:cNvSpPr txBox="1"/>
          <p:nvPr/>
        </p:nvSpPr>
        <p:spPr>
          <a:xfrm>
            <a:off x="128016" y="3955856"/>
            <a:ext cx="2479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cap="small" dirty="0">
                <a:latin typeface="+mn-lt"/>
              </a:rPr>
              <a:t>Sensor Fusion: </a:t>
            </a:r>
          </a:p>
          <a:p>
            <a:r>
              <a:rPr lang="en-US" sz="2000" dirty="0">
                <a:latin typeface="+mn-lt"/>
              </a:rPr>
              <a:t>IR sensor identifies the region of interest for reconstruction 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9CF9209-8AA5-4E62-AE72-67DEB8F588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61" b="96739" l="1667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083" y="5335221"/>
            <a:ext cx="1295744" cy="794723"/>
          </a:xfrm>
          <a:prstGeom prst="rect">
            <a:avLst/>
          </a:prstGeom>
        </p:spPr>
      </p:pic>
      <p:sp>
        <p:nvSpPr>
          <p:cNvPr id="76" name="TextBox 8">
            <a:extLst>
              <a:ext uri="{FF2B5EF4-FFF2-40B4-BE49-F238E27FC236}">
                <a16:creationId xmlns:a16="http://schemas.microsoft.com/office/drawing/2014/main" id="{EF6E2016-E6E1-4701-827E-2B89FFD7D6D8}"/>
              </a:ext>
            </a:extLst>
          </p:cNvPr>
          <p:cNvSpPr txBox="1"/>
          <p:nvPr/>
        </p:nvSpPr>
        <p:spPr>
          <a:xfrm>
            <a:off x="950100" y="5948074"/>
            <a:ext cx="8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Kinect</a:t>
            </a:r>
          </a:p>
        </p:txBody>
      </p:sp>
      <p:sp>
        <p:nvSpPr>
          <p:cNvPr id="41" name="Titel 2">
            <a:extLst>
              <a:ext uri="{FF2B5EF4-FFF2-40B4-BE49-F238E27FC236}">
                <a16:creationId xmlns:a16="http://schemas.microsoft.com/office/drawing/2014/main" id="{433EA3A5-5276-4F93-98B3-9ACF2DE39C4C}"/>
              </a:ext>
            </a:extLst>
          </p:cNvPr>
          <p:cNvSpPr txBox="1">
            <a:spLocks/>
          </p:cNvSpPr>
          <p:nvPr/>
        </p:nvSpPr>
        <p:spPr>
          <a:xfrm>
            <a:off x="457200" y="696720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Image Formation within the Computational Approach</a:t>
            </a:r>
          </a:p>
        </p:txBody>
      </p:sp>
      <p:sp>
        <p:nvSpPr>
          <p:cNvPr id="42" name="ZoneTexte 3">
            <a:extLst>
              <a:ext uri="{FF2B5EF4-FFF2-40B4-BE49-F238E27FC236}">
                <a16:creationId xmlns:a16="http://schemas.microsoft.com/office/drawing/2014/main" id="{1FBC50A2-766C-4F1B-BDF0-DE24A392EEC2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3B7415-35A3-4B72-8401-8BDC08E2B0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9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Kinect_ROI_Selection">
            <a:extLst>
              <a:ext uri="{FF2B5EF4-FFF2-40B4-BE49-F238E27FC236}">
                <a16:creationId xmlns:a16="http://schemas.microsoft.com/office/drawing/2014/main" id="{42A09021-6015-4CAC-A1D6-E6F412C3981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6" r="2565" b="13912"/>
          <a:stretch/>
        </p:blipFill>
        <p:spPr bwMode="auto">
          <a:xfrm>
            <a:off x="4485918" y="2647994"/>
            <a:ext cx="2326329" cy="367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B69589-5312-4066-9E2B-5A14E0B9DB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981" y="3524214"/>
            <a:ext cx="2585477" cy="1939108"/>
          </a:xfrm>
          <a:prstGeom prst="rect">
            <a:avLst/>
          </a:prstGeom>
        </p:spPr>
      </p:pic>
      <p:sp>
        <p:nvSpPr>
          <p:cNvPr id="77" name="Titel 2">
            <a:extLst>
              <a:ext uri="{FF2B5EF4-FFF2-40B4-BE49-F238E27FC236}">
                <a16:creationId xmlns:a16="http://schemas.microsoft.com/office/drawing/2014/main" id="{23C1CD9B-8E3E-4679-907F-7DA8B705805A}"/>
              </a:ext>
            </a:extLst>
          </p:cNvPr>
          <p:cNvSpPr txBox="1">
            <a:spLocks/>
          </p:cNvSpPr>
          <p:nvPr/>
        </p:nvSpPr>
        <p:spPr>
          <a:xfrm>
            <a:off x="614679" y="775928"/>
            <a:ext cx="8229602" cy="6545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Constraining the Region of Interest (RoI) for Imaging</a:t>
            </a:r>
            <a:endParaRPr lang="de-DE" dirty="0"/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0E762AC8-F0EB-43FF-8C86-E71B4A680E0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C4AC13-708F-4822-B622-76B77BFC973F}"/>
              </a:ext>
            </a:extLst>
          </p:cNvPr>
          <p:cNvSpPr txBox="1">
            <a:spLocks/>
          </p:cNvSpPr>
          <p:nvPr/>
        </p:nvSpPr>
        <p:spPr>
          <a:xfrm>
            <a:off x="0" y="1270001"/>
            <a:ext cx="9143999" cy="1339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sz="1800" dirty="0"/>
              <a:t>Below is an example of sensor fusion, leveraging an optical camera to constrain the </a:t>
            </a:r>
            <a:r>
              <a:rPr lang="en-US" sz="1800" dirty="0" err="1"/>
              <a:t>RoI</a:t>
            </a:r>
            <a:r>
              <a:rPr lang="en-US" sz="1800" dirty="0"/>
              <a:t> for image reconstruction. 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dirty="0"/>
          </a:p>
          <a:p>
            <a:pPr marL="285750" indent="-285750">
              <a:spcBef>
                <a:spcPct val="0"/>
              </a:spcBef>
            </a:pPr>
            <a:r>
              <a:rPr lang="en-US" sz="1800" dirty="0"/>
              <a:t>For computational imaging, this process has two distinct advantages: </a:t>
            </a:r>
          </a:p>
          <a:p>
            <a:pPr marL="742950" lvl="1" indent="-285750">
              <a:spcBef>
                <a:spcPct val="0"/>
              </a:spcBef>
            </a:pPr>
            <a:r>
              <a:rPr lang="en-US" sz="1400" dirty="0"/>
              <a:t>Reducing the number of unknowns for image reconstruction. </a:t>
            </a:r>
          </a:p>
          <a:p>
            <a:pPr marL="742950" lvl="1" indent="-285750">
              <a:spcBef>
                <a:spcPct val="0"/>
              </a:spcBef>
            </a:pPr>
            <a:r>
              <a:rPr lang="en-US" sz="1400" dirty="0"/>
              <a:t>Adding a strong prior to the inverse problem by reducing the solution space.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91200" y="3201029"/>
            <a:ext cx="1021047" cy="393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18595" y="5393436"/>
            <a:ext cx="1021047" cy="393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12247" y="2991641"/>
            <a:ext cx="1666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Constrained </a:t>
            </a:r>
            <a:r>
              <a:rPr lang="en-GB" dirty="0" err="1"/>
              <a:t>RoI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2784" y="5220639"/>
            <a:ext cx="92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</a:t>
            </a:r>
            <a:r>
              <a:rPr lang="en-GB" dirty="0" err="1"/>
              <a:t>RoI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5D5FB5-BDD1-4FA7-B1A7-D1E8E337E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7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>
            <a:extLst>
              <a:ext uri="{FF2B5EF4-FFF2-40B4-BE49-F238E27FC236}">
                <a16:creationId xmlns:a16="http://schemas.microsoft.com/office/drawing/2014/main" id="{A7792ADF-8321-44F7-BD8A-ACE9BE3C75D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DB49948-BEDF-4A47-9E14-ADDF52A62FC5}"/>
              </a:ext>
            </a:extLst>
          </p:cNvPr>
          <p:cNvSpPr txBox="1">
            <a:spLocks/>
          </p:cNvSpPr>
          <p:nvPr/>
        </p:nvSpPr>
        <p:spPr>
          <a:xfrm>
            <a:off x="-2264" y="1306121"/>
            <a:ext cx="9146264" cy="452596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Introduction</a:t>
            </a:r>
          </a:p>
          <a:p>
            <a:pPr lvl="1"/>
            <a:r>
              <a:rPr lang="en-US" sz="2200" dirty="0"/>
              <a:t>Electromagnetic spectrum and imaging </a:t>
            </a:r>
          </a:p>
          <a:p>
            <a:pPr lvl="1"/>
            <a:r>
              <a:rPr lang="en-US" sz="2200" dirty="0"/>
              <a:t>Imaging tradeoffs (low frequency, high frequency, wideband, narrowband, active, passive, monostatic, bistatic, </a:t>
            </a:r>
            <a:r>
              <a:rPr lang="en-US" sz="2200" dirty="0" err="1"/>
              <a:t>multistatic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Resolution and point spread function (PSF)</a:t>
            </a:r>
          </a:p>
          <a:p>
            <a:pPr lvl="1"/>
            <a:r>
              <a:rPr lang="en-US" sz="2200" dirty="0"/>
              <a:t>Microwave imaging and conventional imaging modalities </a:t>
            </a:r>
          </a:p>
          <a:p>
            <a:r>
              <a:rPr lang="en-US" sz="2200" dirty="0"/>
              <a:t>Computational Imaging</a:t>
            </a:r>
          </a:p>
          <a:p>
            <a:pPr lvl="1"/>
            <a:r>
              <a:rPr lang="en-US" sz="2200" dirty="0"/>
              <a:t>Frequency-diverse imaging</a:t>
            </a:r>
          </a:p>
          <a:p>
            <a:pPr lvl="1"/>
            <a:r>
              <a:rPr lang="en-US" sz="2200" dirty="0"/>
              <a:t>Image reconstruction algorithms</a:t>
            </a:r>
          </a:p>
          <a:p>
            <a:pPr lvl="1"/>
            <a:r>
              <a:rPr lang="en-US" sz="2200" dirty="0" err="1"/>
              <a:t>Metasurface</a:t>
            </a:r>
            <a:r>
              <a:rPr lang="en-US" sz="2200" dirty="0"/>
              <a:t> antennas for computational imaging</a:t>
            </a:r>
          </a:p>
          <a:p>
            <a:pPr lvl="1"/>
            <a:r>
              <a:rPr lang="en-US" sz="2200" dirty="0"/>
              <a:t>Application: Imaging of human-sized objects for security-screening</a:t>
            </a:r>
          </a:p>
          <a:p>
            <a:pPr lvl="2"/>
            <a:r>
              <a:rPr lang="en-US" sz="1800" dirty="0"/>
              <a:t>Objects with metal and dielectric threat targets</a:t>
            </a:r>
          </a:p>
          <a:p>
            <a:pPr lvl="2"/>
            <a:r>
              <a:rPr lang="en-US" sz="1800" dirty="0"/>
              <a:t>Real-time acquisition and person reconstructions on the move</a:t>
            </a:r>
          </a:p>
          <a:p>
            <a:pPr lvl="2"/>
            <a:r>
              <a:rPr lang="en-US" sz="1800" dirty="0">
                <a:cs typeface="Calibri"/>
              </a:rPr>
              <a:t>Microwave (computational) and </a:t>
            </a:r>
            <a:r>
              <a:rPr lang="en-US" sz="1800" dirty="0" err="1">
                <a:cs typeface="Calibri"/>
              </a:rPr>
              <a:t>mmW</a:t>
            </a:r>
            <a:r>
              <a:rPr lang="en-US" sz="1800" dirty="0">
                <a:cs typeface="Calibri"/>
              </a:rPr>
              <a:t> (spotlight) sensor fusion example</a:t>
            </a:r>
          </a:p>
          <a:p>
            <a:pPr lvl="2"/>
            <a:endParaRPr lang="en-US" sz="1800" dirty="0">
              <a:cs typeface="Calibri"/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4A8B5FA4-BE47-45FE-AE1F-1B7A68954135}"/>
              </a:ext>
            </a:extLst>
          </p:cNvPr>
          <p:cNvSpPr txBox="1">
            <a:spLocks/>
          </p:cNvSpPr>
          <p:nvPr/>
        </p:nvSpPr>
        <p:spPr>
          <a:xfrm>
            <a:off x="2349561" y="796626"/>
            <a:ext cx="4645398" cy="5950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Outline of the First Part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8B5C36-1371-4ACF-8DED-54F7679E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04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B2B1918-1FE0-4BAD-BAC4-CD3E01164B1D}"/>
              </a:ext>
            </a:extLst>
          </p:cNvPr>
          <p:cNvGrpSpPr/>
          <p:nvPr/>
        </p:nvGrpSpPr>
        <p:grpSpPr>
          <a:xfrm>
            <a:off x="786170" y="1782148"/>
            <a:ext cx="1888120" cy="1441025"/>
            <a:chOff x="6209720" y="804327"/>
            <a:chExt cx="2059455" cy="15717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4C374C-A0D3-4776-BE73-97B43B92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5793">
              <a:off x="6597327" y="940478"/>
              <a:ext cx="510782" cy="58335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B9C93A-9BDB-463A-A4DA-0581A743F756}"/>
                </a:ext>
              </a:extLst>
            </p:cNvPr>
            <p:cNvGrpSpPr/>
            <p:nvPr/>
          </p:nvGrpSpPr>
          <p:grpSpPr>
            <a:xfrm>
              <a:off x="6505446" y="1004837"/>
              <a:ext cx="1095980" cy="1130391"/>
              <a:chOff x="6383918" y="1923523"/>
              <a:chExt cx="1095980" cy="1130391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C40D7330-E70B-481A-9BB0-791C95CA7B79}"/>
                  </a:ext>
                </a:extLst>
              </p:cNvPr>
              <p:cNvSpPr/>
              <p:nvPr/>
            </p:nvSpPr>
            <p:spPr>
              <a:xfrm>
                <a:off x="6848871" y="2207741"/>
                <a:ext cx="631027" cy="292338"/>
              </a:xfrm>
              <a:custGeom>
                <a:avLst/>
                <a:gdLst>
                  <a:gd name="connsiteX0" fmla="*/ 0 w 947802"/>
                  <a:gd name="connsiteY0" fmla="*/ 0 h 1409700"/>
                  <a:gd name="connsiteX1" fmla="*/ 914400 w 947802"/>
                  <a:gd name="connsiteY1" fmla="*/ 666750 h 1409700"/>
                  <a:gd name="connsiteX2" fmla="*/ 660400 w 947802"/>
                  <a:gd name="connsiteY2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7802" h="1409700">
                    <a:moveTo>
                      <a:pt x="0" y="0"/>
                    </a:moveTo>
                    <a:cubicBezTo>
                      <a:pt x="402166" y="215900"/>
                      <a:pt x="804333" y="431800"/>
                      <a:pt x="914400" y="666750"/>
                    </a:cubicBezTo>
                    <a:cubicBezTo>
                      <a:pt x="1024467" y="901700"/>
                      <a:pt x="842433" y="1155700"/>
                      <a:pt x="660400" y="1409700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3CC6667-684D-4455-97A4-443CCCF15223}"/>
                  </a:ext>
                </a:extLst>
              </p:cNvPr>
              <p:cNvSpPr/>
              <p:nvPr/>
            </p:nvSpPr>
            <p:spPr>
              <a:xfrm>
                <a:off x="6666103" y="2247698"/>
                <a:ext cx="130173" cy="806216"/>
              </a:xfrm>
              <a:custGeom>
                <a:avLst/>
                <a:gdLst>
                  <a:gd name="connsiteX0" fmla="*/ 146929 w 214247"/>
                  <a:gd name="connsiteY0" fmla="*/ 0 h 1559529"/>
                  <a:gd name="connsiteX1" fmla="*/ 1074 w 214247"/>
                  <a:gd name="connsiteY1" fmla="*/ 1279038 h 1559529"/>
                  <a:gd name="connsiteX2" fmla="*/ 214247 w 214247"/>
                  <a:gd name="connsiteY2" fmla="*/ 1559529 h 155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47" h="1559529">
                    <a:moveTo>
                      <a:pt x="146929" y="0"/>
                    </a:moveTo>
                    <a:cubicBezTo>
                      <a:pt x="68391" y="509558"/>
                      <a:pt x="-10146" y="1019117"/>
                      <a:pt x="1074" y="1279038"/>
                    </a:cubicBezTo>
                    <a:cubicBezTo>
                      <a:pt x="12294" y="1538959"/>
                      <a:pt x="113270" y="1549244"/>
                      <a:pt x="214247" y="155952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B26266EA-1844-421E-AF63-63445DF24378}"/>
                  </a:ext>
                </a:extLst>
              </p:cNvPr>
              <p:cNvSpPr/>
              <p:nvPr/>
            </p:nvSpPr>
            <p:spPr>
              <a:xfrm>
                <a:off x="6808604" y="2324100"/>
                <a:ext cx="300856" cy="445537"/>
              </a:xfrm>
              <a:custGeom>
                <a:avLst/>
                <a:gdLst>
                  <a:gd name="connsiteX0" fmla="*/ 3676 w 300856"/>
                  <a:gd name="connsiteY0" fmla="*/ 0 h 445537"/>
                  <a:gd name="connsiteX1" fmla="*/ 41776 w 300856"/>
                  <a:gd name="connsiteY1" fmla="*/ 381000 h 445537"/>
                  <a:gd name="connsiteX2" fmla="*/ 300856 w 300856"/>
                  <a:gd name="connsiteY2" fmla="*/ 441960 h 44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856" h="445537">
                    <a:moveTo>
                      <a:pt x="3676" y="0"/>
                    </a:moveTo>
                    <a:cubicBezTo>
                      <a:pt x="-2039" y="153670"/>
                      <a:pt x="-7754" y="307340"/>
                      <a:pt x="41776" y="381000"/>
                    </a:cubicBezTo>
                    <a:cubicBezTo>
                      <a:pt x="91306" y="454660"/>
                      <a:pt x="196081" y="448310"/>
                      <a:pt x="300856" y="441960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E2AFA637-5FF7-471F-9087-7B987B49D467}"/>
                  </a:ext>
                </a:extLst>
              </p:cNvPr>
              <p:cNvSpPr/>
              <p:nvPr/>
            </p:nvSpPr>
            <p:spPr>
              <a:xfrm>
                <a:off x="6812280" y="2164080"/>
                <a:ext cx="354405" cy="297180"/>
              </a:xfrm>
              <a:custGeom>
                <a:avLst/>
                <a:gdLst>
                  <a:gd name="connsiteX0" fmla="*/ 0 w 354405"/>
                  <a:gd name="connsiteY0" fmla="*/ 0 h 297180"/>
                  <a:gd name="connsiteX1" fmla="*/ 350520 w 354405"/>
                  <a:gd name="connsiteY1" fmla="*/ 68580 h 297180"/>
                  <a:gd name="connsiteX2" fmla="*/ 190500 w 354405"/>
                  <a:gd name="connsiteY2" fmla="*/ 220980 h 297180"/>
                  <a:gd name="connsiteX3" fmla="*/ 236220 w 354405"/>
                  <a:gd name="connsiteY3" fmla="*/ 297180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405" h="297180">
                    <a:moveTo>
                      <a:pt x="0" y="0"/>
                    </a:moveTo>
                    <a:cubicBezTo>
                      <a:pt x="159385" y="15875"/>
                      <a:pt x="318770" y="31750"/>
                      <a:pt x="350520" y="68580"/>
                    </a:cubicBezTo>
                    <a:cubicBezTo>
                      <a:pt x="382270" y="105410"/>
                      <a:pt x="209550" y="182880"/>
                      <a:pt x="190500" y="220980"/>
                    </a:cubicBezTo>
                    <a:cubicBezTo>
                      <a:pt x="171450" y="259080"/>
                      <a:pt x="203835" y="278130"/>
                      <a:pt x="236220" y="297180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C1C399F9-22A2-42CD-88BE-949B36C2200A}"/>
                  </a:ext>
                </a:extLst>
              </p:cNvPr>
              <p:cNvSpPr/>
              <p:nvPr/>
            </p:nvSpPr>
            <p:spPr>
              <a:xfrm>
                <a:off x="6858000" y="1923523"/>
                <a:ext cx="350520" cy="354353"/>
              </a:xfrm>
              <a:custGeom>
                <a:avLst/>
                <a:gdLst>
                  <a:gd name="connsiteX0" fmla="*/ 0 w 350520"/>
                  <a:gd name="connsiteY0" fmla="*/ 263417 h 354353"/>
                  <a:gd name="connsiteX1" fmla="*/ 99060 w 350520"/>
                  <a:gd name="connsiteY1" fmla="*/ 339617 h 354353"/>
                  <a:gd name="connsiteX2" fmla="*/ 190500 w 350520"/>
                  <a:gd name="connsiteY2" fmla="*/ 4337 h 354353"/>
                  <a:gd name="connsiteX3" fmla="*/ 350520 w 350520"/>
                  <a:gd name="connsiteY3" fmla="*/ 179597 h 354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520" h="354353">
                    <a:moveTo>
                      <a:pt x="0" y="263417"/>
                    </a:moveTo>
                    <a:cubicBezTo>
                      <a:pt x="33655" y="323107"/>
                      <a:pt x="67310" y="382797"/>
                      <a:pt x="99060" y="339617"/>
                    </a:cubicBezTo>
                    <a:cubicBezTo>
                      <a:pt x="130810" y="296437"/>
                      <a:pt x="148590" y="31007"/>
                      <a:pt x="190500" y="4337"/>
                    </a:cubicBezTo>
                    <a:cubicBezTo>
                      <a:pt x="232410" y="-22333"/>
                      <a:pt x="291465" y="78632"/>
                      <a:pt x="350520" y="179597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855DF603-CB8C-4187-B7E3-2DDD1194C24E}"/>
                  </a:ext>
                </a:extLst>
              </p:cNvPr>
              <p:cNvSpPr/>
              <p:nvPr/>
            </p:nvSpPr>
            <p:spPr>
              <a:xfrm>
                <a:off x="6383918" y="2235617"/>
                <a:ext cx="413122" cy="309463"/>
              </a:xfrm>
              <a:custGeom>
                <a:avLst/>
                <a:gdLst>
                  <a:gd name="connsiteX0" fmla="*/ 413122 w 413122"/>
                  <a:gd name="connsiteY0" fmla="*/ 12283 h 309463"/>
                  <a:gd name="connsiteX1" fmla="*/ 9262 w 413122"/>
                  <a:gd name="connsiteY1" fmla="*/ 35143 h 309463"/>
                  <a:gd name="connsiteX2" fmla="*/ 169282 w 413122"/>
                  <a:gd name="connsiteY2" fmla="*/ 309463 h 30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122" h="309463">
                    <a:moveTo>
                      <a:pt x="413122" y="12283"/>
                    </a:moveTo>
                    <a:cubicBezTo>
                      <a:pt x="231512" y="-1052"/>
                      <a:pt x="49902" y="-14387"/>
                      <a:pt x="9262" y="35143"/>
                    </a:cubicBezTo>
                    <a:cubicBezTo>
                      <a:pt x="-31378" y="84673"/>
                      <a:pt x="68952" y="197068"/>
                      <a:pt x="169282" y="309463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65BBAC80-B0E4-4B02-930E-1598946EABB4}"/>
                </a:ext>
              </a:extLst>
            </p:cNvPr>
            <p:cNvSpPr/>
            <p:nvPr/>
          </p:nvSpPr>
          <p:spPr>
            <a:xfrm>
              <a:off x="6209720" y="804327"/>
              <a:ext cx="1750460" cy="1443641"/>
            </a:xfrm>
            <a:prstGeom prst="flowChartProcess">
              <a:avLst/>
            </a:prstGeom>
            <a:solidFill>
              <a:schemeClr val="accent6">
                <a:alpha val="56000"/>
              </a:schemeClr>
            </a:solid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3175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F7D607DE-85F7-4A7E-A734-192CFDB2C43D}"/>
                </a:ext>
              </a:extLst>
            </p:cNvPr>
            <p:cNvSpPr/>
            <p:nvPr/>
          </p:nvSpPr>
          <p:spPr>
            <a:xfrm>
              <a:off x="6355758" y="881092"/>
              <a:ext cx="1750460" cy="1456343"/>
            </a:xfrm>
            <a:prstGeom prst="flowChartProcess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19130FB5-4503-4EF2-B731-EC3BABF2F142}"/>
                </a:ext>
              </a:extLst>
            </p:cNvPr>
            <p:cNvSpPr/>
            <p:nvPr/>
          </p:nvSpPr>
          <p:spPr>
            <a:xfrm>
              <a:off x="6344147" y="876963"/>
              <a:ext cx="1750460" cy="1456343"/>
            </a:xfrm>
            <a:prstGeom prst="flowChartProcess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3B417D45-41BD-4273-A51B-58CDB6E66C56}"/>
                </a:ext>
              </a:extLst>
            </p:cNvPr>
            <p:cNvSpPr/>
            <p:nvPr/>
          </p:nvSpPr>
          <p:spPr>
            <a:xfrm>
              <a:off x="6355166" y="876963"/>
              <a:ext cx="1750460" cy="1456343"/>
            </a:xfrm>
            <a:prstGeom prst="flowChartProcess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369B4EDA-8DCC-4047-B02F-0040FAC201E1}"/>
                </a:ext>
              </a:extLst>
            </p:cNvPr>
            <p:cNvSpPr/>
            <p:nvPr/>
          </p:nvSpPr>
          <p:spPr>
            <a:xfrm>
              <a:off x="6345818" y="877600"/>
              <a:ext cx="1750460" cy="1456343"/>
            </a:xfrm>
            <a:prstGeom prst="flowChartProcess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F931B5C2-D066-451D-9692-7FFF624643CB}"/>
                </a:ext>
              </a:extLst>
            </p:cNvPr>
            <p:cNvSpPr/>
            <p:nvPr/>
          </p:nvSpPr>
          <p:spPr>
            <a:xfrm>
              <a:off x="6352545" y="879725"/>
              <a:ext cx="1750460" cy="1456343"/>
            </a:xfrm>
            <a:prstGeom prst="flowChartProcess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3BDBED26-3208-4EFA-9328-516B3821F8EB}"/>
                </a:ext>
              </a:extLst>
            </p:cNvPr>
            <p:cNvSpPr/>
            <p:nvPr/>
          </p:nvSpPr>
          <p:spPr>
            <a:xfrm>
              <a:off x="6345588" y="885284"/>
              <a:ext cx="1750460" cy="1456343"/>
            </a:xfrm>
            <a:prstGeom prst="flowChartProcess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9B80A2D1-A3E5-47B9-A74D-8E3C9CDB84B5}"/>
                </a:ext>
              </a:extLst>
            </p:cNvPr>
            <p:cNvSpPr/>
            <p:nvPr/>
          </p:nvSpPr>
          <p:spPr>
            <a:xfrm>
              <a:off x="6349607" y="873621"/>
              <a:ext cx="1750460" cy="1456343"/>
            </a:xfrm>
            <a:prstGeom prst="flowChartProcess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 extrusionH="8890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D0017141-A16C-4400-A7F2-4685528A0794}"/>
                </a:ext>
              </a:extLst>
            </p:cNvPr>
            <p:cNvSpPr/>
            <p:nvPr/>
          </p:nvSpPr>
          <p:spPr>
            <a:xfrm>
              <a:off x="6392229" y="899106"/>
              <a:ext cx="1876946" cy="1477010"/>
            </a:xfrm>
            <a:prstGeom prst="flowChartProcess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glow>
                <a:schemeClr val="accent1"/>
              </a:glow>
              <a:softEdge rad="0"/>
            </a:effectLst>
            <a:scene3d>
              <a:camera prst="perspectiveContrastingRightFacing"/>
              <a:lightRig rig="balanced" dir="t"/>
            </a:scene3d>
            <a:sp3d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29" name="movie.gif">
            <a:hlinkClick r:id="" action="ppaction://media"/>
            <a:extLst>
              <a:ext uri="{FF2B5EF4-FFF2-40B4-BE49-F238E27FC236}">
                <a16:creationId xmlns:a16="http://schemas.microsoft.com/office/drawing/2014/main" id="{F932A9F9-7B2E-4506-B2BA-6F3EDBDB5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6333" y="4478130"/>
            <a:ext cx="2333940" cy="175045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0003EB41-43EE-480E-BC36-C521B2C3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2505" y="3706167"/>
            <a:ext cx="2114797" cy="303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D357A2F-0CFD-48F2-A92C-5F357E7A7F07}"/>
              </a:ext>
            </a:extLst>
          </p:cNvPr>
          <p:cNvGrpSpPr/>
          <p:nvPr/>
        </p:nvGrpSpPr>
        <p:grpSpPr>
          <a:xfrm>
            <a:off x="6640525" y="3983806"/>
            <a:ext cx="1995107" cy="2075789"/>
            <a:chOff x="2539694" y="1386520"/>
            <a:chExt cx="3746646" cy="3898159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4E70BF7-754A-4DFB-9AFD-C2D36CBE0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952" y="1459182"/>
              <a:ext cx="2281388" cy="3825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7DDCA4-C665-4DE9-8287-5D141D2210E5}"/>
                </a:ext>
              </a:extLst>
            </p:cNvPr>
            <p:cNvSpPr/>
            <p:nvPr/>
          </p:nvSpPr>
          <p:spPr>
            <a:xfrm>
              <a:off x="4855812" y="1698442"/>
              <a:ext cx="289834" cy="511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9A88706-06A5-4019-BF8D-32FB34EF38BC}"/>
                </a:ext>
              </a:extLst>
            </p:cNvPr>
            <p:cNvCxnSpPr/>
            <p:nvPr/>
          </p:nvCxnSpPr>
          <p:spPr>
            <a:xfrm flipH="1">
              <a:off x="3939752" y="2245250"/>
              <a:ext cx="1183994" cy="7905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08D2EE-4E2C-4750-BE01-694AAEFFE19D}"/>
                </a:ext>
              </a:extLst>
            </p:cNvPr>
            <p:cNvCxnSpPr/>
            <p:nvPr/>
          </p:nvCxnSpPr>
          <p:spPr>
            <a:xfrm flipH="1" flipV="1">
              <a:off x="3939752" y="1386520"/>
              <a:ext cx="1183993" cy="3119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DB90C639-85DD-4B57-82B4-E8604A275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94" y="1386520"/>
              <a:ext cx="1382827" cy="16492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8C84D99D-66E8-486A-83AA-D3524BE83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0" r="3650"/>
          <a:stretch/>
        </p:blipFill>
        <p:spPr bwMode="auto">
          <a:xfrm>
            <a:off x="5600367" y="1443595"/>
            <a:ext cx="2893581" cy="180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2183A1-7E72-4DC7-A675-DE97DAAA994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27" y="1350413"/>
            <a:ext cx="1864401" cy="22434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4408B7B-9E6B-474D-B2A1-D202562955AD}"/>
              </a:ext>
            </a:extLst>
          </p:cNvPr>
          <p:cNvSpPr txBox="1"/>
          <p:nvPr/>
        </p:nvSpPr>
        <p:spPr>
          <a:xfrm>
            <a:off x="304800" y="1254419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Frequency-Diverse Antenna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A3CF85-4928-4013-BCAF-58ACDD3DC8BE}"/>
              </a:ext>
            </a:extLst>
          </p:cNvPr>
          <p:cNvSpPr txBox="1"/>
          <p:nvPr/>
        </p:nvSpPr>
        <p:spPr>
          <a:xfrm>
            <a:off x="632046" y="3752977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Elements Modeled </a:t>
            </a:r>
          </a:p>
          <a:p>
            <a:r>
              <a:rPr lang="en-US" dirty="0"/>
              <a:t>as Dipoles</a:t>
            </a:r>
          </a:p>
        </p:txBody>
      </p:sp>
      <p:sp>
        <p:nvSpPr>
          <p:cNvPr id="41" name="Down Arrow 37">
            <a:extLst>
              <a:ext uri="{FF2B5EF4-FFF2-40B4-BE49-F238E27FC236}">
                <a16:creationId xmlns:a16="http://schemas.microsoft.com/office/drawing/2014/main" id="{E2BA2923-82AF-4A40-B26A-58D334640C67}"/>
              </a:ext>
            </a:extLst>
          </p:cNvPr>
          <p:cNvSpPr/>
          <p:nvPr/>
        </p:nvSpPr>
        <p:spPr>
          <a:xfrm>
            <a:off x="1778692" y="3318788"/>
            <a:ext cx="359228" cy="4631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38">
            <a:extLst>
              <a:ext uri="{FF2B5EF4-FFF2-40B4-BE49-F238E27FC236}">
                <a16:creationId xmlns:a16="http://schemas.microsoft.com/office/drawing/2014/main" id="{54F9D515-DC61-4ACB-87B9-943FF0A5C4B8}"/>
              </a:ext>
            </a:extLst>
          </p:cNvPr>
          <p:cNvSpPr/>
          <p:nvPr/>
        </p:nvSpPr>
        <p:spPr>
          <a:xfrm rot="17775608">
            <a:off x="3041435" y="4805780"/>
            <a:ext cx="359228" cy="4631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97B802-94E8-4723-8285-F45492E345C9}"/>
              </a:ext>
            </a:extLst>
          </p:cNvPr>
          <p:cNvSpPr txBox="1"/>
          <p:nvPr/>
        </p:nvSpPr>
        <p:spPr>
          <a:xfrm>
            <a:off x="3407524" y="3763626"/>
            <a:ext cx="27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Propagate Dipoles to Scene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50BCF5-9A28-4340-AB09-2C70A43067F4}"/>
              </a:ext>
            </a:extLst>
          </p:cNvPr>
          <p:cNvSpPr txBox="1"/>
          <p:nvPr/>
        </p:nvSpPr>
        <p:spPr>
          <a:xfrm>
            <a:off x="6578243" y="603881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Imaged Object</a:t>
            </a:r>
          </a:p>
        </p:txBody>
      </p:sp>
      <p:sp>
        <p:nvSpPr>
          <p:cNvPr id="45" name="Down Arrow 41">
            <a:extLst>
              <a:ext uri="{FF2B5EF4-FFF2-40B4-BE49-F238E27FC236}">
                <a16:creationId xmlns:a16="http://schemas.microsoft.com/office/drawing/2014/main" id="{7134955F-F2B5-4C2D-830B-E0A5030546BA}"/>
              </a:ext>
            </a:extLst>
          </p:cNvPr>
          <p:cNvSpPr/>
          <p:nvPr/>
        </p:nvSpPr>
        <p:spPr>
          <a:xfrm rot="16200000">
            <a:off x="6677262" y="5034382"/>
            <a:ext cx="359228" cy="4631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692178-855F-4EAB-8894-B61A0017F05C}"/>
              </a:ext>
            </a:extLst>
          </p:cNvPr>
          <p:cNvSpPr txBox="1"/>
          <p:nvPr/>
        </p:nvSpPr>
        <p:spPr>
          <a:xfrm>
            <a:off x="6275365" y="118286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(</a:t>
            </a:r>
            <a:r>
              <a:rPr lang="en-US" b="1" dirty="0"/>
              <a:t>g)</a:t>
            </a:r>
          </a:p>
        </p:txBody>
      </p:sp>
      <p:sp>
        <p:nvSpPr>
          <p:cNvPr id="47" name="Down Arrow 43">
            <a:extLst>
              <a:ext uri="{FF2B5EF4-FFF2-40B4-BE49-F238E27FC236}">
                <a16:creationId xmlns:a16="http://schemas.microsoft.com/office/drawing/2014/main" id="{DD86B00C-6487-4BF1-9A89-A4A442289E71}"/>
              </a:ext>
            </a:extLst>
          </p:cNvPr>
          <p:cNvSpPr/>
          <p:nvPr/>
        </p:nvSpPr>
        <p:spPr>
          <a:xfrm rot="10289012">
            <a:off x="7297749" y="3286136"/>
            <a:ext cx="359228" cy="4631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4">
            <a:extLst>
              <a:ext uri="{FF2B5EF4-FFF2-40B4-BE49-F238E27FC236}">
                <a16:creationId xmlns:a16="http://schemas.microsoft.com/office/drawing/2014/main" id="{D0281A4B-F7E8-49FC-81B6-4FC99EAC7813}"/>
              </a:ext>
            </a:extLst>
          </p:cNvPr>
          <p:cNvSpPr/>
          <p:nvPr/>
        </p:nvSpPr>
        <p:spPr>
          <a:xfrm rot="5400000">
            <a:off x="5251235" y="1958079"/>
            <a:ext cx="359228" cy="4631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D5754-51D9-409B-B48C-04E17C050E7E}"/>
              </a:ext>
            </a:extLst>
          </p:cNvPr>
          <p:cNvSpPr txBox="1"/>
          <p:nvPr/>
        </p:nvSpPr>
        <p:spPr>
          <a:xfrm>
            <a:off x="3740059" y="1280677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 (</a:t>
            </a:r>
            <a:r>
              <a:rPr lang="en-US" b="1" dirty="0"/>
              <a:t>f)</a:t>
            </a:r>
          </a:p>
        </p:txBody>
      </p:sp>
      <p:sp>
        <p:nvSpPr>
          <p:cNvPr id="50" name="Titel 2">
            <a:extLst>
              <a:ext uri="{FF2B5EF4-FFF2-40B4-BE49-F238E27FC236}">
                <a16:creationId xmlns:a16="http://schemas.microsoft.com/office/drawing/2014/main" id="{0E437CC4-6763-43E8-8DF8-070DD5EC1908}"/>
              </a:ext>
            </a:extLst>
          </p:cNvPr>
          <p:cNvSpPr txBox="1">
            <a:spLocks/>
          </p:cNvSpPr>
          <p:nvPr/>
        </p:nvSpPr>
        <p:spPr>
          <a:xfrm>
            <a:off x="2161754" y="702493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Computational Imaging Steps</a:t>
            </a:r>
          </a:p>
        </p:txBody>
      </p:sp>
      <p:sp>
        <p:nvSpPr>
          <p:cNvPr id="51" name="ZoneTexte 3">
            <a:extLst>
              <a:ext uri="{FF2B5EF4-FFF2-40B4-BE49-F238E27FC236}">
                <a16:creationId xmlns:a16="http://schemas.microsoft.com/office/drawing/2014/main" id="{642A4289-32E3-4797-B97B-FA335891207F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825237C-3EBC-46A0-86E4-ADA3B2029C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F2B826C9-1993-4428-9559-429C12543D8E}"/>
              </a:ext>
            </a:extLst>
          </p:cNvPr>
          <p:cNvSpPr txBox="1">
            <a:spLocks/>
          </p:cNvSpPr>
          <p:nvPr/>
        </p:nvSpPr>
        <p:spPr>
          <a:xfrm>
            <a:off x="2176283" y="709965"/>
            <a:ext cx="8229600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Frequency-Diverse Antennas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29EDF-5379-40AE-9331-D23E5593EAA3}"/>
              </a:ext>
            </a:extLst>
          </p:cNvPr>
          <p:cNvSpPr/>
          <p:nvPr/>
        </p:nvSpPr>
        <p:spPr>
          <a:xfrm>
            <a:off x="0" y="1122968"/>
            <a:ext cx="9144000" cy="5350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Designing a frequency-diverse antenna requires the optimization of certain parameters: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Quality (Q-) factor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high Q-factor suggests</a:t>
            </a:r>
          </a:p>
          <a:p>
            <a:pPr marL="1657350" lvl="3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Widened impulse response</a:t>
            </a:r>
          </a:p>
          <a:p>
            <a:pPr marL="1657350" lvl="3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Minimized correlation between the measurement modes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Radiation efficiency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Governs the imaging signal-to-noise ratio (SNR)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Antenna volume / antenna size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 important for the Q-factor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Number of radiating irises (QB/f)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Increases the radiation efficiency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Reduces the Q-factor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Distribution of irises</a:t>
            </a:r>
          </a:p>
          <a:p>
            <a:pPr marL="1200150" lvl="2" indent="-285750">
              <a:lnSpc>
                <a:spcPct val="125000"/>
              </a:lnSpc>
              <a:spcBef>
                <a:spcPct val="20000"/>
              </a:spcBef>
              <a:buClr>
                <a:srgbClr val="00618A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Effective aperture and sampling redundancy</a:t>
            </a: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92BCF620-04AC-41F5-B257-6002E4CBAE6F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9974730-724E-454A-B4B9-3A8359DB8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81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ADA728BE-47A8-4A30-A84E-47E9077F65F5}"/>
              </a:ext>
            </a:extLst>
          </p:cNvPr>
          <p:cNvSpPr/>
          <p:nvPr/>
        </p:nvSpPr>
        <p:spPr>
          <a:xfrm>
            <a:off x="256032" y="1554953"/>
            <a:ext cx="4519478" cy="4784834"/>
          </a:xfrm>
          <a:prstGeom prst="roundRect">
            <a:avLst>
              <a:gd name="adj" fmla="val 625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marR="0" lvl="0" indent="-190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Pct val="130000"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390924-BE06-4727-B311-C24028C781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609">
            <a:off x="2292882" y="2124608"/>
            <a:ext cx="2014207" cy="1510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8E3E5-529D-42CE-9EA8-BA3E768A9633}"/>
              </a:ext>
            </a:extLst>
          </p:cNvPr>
          <p:cNvSpPr txBox="1"/>
          <p:nvPr/>
        </p:nvSpPr>
        <p:spPr>
          <a:xfrm>
            <a:off x="3079240" y="329568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Planar/CELC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B20430-A125-4EEE-AAD0-2A61EE96B58D}"/>
              </a:ext>
            </a:extLst>
          </p:cNvPr>
          <p:cNvGrpSpPr/>
          <p:nvPr/>
        </p:nvGrpSpPr>
        <p:grpSpPr>
          <a:xfrm>
            <a:off x="331913" y="1285416"/>
            <a:ext cx="2737206" cy="1958939"/>
            <a:chOff x="3824331" y="2089991"/>
            <a:chExt cx="2737206" cy="19589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227C8B-26EA-418C-B0CD-3886C3926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618" y="2089991"/>
              <a:ext cx="2611919" cy="19589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51D55D-0A49-4021-ABA2-87DCDDEAAEAE}"/>
                </a:ext>
              </a:extLst>
            </p:cNvPr>
            <p:cNvSpPr txBox="1"/>
            <p:nvPr/>
          </p:nvSpPr>
          <p:spPr>
            <a:xfrm>
              <a:off x="3824331" y="3593254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Microstrip</a:t>
              </a:r>
              <a:r>
                <a:rPr lang="en-US" dirty="0"/>
                <a:t>/CELC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5338A373-42FE-426E-97BD-0790172C7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" t="2312" r="3345" b="2312"/>
          <a:stretch/>
        </p:blipFill>
        <p:spPr bwMode="auto">
          <a:xfrm>
            <a:off x="3177828" y="4887725"/>
            <a:ext cx="1393518" cy="1298875"/>
          </a:xfrm>
          <a:prstGeom prst="roundRect">
            <a:avLst>
              <a:gd name="adj" fmla="val 2893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D22C51-2327-41F7-994D-BEB57BECB846}"/>
              </a:ext>
            </a:extLst>
          </p:cNvPr>
          <p:cNvSpPr txBox="1"/>
          <p:nvPr/>
        </p:nvSpPr>
        <p:spPr>
          <a:xfrm>
            <a:off x="408619" y="3873382"/>
            <a:ext cx="416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element radiates as a magnetic dipole, with a geometrically dependent polarizability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03CE674-C537-4C69-9D2D-1688A661D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416284"/>
              </p:ext>
            </p:extLst>
          </p:nvPr>
        </p:nvGraphicFramePr>
        <p:xfrm>
          <a:off x="621792" y="5140990"/>
          <a:ext cx="2325308" cy="642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9" name="Equation" r:id="rId12" imgW="1650960" imgH="457200" progId="Equation.DSMT4">
                  <p:embed/>
                </p:oleObj>
              </mc:Choice>
              <mc:Fallback>
                <p:oleObj name="Equation" r:id="rId12" imgW="165096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03CE674-C537-4C69-9D2D-1688A661D5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792" y="5140990"/>
                        <a:ext cx="2325308" cy="642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8FC0EAA-12C2-44F5-9A07-58E1E2112701}"/>
              </a:ext>
            </a:extLst>
          </p:cNvPr>
          <p:cNvPicPr/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9"/>
          <a:stretch/>
        </p:blipFill>
        <p:spPr bwMode="auto">
          <a:xfrm>
            <a:off x="4992178" y="2382696"/>
            <a:ext cx="4037867" cy="122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71F74A-F11E-47A6-8BFA-B29DC6548037}"/>
              </a:ext>
            </a:extLst>
          </p:cNvPr>
          <p:cNvSpPr txBox="1"/>
          <p:nvPr/>
        </p:nvSpPr>
        <p:spPr>
          <a:xfrm>
            <a:off x="4900797" y="1106162"/>
            <a:ext cx="4332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Frequency diversity: </a:t>
            </a:r>
            <a:r>
              <a:rPr lang="en-US" sz="2000" dirty="0">
                <a:latin typeface="+mn-lt"/>
              </a:rPr>
              <a:t>An aperture consisting of geometrically varying metamaterial elements will excite different radiation patterns.</a:t>
            </a:r>
          </a:p>
        </p:txBody>
      </p:sp>
      <p:pic>
        <p:nvPicPr>
          <p:cNvPr id="21" name="Picture 5" descr="C:\Users\David\Documents\singlePanelDetail1.png">
            <a:extLst>
              <a:ext uri="{FF2B5EF4-FFF2-40B4-BE49-F238E27FC236}">
                <a16:creationId xmlns:a16="http://schemas.microsoft.com/office/drawing/2014/main" id="{2004CEA6-CE2B-44AE-8126-BA8154140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889" r="10251" b="7438"/>
          <a:stretch/>
        </p:blipFill>
        <p:spPr bwMode="auto">
          <a:xfrm>
            <a:off x="7154045" y="3493610"/>
            <a:ext cx="1843651" cy="18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David\Documents\singlePanelDetail2.png">
            <a:extLst>
              <a:ext uri="{FF2B5EF4-FFF2-40B4-BE49-F238E27FC236}">
                <a16:creationId xmlns:a16="http://schemas.microsoft.com/office/drawing/2014/main" id="{84A815A9-880E-484B-9843-8830E9B33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7846" b="14007"/>
          <a:stretch/>
        </p:blipFill>
        <p:spPr bwMode="auto">
          <a:xfrm>
            <a:off x="5170975" y="3552563"/>
            <a:ext cx="1985092" cy="16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7009300-16B7-4844-98E0-6CFEAB6AC0A8}"/>
              </a:ext>
            </a:extLst>
          </p:cNvPr>
          <p:cNvGrpSpPr/>
          <p:nvPr/>
        </p:nvGrpSpPr>
        <p:grpSpPr>
          <a:xfrm>
            <a:off x="3898619" y="1788346"/>
            <a:ext cx="723782" cy="716340"/>
            <a:chOff x="4060759" y="4417470"/>
            <a:chExt cx="1175932" cy="11638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934F67-5967-413B-B497-BC2C96167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9" r="12792"/>
            <a:stretch/>
          </p:blipFill>
          <p:spPr>
            <a:xfrm>
              <a:off x="4060759" y="4417470"/>
              <a:ext cx="1175932" cy="11638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0436B3C-A345-4BAF-8112-8C99A7FF1DEF}"/>
                </a:ext>
              </a:extLst>
            </p:cNvPr>
            <p:cNvCxnSpPr/>
            <p:nvPr/>
          </p:nvCxnSpPr>
          <p:spPr>
            <a:xfrm rot="5400000" flipH="1">
              <a:off x="4349063" y="4965880"/>
              <a:ext cx="585216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E5060B1-3E2D-4723-BA68-96035DDF9446}"/>
              </a:ext>
            </a:extLst>
          </p:cNvPr>
          <p:cNvSpPr txBox="1"/>
          <p:nvPr/>
        </p:nvSpPr>
        <p:spPr>
          <a:xfrm>
            <a:off x="3933349" y="1498175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CELC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ADEEBB-F2C7-400F-B3F7-9009304F9FEA}"/>
              </a:ext>
            </a:extLst>
          </p:cNvPr>
          <p:cNvSpPr txBox="1"/>
          <p:nvPr/>
        </p:nvSpPr>
        <p:spPr>
          <a:xfrm>
            <a:off x="4853253" y="5235624"/>
            <a:ext cx="4332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A frequency sweeps will generate a diverse set of waveforms that can be used to encode information in the scene.</a:t>
            </a:r>
          </a:p>
        </p:txBody>
      </p:sp>
      <p:sp>
        <p:nvSpPr>
          <p:cNvPr id="28" name="Titel 2">
            <a:extLst>
              <a:ext uri="{FF2B5EF4-FFF2-40B4-BE49-F238E27FC236}">
                <a16:creationId xmlns:a16="http://schemas.microsoft.com/office/drawing/2014/main" id="{0A4DE9AB-5EFA-4A28-A265-6BF48F025AED}"/>
              </a:ext>
            </a:extLst>
          </p:cNvPr>
          <p:cNvSpPr txBox="1">
            <a:spLocks/>
          </p:cNvSpPr>
          <p:nvPr/>
        </p:nvSpPr>
        <p:spPr>
          <a:xfrm>
            <a:off x="2940518" y="689279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Metasurface Antennas </a:t>
            </a:r>
          </a:p>
        </p:txBody>
      </p:sp>
      <p:sp>
        <p:nvSpPr>
          <p:cNvPr id="29" name="ZoneTexte 3">
            <a:extLst>
              <a:ext uri="{FF2B5EF4-FFF2-40B4-BE49-F238E27FC236}">
                <a16:creationId xmlns:a16="http://schemas.microsoft.com/office/drawing/2014/main" id="{4493D3C8-AB53-4001-A2BD-D0EAE385C27D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CED4B2F-14A0-4318-A0AB-81C592D4A1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87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39E9CB-6291-45D3-B96B-BB2E6C468502}"/>
              </a:ext>
            </a:extLst>
          </p:cNvPr>
          <p:cNvCxnSpPr/>
          <p:nvPr/>
        </p:nvCxnSpPr>
        <p:spPr>
          <a:xfrm>
            <a:off x="4614999" y="2203845"/>
            <a:ext cx="10430" cy="40268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B5900-A89D-425D-9C22-C3ADEA3E537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97755"/>
            <a:ext cx="4199698" cy="257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0BAF8-F462-456E-8A03-82C705DD9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1375" y="2179688"/>
            <a:ext cx="3224709" cy="2845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575F19-2086-459F-BA89-06954D7F1910}"/>
              </a:ext>
            </a:extLst>
          </p:cNvPr>
          <p:cNvSpPr txBox="1"/>
          <p:nvPr/>
        </p:nvSpPr>
        <p:spPr>
          <a:xfrm>
            <a:off x="1239535" y="1833056"/>
            <a:ext cx="26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Method 1: </a:t>
            </a:r>
            <a:r>
              <a:rPr lang="en-US" b="1" dirty="0" err="1">
                <a:latin typeface="+mn-lt"/>
              </a:rPr>
              <a:t>cELC</a:t>
            </a:r>
            <a:r>
              <a:rPr lang="en-US" b="1" dirty="0">
                <a:latin typeface="+mn-lt"/>
              </a:rPr>
              <a:t> Antennas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65995-D2DE-46EB-B3D6-9C6A66B30B07}"/>
              </a:ext>
            </a:extLst>
          </p:cNvPr>
          <p:cNvSpPr txBox="1"/>
          <p:nvPr/>
        </p:nvSpPr>
        <p:spPr>
          <a:xfrm>
            <a:off x="5747649" y="1835557"/>
            <a:ext cx="278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Method 2: Cavity Antennas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CBC33-43CD-40A3-8A95-8B78D929B1FA}"/>
              </a:ext>
            </a:extLst>
          </p:cNvPr>
          <p:cNvSpPr txBox="1"/>
          <p:nvPr/>
        </p:nvSpPr>
        <p:spPr>
          <a:xfrm>
            <a:off x="10430" y="5019675"/>
            <a:ext cx="449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diversity of the radiated field patterns comes from the randomized distribution of the resonance </a:t>
            </a:r>
            <a:r>
              <a:rPr lang="en-US" dirty="0"/>
              <a:t>frequencies of the radiating elements. </a:t>
            </a:r>
            <a:endParaRPr lang="en-US" dirty="0">
              <a:latin typeface="+mn-lt"/>
            </a:endParaRPr>
          </a:p>
        </p:txBody>
      </p:sp>
      <p:sp>
        <p:nvSpPr>
          <p:cNvPr id="18" name="ZoneTexte 3">
            <a:extLst>
              <a:ext uri="{FF2B5EF4-FFF2-40B4-BE49-F238E27FC236}">
                <a16:creationId xmlns:a16="http://schemas.microsoft.com/office/drawing/2014/main" id="{2C4A4C46-4FDE-4C79-8EF7-E0DDC0BCE59A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0B8245A6-DE9C-49C0-BD6A-43F5EC018893}"/>
              </a:ext>
            </a:extLst>
          </p:cNvPr>
          <p:cNvSpPr txBox="1">
            <a:spLocks/>
          </p:cNvSpPr>
          <p:nvPr/>
        </p:nvSpPr>
        <p:spPr>
          <a:xfrm>
            <a:off x="3046737" y="923718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Metasurface Antennas </a:t>
            </a:r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04D2241B-F017-433E-94F2-8CE446E75351}"/>
              </a:ext>
            </a:extLst>
          </p:cNvPr>
          <p:cNvSpPr txBox="1">
            <a:spLocks/>
          </p:cNvSpPr>
          <p:nvPr/>
        </p:nvSpPr>
        <p:spPr>
          <a:xfrm>
            <a:off x="3593010" y="1406075"/>
            <a:ext cx="2622205" cy="447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/>
              <a:t>Frequency-Diversity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CBC33-43CD-40A3-8A95-8B78D929B1FA}"/>
              </a:ext>
            </a:extLst>
          </p:cNvPr>
          <p:cNvSpPr txBox="1"/>
          <p:nvPr/>
        </p:nvSpPr>
        <p:spPr>
          <a:xfrm>
            <a:off x="4659730" y="5133974"/>
            <a:ext cx="448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diversity of the radiated field patterns comes from the diversity of the guided-mode.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43A75A-A702-42AB-8468-BD597AC7A9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7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3">
            <a:extLst>
              <a:ext uri="{FF2B5EF4-FFF2-40B4-BE49-F238E27FC236}">
                <a16:creationId xmlns:a16="http://schemas.microsoft.com/office/drawing/2014/main" id="{2C4A4C46-4FDE-4C79-8EF7-E0DDC0BCE59A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0B8245A6-DE9C-49C0-BD6A-43F5EC018893}"/>
              </a:ext>
            </a:extLst>
          </p:cNvPr>
          <p:cNvSpPr txBox="1">
            <a:spLocks/>
          </p:cNvSpPr>
          <p:nvPr/>
        </p:nvSpPr>
        <p:spPr>
          <a:xfrm>
            <a:off x="2927473" y="741525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Metasurface Antennas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65995-D2DE-46EB-B3D6-9C6A66B30B07}"/>
              </a:ext>
            </a:extLst>
          </p:cNvPr>
          <p:cNvSpPr txBox="1"/>
          <p:nvPr/>
        </p:nvSpPr>
        <p:spPr>
          <a:xfrm>
            <a:off x="3290887" y="1225400"/>
            <a:ext cx="278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Method 2: Cavity Antennas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C0BAF8-F462-456E-8A03-82C705DD9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442" y="5032772"/>
            <a:ext cx="1504351" cy="13273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E79AAE-CBB6-4968-896B-A881420821E0}"/>
              </a:ext>
            </a:extLst>
          </p:cNvPr>
          <p:cNvGrpSpPr/>
          <p:nvPr/>
        </p:nvGrpSpPr>
        <p:grpSpPr>
          <a:xfrm>
            <a:off x="1803717" y="2845465"/>
            <a:ext cx="5932805" cy="2158732"/>
            <a:chOff x="1803717" y="2931190"/>
            <a:chExt cx="5932805" cy="2158732"/>
          </a:xfrm>
        </p:grpSpPr>
        <p:pic>
          <p:nvPicPr>
            <p:cNvPr id="21" name="Picture 2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717" y="2931190"/>
              <a:ext cx="5932805" cy="1849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230657" y="4720590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17.5 GHz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07339" y="4720590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22 GHz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1183" y="4720590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26.5 GHz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8673C04-FD83-4D59-AEA1-B549AF627FCF}"/>
              </a:ext>
            </a:extLst>
          </p:cNvPr>
          <p:cNvSpPr txBox="1"/>
          <p:nvPr/>
        </p:nvSpPr>
        <p:spPr>
          <a:xfrm>
            <a:off x="0" y="162081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Below are the guided-mode field patterns launched into the cavity-backed feeding structure as a function of frequency.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meta-elements on the </a:t>
            </a:r>
            <a:r>
              <a:rPr lang="en-US" dirty="0" err="1"/>
              <a:t>metasurface</a:t>
            </a:r>
            <a:r>
              <a:rPr lang="en-US" dirty="0"/>
              <a:t> layer sample these guided-mode patterns which vary as a function of operating frequency. </a:t>
            </a:r>
            <a:endParaRPr lang="en-US" dirty="0"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FE48FD-F742-4AA7-BF96-7019B1C32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73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19FEA-D625-4201-88D0-E009971FEB08}"/>
              </a:ext>
            </a:extLst>
          </p:cNvPr>
          <p:cNvSpPr txBox="1"/>
          <p:nvPr/>
        </p:nvSpPr>
        <p:spPr>
          <a:xfrm>
            <a:off x="36660" y="1408257"/>
            <a:ext cx="914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Effective aperture of a synthesized imaging system is defined as the </a:t>
            </a:r>
            <a:r>
              <a:rPr lang="en-US" dirty="0"/>
              <a:t>convolution of the transmit and receive apertures. </a:t>
            </a:r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1287B6C3-47E5-41E9-8741-84DE3A94F17F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420AB10D-9DC9-4477-A4C8-4CAB2CF7C5C1}"/>
              </a:ext>
            </a:extLst>
          </p:cNvPr>
          <p:cNvSpPr txBox="1">
            <a:spLocks/>
          </p:cNvSpPr>
          <p:nvPr/>
        </p:nvSpPr>
        <p:spPr>
          <a:xfrm>
            <a:off x="2297889" y="793961"/>
            <a:ext cx="4645395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Effective Aperture Concept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62" y="2401928"/>
            <a:ext cx="7077075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24" y="3460190"/>
            <a:ext cx="7067550" cy="58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2" y="4442252"/>
            <a:ext cx="7067550" cy="63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737" y="5536368"/>
            <a:ext cx="3276600" cy="552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3557" y="5385140"/>
            <a:ext cx="164463" cy="149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13557" y="5761764"/>
            <a:ext cx="164463" cy="14951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96129" y="5275230"/>
            <a:ext cx="39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Tx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96129" y="5651854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Rx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81707" y="5349986"/>
            <a:ext cx="187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Effective Aperture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6213359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Ahmed, S.S., 2014.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Electronic microwave imaging with planar </a:t>
            </a:r>
            <a:r>
              <a:rPr lang="en-US" sz="800" i="1" dirty="0" err="1">
                <a:solidFill>
                  <a:srgbClr val="222222"/>
                </a:solidFill>
                <a:latin typeface="Arial" panose="020B0604020202020204" pitchFamily="34" charset="0"/>
              </a:rPr>
              <a:t>multistatic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 arrays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. Logos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Verlag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Berlin GmbH.</a:t>
            </a:r>
            <a:endParaRPr lang="en-US" sz="8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3FAA6CA-6A5E-4F06-BAE9-E14B2C722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0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31EEEC3-C5F5-498A-B240-AB0BB697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7" y="2523924"/>
            <a:ext cx="3860593" cy="178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1F1AFE3-3F30-47C2-9EFE-208C39458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49609"/>
          <a:stretch/>
        </p:blipFill>
        <p:spPr bwMode="auto">
          <a:xfrm>
            <a:off x="1421130" y="4482805"/>
            <a:ext cx="2095500" cy="193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E41322E-EDD2-4D4C-A299-46285410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80" y="2523924"/>
            <a:ext cx="3767624" cy="175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62C8753-3D3C-4C40-9B21-F26542DD4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21"/>
          <a:stretch/>
        </p:blipFill>
        <p:spPr bwMode="auto">
          <a:xfrm>
            <a:off x="5766036" y="4450204"/>
            <a:ext cx="2062363" cy="18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19FEA-D625-4201-88D0-E009971FEB08}"/>
              </a:ext>
            </a:extLst>
          </p:cNvPr>
          <p:cNvSpPr txBox="1"/>
          <p:nvPr/>
        </p:nvSpPr>
        <p:spPr>
          <a:xfrm>
            <a:off x="36660" y="1286337"/>
            <a:ext cx="9141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can use the effective aperture concept to optimize the distribution of the </a:t>
            </a:r>
            <a:r>
              <a:rPr lang="en-US" dirty="0"/>
              <a:t>radiating elements on a frequency-diverse antenna aperture.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Extent of the effective aperture and sampling redundancy are among the most important design criteria. </a:t>
            </a:r>
          </a:p>
          <a:p>
            <a:endParaRPr lang="en-US" dirty="0"/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1287B6C3-47E5-41E9-8741-84DE3A94F17F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420AB10D-9DC9-4477-A4C8-4CAB2CF7C5C1}"/>
              </a:ext>
            </a:extLst>
          </p:cNvPr>
          <p:cNvSpPr txBox="1">
            <a:spLocks/>
          </p:cNvSpPr>
          <p:nvPr/>
        </p:nvSpPr>
        <p:spPr>
          <a:xfrm>
            <a:off x="2297889" y="793961"/>
            <a:ext cx="4645395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Effective Aperture Concept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D8BF77-185E-4ED0-85B8-698AE9E8A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8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559C899-FFE5-440C-BAA8-29C0EE37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97" y="3290711"/>
            <a:ext cx="3730340" cy="137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FFF41B1-D0B6-4CAD-82E9-20E89A2B9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0"/>
          <a:stretch/>
        </p:blipFill>
        <p:spPr bwMode="auto">
          <a:xfrm>
            <a:off x="6343650" y="4798235"/>
            <a:ext cx="1837653" cy="14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AD0214-57D6-4C4E-BF60-B18CC99DB5F6}"/>
              </a:ext>
            </a:extLst>
          </p:cNvPr>
          <p:cNvCxnSpPr/>
          <p:nvPr/>
        </p:nvCxnSpPr>
        <p:spPr>
          <a:xfrm>
            <a:off x="5276850" y="1282657"/>
            <a:ext cx="1" cy="49560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50CFA-BA39-473F-94D2-D21DFED17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88" y="2131588"/>
            <a:ext cx="3962759" cy="4095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197A04-621C-4418-8E6A-B924D76E4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59" y="1314473"/>
            <a:ext cx="1809092" cy="77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E82A71-04DE-444E-AA58-77AE2081C5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6896" y="1388656"/>
            <a:ext cx="1355078" cy="16415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0D2DFA-B6DE-4A21-83EC-A4EDB082D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367" y="1283970"/>
            <a:ext cx="1355078" cy="1641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6CD250-DCFA-4E46-B420-0DEA9B679AB7}"/>
              </a:ext>
            </a:extLst>
          </p:cNvPr>
          <p:cNvSpPr txBox="1"/>
          <p:nvPr/>
        </p:nvSpPr>
        <p:spPr>
          <a:xfrm>
            <a:off x="95440" y="2445292"/>
            <a:ext cx="76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17.5 GHz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E05335-7A1B-469F-B676-BBF98517DD0C}"/>
              </a:ext>
            </a:extLst>
          </p:cNvPr>
          <p:cNvSpPr txBox="1"/>
          <p:nvPr/>
        </p:nvSpPr>
        <p:spPr>
          <a:xfrm>
            <a:off x="215227" y="3467177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22 GHz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76301-9396-412B-8DCD-725F3ECF1E51}"/>
              </a:ext>
            </a:extLst>
          </p:cNvPr>
          <p:cNvSpPr txBox="1"/>
          <p:nvPr/>
        </p:nvSpPr>
        <p:spPr>
          <a:xfrm>
            <a:off x="214820" y="450107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26.5 GHz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E488F-9BD2-4D14-8FF5-D100B9CA67FD}"/>
              </a:ext>
            </a:extLst>
          </p:cNvPr>
          <p:cNvSpPr txBox="1"/>
          <p:nvPr/>
        </p:nvSpPr>
        <p:spPr>
          <a:xfrm>
            <a:off x="276752" y="5575229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K-band</a:t>
            </a: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CAB5EF62-F3B6-422A-983E-3BE340648CF3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id="{50E0E905-DBB1-4AE8-87DD-1F9DA8963676}"/>
              </a:ext>
            </a:extLst>
          </p:cNvPr>
          <p:cNvSpPr txBox="1">
            <a:spLocks/>
          </p:cNvSpPr>
          <p:nvPr/>
        </p:nvSpPr>
        <p:spPr>
          <a:xfrm>
            <a:off x="2462299" y="738637"/>
            <a:ext cx="4645395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Effective Aperture Concept</a:t>
            </a:r>
          </a:p>
        </p:txBody>
      </p:sp>
      <p:sp>
        <p:nvSpPr>
          <p:cNvPr id="2" name="Rectangle 1"/>
          <p:cNvSpPr/>
          <p:nvPr/>
        </p:nvSpPr>
        <p:spPr>
          <a:xfrm>
            <a:off x="-65" y="6226227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J.N., Marks, D.L. and Smith, D.R., 2016. Frequency-diverse microwave imaging using planar Mills-Cross cavity apertures.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Optics express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24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(8), pp.8907-8925.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10B9F-7ED4-4E62-A0AD-753FF8CE17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5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F4E51F-B528-4B9E-89FE-E51C35092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613" y="1636181"/>
            <a:ext cx="19431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7B926-C328-4FC5-B94C-F32036EF6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850" y="1550550"/>
            <a:ext cx="1723751" cy="186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9257E-A166-439C-9C7F-CB16FA2FE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4324" y="3439804"/>
            <a:ext cx="2068773" cy="134126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85576C5-9C8A-4A73-A673-797FDE12F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" b="9208"/>
          <a:stretch/>
        </p:blipFill>
        <p:spPr bwMode="auto">
          <a:xfrm>
            <a:off x="3" y="1835697"/>
            <a:ext cx="1697098" cy="170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4B200EC-5091-4166-A116-14A5416AB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6" t="26984" r="39754" b="47363"/>
          <a:stretch/>
        </p:blipFill>
        <p:spPr bwMode="auto">
          <a:xfrm>
            <a:off x="1496582" y="1631120"/>
            <a:ext cx="1018018" cy="103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G:\DCIM\100MEDIA\IMAG1910.jpg">
            <a:extLst>
              <a:ext uri="{FF2B5EF4-FFF2-40B4-BE49-F238E27FC236}">
                <a16:creationId xmlns:a16="http://schemas.microsoft.com/office/drawing/2014/main" id="{BA48B504-5546-41C5-994A-1C78CD57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8533"/>
          <a:stretch/>
        </p:blipFill>
        <p:spPr bwMode="auto">
          <a:xfrm>
            <a:off x="533400" y="3542591"/>
            <a:ext cx="1515398" cy="1268813"/>
          </a:xfrm>
          <a:prstGeom prst="roundRect">
            <a:avLst>
              <a:gd name="adj" fmla="val 2526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FDE89C-6E9B-46F1-87F7-E078833EBA54}"/>
              </a:ext>
            </a:extLst>
          </p:cNvPr>
          <p:cNvGrpSpPr/>
          <p:nvPr/>
        </p:nvGrpSpPr>
        <p:grpSpPr>
          <a:xfrm>
            <a:off x="2895600" y="4976434"/>
            <a:ext cx="1680291" cy="1440250"/>
            <a:chOff x="5635112" y="899308"/>
            <a:chExt cx="3385432" cy="31081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671A08-C16D-44F3-96A9-3E9B44DE8475}"/>
                </a:ext>
              </a:extLst>
            </p:cNvPr>
            <p:cNvSpPr txBox="1"/>
            <p:nvPr/>
          </p:nvSpPr>
          <p:spPr>
            <a:xfrm>
              <a:off x="5963477" y="1733383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5C5B5B-8034-4C3E-9406-613DA5DBB6A5}"/>
                </a:ext>
              </a:extLst>
            </p:cNvPr>
            <p:cNvSpPr txBox="1"/>
            <p:nvPr/>
          </p:nvSpPr>
          <p:spPr>
            <a:xfrm>
              <a:off x="7332426" y="3070527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D2DB60-58B2-4377-AE2F-887B28ED0887}"/>
                </a:ext>
              </a:extLst>
            </p:cNvPr>
            <p:cNvSpPr txBox="1"/>
            <p:nvPr/>
          </p:nvSpPr>
          <p:spPr>
            <a:xfrm>
              <a:off x="7904920" y="1741333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BF9747-AD3F-4A93-9FD6-AC5A75B4DFFF}"/>
                </a:ext>
              </a:extLst>
            </p:cNvPr>
            <p:cNvSpPr txBox="1"/>
            <p:nvPr/>
          </p:nvSpPr>
          <p:spPr>
            <a:xfrm>
              <a:off x="6489588" y="1074750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192A16B-ED90-44D3-BD0A-D5A6F21E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35112" y="899308"/>
              <a:ext cx="3385432" cy="310814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A1C43A2-44A7-4AC8-A1C1-398BCEE583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4" y="4963804"/>
            <a:ext cx="1938975" cy="1454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0C3B89-3ADF-41F2-8F7E-9879F90009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19" y="1438946"/>
            <a:ext cx="1853244" cy="2185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5400B3-8BFC-4CFC-8040-635650F476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77" y="3598480"/>
            <a:ext cx="2189001" cy="932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9FE66D-34D1-4518-9E6D-3C0310AC9B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4314" y="4942597"/>
            <a:ext cx="1914405" cy="1076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09A19F-4982-4502-BC77-7B8E154ED21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7320" b="6427"/>
          <a:stretch/>
        </p:blipFill>
        <p:spPr>
          <a:xfrm>
            <a:off x="2940151" y="3400475"/>
            <a:ext cx="1488505" cy="144270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0927F51-C8F0-4903-91FD-8CC390CC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" y="5130970"/>
            <a:ext cx="1544896" cy="1160282"/>
          </a:xfrm>
          <a:prstGeom prst="roundRect">
            <a:avLst>
              <a:gd name="adj" fmla="val 3676"/>
            </a:avLst>
          </a:prstGeom>
          <a:noFill/>
          <a:ln>
            <a:noFill/>
          </a:ln>
          <a:effectLst>
            <a:outerShdw blurRad="76200" dist="53881" dir="2700016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2013-05-27 19.09.04.jpg">
            <a:extLst>
              <a:ext uri="{FF2B5EF4-FFF2-40B4-BE49-F238E27FC236}">
                <a16:creationId xmlns:a16="http://schemas.microsoft.com/office/drawing/2014/main" id="{899C9991-EF98-4BCD-9593-658ADB2992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0" r="60294" b="4356"/>
          <a:stretch/>
        </p:blipFill>
        <p:spPr>
          <a:xfrm>
            <a:off x="1557545" y="4983963"/>
            <a:ext cx="1035192" cy="1428086"/>
          </a:xfrm>
          <a:prstGeom prst="roundRect">
            <a:avLst>
              <a:gd name="adj" fmla="val 4121"/>
            </a:avLst>
          </a:prstGeom>
          <a:effectLst>
            <a:outerShdw blurRad="76200" dist="53881" dir="2700016" rotWithShape="0">
              <a:srgbClr val="000000">
                <a:alpha val="40000"/>
              </a:srgbClr>
            </a:out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04857C-99C9-4743-B278-E1452FBC008A}"/>
              </a:ext>
            </a:extLst>
          </p:cNvPr>
          <p:cNvCxnSpPr/>
          <p:nvPr/>
        </p:nvCxnSpPr>
        <p:spPr>
          <a:xfrm>
            <a:off x="2603575" y="1218402"/>
            <a:ext cx="0" cy="492832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B1A237-7132-4BB0-9C62-CC4A9E748A33}"/>
              </a:ext>
            </a:extLst>
          </p:cNvPr>
          <p:cNvCxnSpPr/>
          <p:nvPr/>
        </p:nvCxnSpPr>
        <p:spPr>
          <a:xfrm>
            <a:off x="4672696" y="1209009"/>
            <a:ext cx="0" cy="492832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8C9FB0-CB86-4D65-AABF-9385E34591DF}"/>
              </a:ext>
            </a:extLst>
          </p:cNvPr>
          <p:cNvCxnSpPr/>
          <p:nvPr/>
        </p:nvCxnSpPr>
        <p:spPr>
          <a:xfrm>
            <a:off x="6970419" y="1197285"/>
            <a:ext cx="0" cy="492832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DD1A222-8520-417B-BF7E-F63F3FFA7599}"/>
              </a:ext>
            </a:extLst>
          </p:cNvPr>
          <p:cNvSpPr txBox="1"/>
          <p:nvPr/>
        </p:nvSpPr>
        <p:spPr>
          <a:xfrm>
            <a:off x="890985" y="11224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cELC</a:t>
            </a:r>
            <a:r>
              <a:rPr lang="en-US" b="1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3C6B61-DF38-4C4F-8F72-ABDF390700C2}"/>
              </a:ext>
            </a:extLst>
          </p:cNvPr>
          <p:cNvSpPr txBox="1"/>
          <p:nvPr/>
        </p:nvSpPr>
        <p:spPr>
          <a:xfrm>
            <a:off x="2743200" y="11529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Printed Cavity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6C42FD-BB67-486D-9CA2-CFD3559DF35A}"/>
              </a:ext>
            </a:extLst>
          </p:cNvPr>
          <p:cNvSpPr txBox="1"/>
          <p:nvPr/>
        </p:nvSpPr>
        <p:spPr>
          <a:xfrm>
            <a:off x="4825931" y="111202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Printed MC Cavity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1C9DF4-1307-4ED6-A5ED-FFCEF704A645}"/>
              </a:ext>
            </a:extLst>
          </p:cNvPr>
          <p:cNvSpPr txBox="1"/>
          <p:nvPr/>
        </p:nvSpPr>
        <p:spPr>
          <a:xfrm>
            <a:off x="7086600" y="113890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Air-Filled Cavity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D15C9C0-A111-42CC-A4A4-F2D6C0FBE05B}"/>
              </a:ext>
            </a:extLst>
          </p:cNvPr>
          <p:cNvSpPr txBox="1">
            <a:spLocks/>
          </p:cNvSpPr>
          <p:nvPr/>
        </p:nvSpPr>
        <p:spPr>
          <a:xfrm>
            <a:off x="-19160" y="702899"/>
            <a:ext cx="905256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0070C0"/>
                </a:solidFill>
              </a:rPr>
              <a:t>Metasurface</a:t>
            </a:r>
            <a:r>
              <a:rPr lang="en-US" sz="3000" b="1" dirty="0">
                <a:solidFill>
                  <a:srgbClr val="0070C0"/>
                </a:solidFill>
              </a:rPr>
              <a:t> Antenna Examples for Computational Imaging</a:t>
            </a:r>
          </a:p>
        </p:txBody>
      </p:sp>
      <p:sp>
        <p:nvSpPr>
          <p:cNvPr id="37" name="ZoneTexte 3">
            <a:extLst>
              <a:ext uri="{FF2B5EF4-FFF2-40B4-BE49-F238E27FC236}">
                <a16:creationId xmlns:a16="http://schemas.microsoft.com/office/drawing/2014/main" id="{1DBD3639-9414-46EE-97DE-ED4DEA9F230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F5FDD0-F17F-4D4E-A8AE-00278F0A16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4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EB16E0-AD04-45CC-91EB-35D2AFAE8651}"/>
              </a:ext>
            </a:extLst>
          </p:cNvPr>
          <p:cNvSpPr txBox="1"/>
          <p:nvPr/>
        </p:nvSpPr>
        <p:spPr>
          <a:xfrm>
            <a:off x="0" y="1295400"/>
            <a:ext cx="9141976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 quality (Q-) factor of a frequency-diverse antenna governs the orthogonality of the measurement modes.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 Q-factor of a frequency-diverse antenna can be measured using the time-domain impulse response of the antenna. Longer impulse response suggests a higher Q-factor.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Singular value decomposition (SVD) can be used to analyze the orthogonality of the measurement modes.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higher Q-factor suggests a slowly decaying singular value pattern – better conditioned measurement matrix.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CAADFA-CD26-4AC9-A15B-334AEE55C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775" y="3863990"/>
            <a:ext cx="4610100" cy="2458039"/>
          </a:xfrm>
          <a:prstGeom prst="rect">
            <a:avLst/>
          </a:prstGeom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3530A699-4537-4262-8887-4C37E08EB530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9718E-83F3-420D-98D6-D2BDDDFF7CBD}"/>
              </a:ext>
            </a:extLst>
          </p:cNvPr>
          <p:cNvSpPr txBox="1">
            <a:spLocks/>
          </p:cNvSpPr>
          <p:nvPr/>
        </p:nvSpPr>
        <p:spPr>
          <a:xfrm>
            <a:off x="1746186" y="805683"/>
            <a:ext cx="5620929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Frequency-Diversity and Q-Factor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51F21-1C29-4453-8D0C-9FD6B8908A84}"/>
              </a:ext>
            </a:extLst>
          </p:cNvPr>
          <p:cNvSpPr txBox="1"/>
          <p:nvPr/>
        </p:nvSpPr>
        <p:spPr>
          <a:xfrm>
            <a:off x="1582302" y="4296574"/>
            <a:ext cx="1121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636DC-7026-4733-991C-EDD5A1D83C7B}"/>
              </a:ext>
            </a:extLst>
          </p:cNvPr>
          <p:cNvSpPr txBox="1"/>
          <p:nvPr/>
        </p:nvSpPr>
        <p:spPr>
          <a:xfrm>
            <a:off x="6440052" y="4111908"/>
            <a:ext cx="1121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41445-9D48-4927-94CD-8914956D5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1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5" name="Titel 2">
            <a:extLst>
              <a:ext uri="{FF2B5EF4-FFF2-40B4-BE49-F238E27FC236}">
                <a16:creationId xmlns:a16="http://schemas.microsoft.com/office/drawing/2014/main" id="{92917369-0631-4C08-B85D-EAA49A01AB9E}"/>
              </a:ext>
            </a:extLst>
          </p:cNvPr>
          <p:cNvSpPr txBox="1">
            <a:spLocks/>
          </p:cNvSpPr>
          <p:nvPr/>
        </p:nvSpPr>
        <p:spPr>
          <a:xfrm>
            <a:off x="1489833" y="771151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Electromagnetic Spectrum and Imaging</a:t>
            </a:r>
          </a:p>
        </p:txBody>
      </p:sp>
      <p:pic>
        <p:nvPicPr>
          <p:cNvPr id="6146" name="Picture 2" descr="Image result for imaging optical microwave IR">
            <a:extLst>
              <a:ext uri="{FF2B5EF4-FFF2-40B4-BE49-F238E27FC236}">
                <a16:creationId xmlns:a16="http://schemas.microsoft.com/office/drawing/2014/main" id="{02458221-8D18-433E-9B86-2F715445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7" y="1459528"/>
            <a:ext cx="7557025" cy="48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3">
            <a:extLst>
              <a:ext uri="{FF2B5EF4-FFF2-40B4-BE49-F238E27FC236}">
                <a16:creationId xmlns:a16="http://schemas.microsoft.com/office/drawing/2014/main" id="{94ED75E8-0505-4793-9D41-5D956E6CF122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977D4E-4EB2-418A-A866-DD7354D44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99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3530A699-4537-4262-8887-4C37E08EB530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9718E-83F3-420D-98D6-D2BDDDFF7CBD}"/>
              </a:ext>
            </a:extLst>
          </p:cNvPr>
          <p:cNvSpPr txBox="1">
            <a:spLocks/>
          </p:cNvSpPr>
          <p:nvPr/>
        </p:nvSpPr>
        <p:spPr>
          <a:xfrm>
            <a:off x="2454632" y="805683"/>
            <a:ext cx="4223086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Sensing Matrix and SVD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1811A8-B148-4577-86F0-6A1EE071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6437" y="2259097"/>
            <a:ext cx="3119437" cy="460375"/>
          </a:xfrm>
          <a:prstGeom prst="rect">
            <a:avLst/>
          </a:prstGeom>
          <a:noFill/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701B6812-9540-4AE0-97D0-4EAC808CDAFC}"/>
              </a:ext>
            </a:extLst>
          </p:cNvPr>
          <p:cNvSpPr/>
          <p:nvPr/>
        </p:nvSpPr>
        <p:spPr>
          <a:xfrm rot="5400000">
            <a:off x="4208980" y="2264046"/>
            <a:ext cx="312738" cy="1191530"/>
          </a:xfrm>
          <a:prstGeom prst="rightBrace">
            <a:avLst>
              <a:gd name="adj1" fmla="val 8333"/>
              <a:gd name="adj2" fmla="val 50200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634DCC5-E938-49D3-BC44-C78DD9CA8091}"/>
              </a:ext>
            </a:extLst>
          </p:cNvPr>
          <p:cNvSpPr txBox="1"/>
          <p:nvPr/>
        </p:nvSpPr>
        <p:spPr>
          <a:xfrm>
            <a:off x="3180446" y="3037813"/>
            <a:ext cx="251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Measurement Matrix (</a:t>
            </a:r>
            <a:r>
              <a:rPr lang="en-US" b="1" dirty="0">
                <a:latin typeface="+mn-lt"/>
              </a:rPr>
              <a:t>H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9A031-41BB-4F2A-B96E-4BDF5461BFF6}"/>
              </a:ext>
            </a:extLst>
          </p:cNvPr>
          <p:cNvSpPr txBox="1"/>
          <p:nvPr/>
        </p:nvSpPr>
        <p:spPr>
          <a:xfrm>
            <a:off x="0" y="1295400"/>
            <a:ext cx="91419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From previous slides, we know that the sensing matrix is the element-wise product of the E-field patterns radiated by the frequency-diverse antennas and propagated to the imaged scene.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4CD103-0651-4CD8-A2B9-91CE404BD7E6}"/>
              </a:ext>
            </a:extLst>
          </p:cNvPr>
          <p:cNvSpPr txBox="1"/>
          <p:nvPr/>
        </p:nvSpPr>
        <p:spPr>
          <a:xfrm>
            <a:off x="0" y="3505200"/>
            <a:ext cx="9141976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Inverse problems are conventionally ill-posed (high condition number). To analyze the conditioning of the sensing matrix, we perform an SVD analysis. Using SVD on H: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AB33CD-6D13-42AC-9E0D-3DAA4D7D9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61940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1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AB33CD-6D13-42AC-9E0D-3DAA4D7D99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18067" y="4378936"/>
                <a:ext cx="18469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l-GR" b="1" i="0" smtClean="0">
                          <a:latin typeface="Cambria Math" panose="02040503050406030204" pitchFamily="18" charset="0"/>
                        </a:rPr>
                        <m:t>𝛔</m:t>
                      </m:r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SVD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067" y="4378936"/>
                <a:ext cx="1846916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/>
          <p:cNvSpPr/>
          <p:nvPr/>
        </p:nvSpPr>
        <p:spPr>
          <a:xfrm>
            <a:off x="3756151" y="4689809"/>
            <a:ext cx="246062" cy="875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091128" y="5623752"/>
            <a:ext cx="432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Diagonal matrix consisting of singular values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1B17C-2AC2-45C3-AB92-A8BC9200A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9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3530A699-4537-4262-8887-4C37E08EB530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9718E-83F3-420D-98D6-D2BDDDFF7CBD}"/>
              </a:ext>
            </a:extLst>
          </p:cNvPr>
          <p:cNvSpPr txBox="1">
            <a:spLocks/>
          </p:cNvSpPr>
          <p:nvPr/>
        </p:nvSpPr>
        <p:spPr>
          <a:xfrm>
            <a:off x="2454632" y="805683"/>
            <a:ext cx="4223086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Sensing Matrix and SVD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3817927" y="1733223"/>
            <a:ext cx="246062" cy="1059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1108" y="2816148"/>
            <a:ext cx="432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Diagonal matrix consisting of singular values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/>
          <a:stretch/>
        </p:blipFill>
        <p:spPr bwMode="auto">
          <a:xfrm>
            <a:off x="439334" y="3944073"/>
            <a:ext cx="3146365" cy="235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4CD103-0651-4CD8-A2B9-91CE404BD7E6}"/>
              </a:ext>
            </a:extLst>
          </p:cNvPr>
          <p:cNvSpPr txBox="1"/>
          <p:nvPr/>
        </p:nvSpPr>
        <p:spPr>
          <a:xfrm>
            <a:off x="0" y="3302835"/>
            <a:ext cx="914197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Below is an example of singular value pattern as a function of Q-factor.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A597D0-4919-4619-9E86-0BDF9FF21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66" y="4047734"/>
            <a:ext cx="2344205" cy="18495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136961-9125-4D48-A4BA-6F0CE6CE7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38" y="4047734"/>
            <a:ext cx="2344203" cy="184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927" y="5942305"/>
            <a:ext cx="5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99138" y="5917308"/>
            <a:ext cx="274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Frequency-Diverse (</a:t>
            </a:r>
            <a:r>
              <a:rPr lang="en-GB" i="1" dirty="0"/>
              <a:t>Q</a:t>
            </a:r>
            <a:r>
              <a:rPr lang="en-GB" dirty="0"/>
              <a:t>=330)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585699" y="1395085"/>
                <a:ext cx="18469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l-GR" b="1" i="0" smtClean="0">
                          <a:latin typeface="Cambria Math" panose="02040503050406030204" pitchFamily="18" charset="0"/>
                        </a:rPr>
                        <m:t>𝛔</m:t>
                      </m:r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SVD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699" y="1395085"/>
                <a:ext cx="1846916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997957E8-36A1-4FEE-815B-2BB59E9C6A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3530A699-4537-4262-8887-4C37E08EB530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9718E-83F3-420D-98D6-D2BDDDFF7CBD}"/>
              </a:ext>
            </a:extLst>
          </p:cNvPr>
          <p:cNvSpPr txBox="1">
            <a:spLocks/>
          </p:cNvSpPr>
          <p:nvPr/>
        </p:nvSpPr>
        <p:spPr>
          <a:xfrm>
            <a:off x="2454632" y="805683"/>
            <a:ext cx="4223086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Sensing Matrix and SVD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/>
          <a:stretch/>
        </p:blipFill>
        <p:spPr bwMode="auto">
          <a:xfrm>
            <a:off x="2648781" y="2043386"/>
            <a:ext cx="3461002" cy="25873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4CD103-0651-4CD8-A2B9-91CE404BD7E6}"/>
              </a:ext>
            </a:extLst>
          </p:cNvPr>
          <p:cNvSpPr txBox="1"/>
          <p:nvPr/>
        </p:nvSpPr>
        <p:spPr>
          <a:xfrm>
            <a:off x="0" y="1264920"/>
            <a:ext cx="9141976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fast decaying SVD pattern suggests a high correlation between the field patterns radiated by the frequency-diverse antenna as a function of frequency.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Condition number of the sensing matrix is defined as the ratio between the highest singular value and the smallest singular value: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1499" y="5460142"/>
                <a:ext cx="1595565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𝐶𝑁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GB" i="1" baseline="-2500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99" y="5460142"/>
                <a:ext cx="1595565" cy="270652"/>
              </a:xfrm>
              <a:prstGeom prst="rect">
                <a:avLst/>
              </a:prstGeom>
              <a:blipFill>
                <a:blip r:embed="rId8"/>
                <a:stretch>
                  <a:fillRect l="-3831" t="-2273" r="-191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/>
          <p:cNvSpPr/>
          <p:nvPr/>
        </p:nvSpPr>
        <p:spPr>
          <a:xfrm rot="2145761">
            <a:off x="3351823" y="5792175"/>
            <a:ext cx="459353" cy="609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9454239" flipH="1">
            <a:off x="4947387" y="5807600"/>
            <a:ext cx="459353" cy="609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4113" y="6080388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Best Case Scenario: 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41419" y="6073011"/>
            <a:ext cx="250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Worst Case Scenario: Inf.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4C2FB-5D30-4E9B-BF9E-E18244F5A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3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B00E51-8D37-4A64-80F3-F9376F122442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ea typeface="+mj-lt"/>
                <a:cs typeface="+mj-lt"/>
              </a:rPr>
              <a:t>Simulation of a 2D computational imaging system</a:t>
            </a:r>
            <a:endParaRPr lang="en-US" dirty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82DC6A3-9459-41EE-9872-056070FBF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613" y="2381093"/>
            <a:ext cx="5443565" cy="3251626"/>
          </a:xfrm>
          <a:prstGeom prst="rect">
            <a:avLst/>
          </a:prstGeom>
        </p:spPr>
      </p:pic>
      <p:pic>
        <p:nvPicPr>
          <p:cNvPr id="2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3B24BA1-64C4-4E0C-8709-899CE713B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11" y="1849575"/>
            <a:ext cx="3063996" cy="503863"/>
          </a:xfrm>
          <a:prstGeom prst="rect">
            <a:avLst/>
          </a:prstGeom>
        </p:spPr>
      </p:pic>
      <p:pic>
        <p:nvPicPr>
          <p:cNvPr id="5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0312B75-AD80-42B3-B03E-76B832AC5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672" y="3048555"/>
            <a:ext cx="1261045" cy="236088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637AABB6-23FD-4CF1-9DFA-03E850010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4" y="3960749"/>
            <a:ext cx="1408960" cy="226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227C3-2679-4A16-8E95-302F9C5131A5}"/>
              </a:ext>
            </a:extLst>
          </p:cNvPr>
          <p:cNvSpPr txBox="1"/>
          <p:nvPr/>
        </p:nvSpPr>
        <p:spPr>
          <a:xfrm>
            <a:off x="273965" y="235538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the model is simplified considering isotropic sources and a point target:</a:t>
            </a:r>
            <a:endParaRPr lang="en-US" sz="15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1961B-AC12-4D8E-A865-49E993BADA64}"/>
              </a:ext>
            </a:extLst>
          </p:cNvPr>
          <p:cNvSpPr txBox="1"/>
          <p:nvPr/>
        </p:nvSpPr>
        <p:spPr>
          <a:xfrm>
            <a:off x="273965" y="1448096"/>
            <a:ext cx="277877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Starting from the forward model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F8922-8C04-4426-89DF-85AE43D6F8F4}"/>
              </a:ext>
            </a:extLst>
          </p:cNvPr>
          <p:cNvSpPr txBox="1"/>
          <p:nvPr/>
        </p:nvSpPr>
        <p:spPr>
          <a:xfrm>
            <a:off x="398494" y="442790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Where                 is the set of transfer functions of the </a:t>
            </a:r>
            <a:r>
              <a:rPr lang="en-US" sz="1500" dirty="0" err="1"/>
              <a:t>metasurface</a:t>
            </a:r>
            <a:endParaRPr lang="en-US" sz="15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1BCD9-608A-41F1-B3D8-D46F181EE934}"/>
              </a:ext>
            </a:extLst>
          </p:cNvPr>
          <p:cNvSpPr txBox="1"/>
          <p:nvPr/>
        </p:nvSpPr>
        <p:spPr>
          <a:xfrm>
            <a:off x="2355380" y="3004712"/>
            <a:ext cx="157796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</a:rPr>
              <a:t>for 1 Tx antenna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21B61DD6-D5C8-434C-BBEE-699570D73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873" y="3454886"/>
            <a:ext cx="2102764" cy="455238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C92CE764-F2B5-4BE0-AE5E-DCEEAFF8D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219" y="4480641"/>
            <a:ext cx="534364" cy="218297"/>
          </a:xfrm>
          <a:prstGeom prst="rect">
            <a:avLst/>
          </a:prstGeom>
        </p:spPr>
      </p:pic>
      <p:pic>
        <p:nvPicPr>
          <p:cNvPr id="32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FC9BDEC-FA20-426D-94EB-5F067CFFD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02" y="5025147"/>
            <a:ext cx="2743200" cy="508000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86972602-1A84-42E1-A73D-DE385B430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709" y="5614679"/>
            <a:ext cx="2182818" cy="227325"/>
          </a:xfrm>
          <a:prstGeom prst="rect">
            <a:avLst/>
          </a:prstGeom>
        </p:spPr>
      </p:pic>
      <p:pic>
        <p:nvPicPr>
          <p:cNvPr id="36" name="Picture 1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11010ECA-3EB7-4218-ADC6-B0D622CA81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40" y="6091885"/>
            <a:ext cx="1047789" cy="206883"/>
          </a:xfrm>
          <a:prstGeom prst="rect">
            <a:avLst/>
          </a:prstGeom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AC024C66-CD0D-4ED1-9BAB-2C32DFB85B7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DA2BF00F-379A-45EA-AF27-626CA68C32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76820655-8670-4A3B-AC1C-9DFD479F2D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FACB644-8CA3-40DD-84E8-33B0798CFD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DF795473-780C-4B8B-A71B-FB8E22B5BAD6}"/>
              </a:ext>
            </a:extLst>
          </p:cNvPr>
          <p:cNvSpPr txBox="1"/>
          <p:nvPr/>
        </p:nvSpPr>
        <p:spPr>
          <a:xfrm>
            <a:off x="6296049" y="1598271"/>
            <a:ext cx="168701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Code available here</a:t>
            </a:r>
            <a:br>
              <a:rPr lang="en-US" sz="1200" dirty="0"/>
            </a:br>
            <a:r>
              <a:rPr lang="en-US" sz="1200" dirty="0">
                <a:ea typeface="+mn-lt"/>
                <a:cs typeface="+mn-lt"/>
              </a:rPr>
              <a:t>https://bit.ly/308DnNi</a:t>
            </a:r>
            <a:endParaRPr lang="en-US" dirty="0">
              <a:cs typeface="Calibri"/>
            </a:endParaRPr>
          </a:p>
        </p:txBody>
      </p:sp>
      <p:pic>
        <p:nvPicPr>
          <p:cNvPr id="15" name="Picture 15" descr="A picture containing indoor, black, text, crossword puzzle&#10;&#10;Description generated with high confidence">
            <a:extLst>
              <a:ext uri="{FF2B5EF4-FFF2-40B4-BE49-F238E27FC236}">
                <a16:creationId xmlns:a16="http://schemas.microsoft.com/office/drawing/2014/main" id="{449F5651-CF95-492F-B762-11D0C0ABFA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6700" y="1380787"/>
            <a:ext cx="922020" cy="8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3">
            <a:extLst>
              <a:ext uri="{FF2B5EF4-FFF2-40B4-BE49-F238E27FC236}">
                <a16:creationId xmlns:a16="http://schemas.microsoft.com/office/drawing/2014/main" id="{CB636197-72A4-41E2-A709-268559B1302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B00E51-8D37-4A64-80F3-F9376F122442}"/>
              </a:ext>
            </a:extLst>
          </p:cNvPr>
          <p:cNvSpPr txBox="1">
            <a:spLocks/>
          </p:cNvSpPr>
          <p:nvPr/>
        </p:nvSpPr>
        <p:spPr>
          <a:xfrm>
            <a:off x="45719" y="850854"/>
            <a:ext cx="9052561" cy="72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ea typeface="+mj-lt"/>
                <a:cs typeface="+mj-lt"/>
              </a:rPr>
              <a:t>Simulation of a 2D computational imaging system</a:t>
            </a:r>
            <a:endParaRPr lang="en-US" dirty="0"/>
          </a:p>
        </p:txBody>
      </p:sp>
      <p:pic>
        <p:nvPicPr>
          <p:cNvPr id="10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65630849-56E1-4618-A22D-6141257F5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11" y="1849575"/>
            <a:ext cx="3063996" cy="503863"/>
          </a:xfrm>
          <a:prstGeom prst="rect">
            <a:avLst/>
          </a:prstGeom>
        </p:spPr>
      </p:pic>
      <p:pic>
        <p:nvPicPr>
          <p:cNvPr id="11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4B12BB5-630E-476C-81E6-EA6087632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72" y="3048555"/>
            <a:ext cx="1261045" cy="236088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EE5260C3-6CC2-44C6-9F30-9F8D009E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74" y="3960749"/>
            <a:ext cx="1408960" cy="226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A7C80B-5F0F-4FCD-92AE-27CFCC4E83EE}"/>
              </a:ext>
            </a:extLst>
          </p:cNvPr>
          <p:cNvSpPr txBox="1"/>
          <p:nvPr/>
        </p:nvSpPr>
        <p:spPr>
          <a:xfrm>
            <a:off x="273965" y="235538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the model is simplified considering isotropic sources and a point target:</a:t>
            </a:r>
            <a:endParaRPr lang="en-US" sz="1500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DF136-426D-4FDD-B953-C7C17D8366AA}"/>
              </a:ext>
            </a:extLst>
          </p:cNvPr>
          <p:cNvSpPr txBox="1"/>
          <p:nvPr/>
        </p:nvSpPr>
        <p:spPr>
          <a:xfrm>
            <a:off x="273965" y="1448096"/>
            <a:ext cx="277877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Starting from the forward model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9117EF-5E23-4F2C-92D7-B8E3962094C2}"/>
              </a:ext>
            </a:extLst>
          </p:cNvPr>
          <p:cNvSpPr txBox="1"/>
          <p:nvPr/>
        </p:nvSpPr>
        <p:spPr>
          <a:xfrm>
            <a:off x="398494" y="4427901"/>
            <a:ext cx="41308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Where                 is the set of transfer functions of the </a:t>
            </a:r>
            <a:r>
              <a:rPr lang="en-US" sz="1500" dirty="0" err="1"/>
              <a:t>metasurface</a:t>
            </a:r>
            <a:endParaRPr lang="en-US" sz="1500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2CCFC3-EFCF-4F2D-B386-F45A81347EE8}"/>
              </a:ext>
            </a:extLst>
          </p:cNvPr>
          <p:cNvSpPr txBox="1"/>
          <p:nvPr/>
        </p:nvSpPr>
        <p:spPr>
          <a:xfrm>
            <a:off x="2355380" y="3004712"/>
            <a:ext cx="157796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</a:rPr>
              <a:t>for 1 Tx antenna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994876AA-1078-4995-9CB3-D191EDDE0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3" y="3454886"/>
            <a:ext cx="2102764" cy="455238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B2390A44-B494-4C1E-92AD-02C5D31D3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219" y="4480641"/>
            <a:ext cx="534364" cy="21829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43F652C-5CB4-46D1-9BD6-B131CEFC1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583" y="2559927"/>
            <a:ext cx="4815721" cy="2858910"/>
          </a:xfrm>
          <a:prstGeom prst="rect">
            <a:avLst/>
          </a:prstGeom>
        </p:spPr>
      </p:pic>
      <p:pic>
        <p:nvPicPr>
          <p:cNvPr id="6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0094674-1C9D-4D56-8497-D75D4EF3D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02" y="5025147"/>
            <a:ext cx="2743200" cy="508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F30F118-D072-469D-89F6-36AF760453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709" y="5614679"/>
            <a:ext cx="2182818" cy="22732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FD9074F-E8A3-4F47-9371-CF5866C17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40" y="6091885"/>
            <a:ext cx="1047789" cy="206883"/>
          </a:xfrm>
          <a:prstGeom prst="rect">
            <a:avLst/>
          </a:prstGeom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DA2A7150-1300-4041-8B86-4F8D209EBF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21" name="Image 6">
            <a:extLst>
              <a:ext uri="{FF2B5EF4-FFF2-40B4-BE49-F238E27FC236}">
                <a16:creationId xmlns:a16="http://schemas.microsoft.com/office/drawing/2014/main" id="{56DB7B6F-56E9-42D8-AF46-D0114C8F462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23" name="Image 7">
            <a:extLst>
              <a:ext uri="{FF2B5EF4-FFF2-40B4-BE49-F238E27FC236}">
                <a16:creationId xmlns:a16="http://schemas.microsoft.com/office/drawing/2014/main" id="{33C6F66B-6DFF-4149-B9AE-F2D9CB918A3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B60B55-14EC-4F04-9ED2-49D0FA34AD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0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593606-3790-4378-ADAF-BEE6541CB45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66737" y="1809001"/>
            <a:ext cx="1504950" cy="2148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D6082D-01D1-4336-B34B-117E3E7E75F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0" y="1943943"/>
            <a:ext cx="4685705" cy="210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12926-913C-47FF-95B9-1A1C0219EB3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0" y="4008527"/>
            <a:ext cx="4685705" cy="21420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DF68F-2C17-4C64-9ED7-5044D122C47E}"/>
              </a:ext>
            </a:extLst>
          </p:cNvPr>
          <p:cNvSpPr txBox="1"/>
          <p:nvPr/>
        </p:nvSpPr>
        <p:spPr>
          <a:xfrm>
            <a:off x="1728867" y="2052827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n-lt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=10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B5BE8A-D5F5-4873-80CD-322919E9DCD1}"/>
              </a:ext>
            </a:extLst>
          </p:cNvPr>
          <p:cNvSpPr txBox="1"/>
          <p:nvPr/>
        </p:nvSpPr>
        <p:spPr>
          <a:xfrm>
            <a:off x="3775209" y="208431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n-lt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=100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07807-02D3-461F-A541-F19263D7E467}"/>
              </a:ext>
            </a:extLst>
          </p:cNvPr>
          <p:cNvSpPr txBox="1"/>
          <p:nvPr/>
        </p:nvSpPr>
        <p:spPr>
          <a:xfrm>
            <a:off x="1576581" y="415834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n-lt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=250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FCBA-38C4-4732-AF43-3CAD665F9B3B}"/>
              </a:ext>
            </a:extLst>
          </p:cNvPr>
          <p:cNvSpPr txBox="1"/>
          <p:nvPr/>
        </p:nvSpPr>
        <p:spPr>
          <a:xfrm>
            <a:off x="3775209" y="4158347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n-lt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=500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435C99-B7EA-4056-81F7-C3B2DC74C7C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/>
          <a:stretch/>
        </p:blipFill>
        <p:spPr bwMode="auto">
          <a:xfrm>
            <a:off x="5956825" y="3911668"/>
            <a:ext cx="2860332" cy="21383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F02245-D45B-4085-9EC1-410742C4CB8F}"/>
              </a:ext>
            </a:extLst>
          </p:cNvPr>
          <p:cNvSpPr txBox="1"/>
          <p:nvPr/>
        </p:nvSpPr>
        <p:spPr>
          <a:xfrm>
            <a:off x="3487482" y="1048435"/>
            <a:ext cx="13745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+mn-lt"/>
              </a:rPr>
              <a:t>Q-Factor</a:t>
            </a:r>
          </a:p>
        </p:txBody>
      </p:sp>
      <p:pic>
        <p:nvPicPr>
          <p:cNvPr id="21" name="Image 5">
            <a:extLst>
              <a:ext uri="{FF2B5EF4-FFF2-40B4-BE49-F238E27FC236}">
                <a16:creationId xmlns:a16="http://schemas.microsoft.com/office/drawing/2014/main" id="{041A2BD3-CCAC-437C-BD41-87B90858F4C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id="{8FD7D90F-82AD-4F50-9EF1-6AF89F5A15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23" name="Image 7">
            <a:extLst>
              <a:ext uri="{FF2B5EF4-FFF2-40B4-BE49-F238E27FC236}">
                <a16:creationId xmlns:a16="http://schemas.microsoft.com/office/drawing/2014/main" id="{A92E1CCA-F866-48CC-9F13-762FBAAD05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4" name="ZoneTexte 3">
            <a:extLst>
              <a:ext uri="{FF2B5EF4-FFF2-40B4-BE49-F238E27FC236}">
                <a16:creationId xmlns:a16="http://schemas.microsoft.com/office/drawing/2014/main" id="{3DF47ACE-533B-4EFB-9AC9-EFB0F89D8CD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E9DF41-7CFD-4ECC-9CB7-AEC5553B21BB}"/>
              </a:ext>
            </a:extLst>
          </p:cNvPr>
          <p:cNvSpPr txBox="1">
            <a:spLocks/>
          </p:cNvSpPr>
          <p:nvPr/>
        </p:nvSpPr>
        <p:spPr>
          <a:xfrm>
            <a:off x="1708675" y="67805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Frequency-Diversity and Q-Factor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10964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J.N., Rose, A., Marks, D.L. and Smith, D.R., 2016. Design and simulation of a frequency-diverse aperture for imaging of human-scale targets.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IEEE Access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pp.5436-5451.</a:t>
            </a:r>
            <a:endParaRPr 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8E214D-986B-4AB0-B628-83AEE6BF570B}"/>
              </a:ext>
            </a:extLst>
          </p:cNvPr>
          <p:cNvSpPr txBox="1"/>
          <p:nvPr/>
        </p:nvSpPr>
        <p:spPr>
          <a:xfrm>
            <a:off x="0" y="1388745"/>
            <a:ext cx="9141976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order to analyze the effect of Q-factor (hence mode diversity) on imaging, we study a simple imaging scenario, consisting of 8 Tx and 8 Rx antennas.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96832-1F65-4E9C-BA47-B695A4ACB8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2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5">
            <a:extLst>
              <a:ext uri="{FF2B5EF4-FFF2-40B4-BE49-F238E27FC236}">
                <a16:creationId xmlns:a16="http://schemas.microsoft.com/office/drawing/2014/main" id="{041A2BD3-CCAC-437C-BD41-87B90858F4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id="{8FD7D90F-82AD-4F50-9EF1-6AF89F5A15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23" name="Image 7">
            <a:extLst>
              <a:ext uri="{FF2B5EF4-FFF2-40B4-BE49-F238E27FC236}">
                <a16:creationId xmlns:a16="http://schemas.microsoft.com/office/drawing/2014/main" id="{A92E1CCA-F866-48CC-9F13-762FBAAD0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4" name="ZoneTexte 3">
            <a:extLst>
              <a:ext uri="{FF2B5EF4-FFF2-40B4-BE49-F238E27FC236}">
                <a16:creationId xmlns:a16="http://schemas.microsoft.com/office/drawing/2014/main" id="{3DF47ACE-533B-4EFB-9AC9-EFB0F89D8CD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E9DF41-7CFD-4ECC-9CB7-AEC5553B21BB}"/>
              </a:ext>
            </a:extLst>
          </p:cNvPr>
          <p:cNvSpPr txBox="1">
            <a:spLocks/>
          </p:cNvSpPr>
          <p:nvPr/>
        </p:nvSpPr>
        <p:spPr>
          <a:xfrm>
            <a:off x="1842025" y="67805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3D Printed Cavity-Backed Antenna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F7A71F-4900-42D3-9CB3-8DF522555B0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76" y="3530984"/>
            <a:ext cx="3222460" cy="278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5D1999-B536-46BE-B24D-52527C55AE7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52" y="1796091"/>
            <a:ext cx="4105908" cy="169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045BC7-0E71-4D4D-9E88-C24D507B6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016" y="4705025"/>
            <a:ext cx="2715190" cy="17043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2991D1-5FB0-4FEE-AB86-F8C2539E36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819" y="2233869"/>
            <a:ext cx="2704436" cy="23818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518B64-74FF-483D-9B5F-C637665DAC01}"/>
              </a:ext>
            </a:extLst>
          </p:cNvPr>
          <p:cNvSpPr txBox="1"/>
          <p:nvPr/>
        </p:nvSpPr>
        <p:spPr>
          <a:xfrm>
            <a:off x="1091536" y="459780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Electrifi</a:t>
            </a:r>
            <a:r>
              <a:rPr lang="en-US" b="1" dirty="0"/>
              <a:t> Filament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36B4B-461E-44AC-B1C0-16169C9A4366}"/>
              </a:ext>
            </a:extLst>
          </p:cNvPr>
          <p:cNvSpPr txBox="1"/>
          <p:nvPr/>
        </p:nvSpPr>
        <p:spPr>
          <a:xfrm>
            <a:off x="662051" y="193211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Dual-Mode FDM Printer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560381" y="6498727"/>
            <a:ext cx="7382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Flowers, P., Ye, S., Marks, D.L.,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J.N., Fromenteze, T., Wiley, B.J. and Smith, D.R., 2017. Computational microwave imaging using 3D printed conductive polymer frequency-diverse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metasurface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antennas.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IET Microwaves, Antennas &amp; Propagation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11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(14), pp.1962-1969.</a:t>
            </a: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1E059-39C0-4BE6-BD30-C197370CABAD}"/>
              </a:ext>
            </a:extLst>
          </p:cNvPr>
          <p:cNvSpPr txBox="1"/>
          <p:nvPr/>
        </p:nvSpPr>
        <p:spPr>
          <a:xfrm>
            <a:off x="-81636" y="1094389"/>
            <a:ext cx="9225636" cy="89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Antennas for computational imaging, such as frequency-diverse antennas, exhibit unusual aperture architectures. As well as PCB prototyping, such antennas can also be fabricated using 3D printing techniques.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2BBC1-BB0E-4D63-91EA-C7A90F8112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21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5">
            <a:extLst>
              <a:ext uri="{FF2B5EF4-FFF2-40B4-BE49-F238E27FC236}">
                <a16:creationId xmlns:a16="http://schemas.microsoft.com/office/drawing/2014/main" id="{041A2BD3-CCAC-437C-BD41-87B90858F4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id="{8FD7D90F-82AD-4F50-9EF1-6AF89F5A15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23" name="Image 7">
            <a:extLst>
              <a:ext uri="{FF2B5EF4-FFF2-40B4-BE49-F238E27FC236}">
                <a16:creationId xmlns:a16="http://schemas.microsoft.com/office/drawing/2014/main" id="{A92E1CCA-F866-48CC-9F13-762FBAAD0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4" name="ZoneTexte 3">
            <a:extLst>
              <a:ext uri="{FF2B5EF4-FFF2-40B4-BE49-F238E27FC236}">
                <a16:creationId xmlns:a16="http://schemas.microsoft.com/office/drawing/2014/main" id="{3DF47ACE-533B-4EFB-9AC9-EFB0F89D8CD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E9DF41-7CFD-4ECC-9CB7-AEC5553B21BB}"/>
              </a:ext>
            </a:extLst>
          </p:cNvPr>
          <p:cNvSpPr txBox="1">
            <a:spLocks/>
          </p:cNvSpPr>
          <p:nvPr/>
        </p:nvSpPr>
        <p:spPr>
          <a:xfrm>
            <a:off x="1842025" y="67805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3D Printed Cavity-Backed Antenna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488343-B573-48D1-B88E-0AE82E25B03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2424961"/>
            <a:ext cx="3734181" cy="197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D9F2D-B2E8-4C8B-B8AA-B7C99B080DC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77" y="4287612"/>
            <a:ext cx="2839403" cy="212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6FD3E-E989-4B15-85FA-AAD91061A08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35" y="4297872"/>
            <a:ext cx="3760305" cy="212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F0747-2141-4BB4-928F-B66B2049D2A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93" y="2045275"/>
            <a:ext cx="2078355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0C121B-EC09-4780-91B2-D90DDEE44BC4}"/>
              </a:ext>
            </a:extLst>
          </p:cNvPr>
          <p:cNvSpPr txBox="1"/>
          <p:nvPr/>
        </p:nvSpPr>
        <p:spPr>
          <a:xfrm>
            <a:off x="-81636" y="1042632"/>
            <a:ext cx="9225636" cy="14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3D cavity-backed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antenna presented in this example was printed using a conductive filament as the 3D printing material.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Each meta-element iris across the Mills-Cross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consists of subwavelength slots of varying lengths to ensure that the overall radiation response of the antenna remains flat across the frequency band of interest.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F0BBBFC-94DD-470D-9333-10D6CD469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9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AAF62B-D34C-4EE5-8189-309841DD135C}"/>
              </a:ext>
            </a:extLst>
          </p:cNvPr>
          <p:cNvSpPr txBox="1">
            <a:spLocks/>
          </p:cNvSpPr>
          <p:nvPr/>
        </p:nvSpPr>
        <p:spPr>
          <a:xfrm>
            <a:off x="203454" y="5016524"/>
            <a:ext cx="8833042" cy="141764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 algn="just">
              <a:buFont typeface="Arial" panose="020B0604020202020204" pitchFamily="34" charset="0"/>
              <a:buNone/>
            </a:pPr>
            <a:r>
              <a:rPr lang="en-US" sz="1600" dirty="0"/>
              <a:t>The system consists of 72 receive and 24 transmit cavity-backed </a:t>
            </a:r>
            <a:r>
              <a:rPr lang="en-US" sz="1600" dirty="0" err="1"/>
              <a:t>metasurface</a:t>
            </a:r>
            <a:r>
              <a:rPr lang="en-US" sz="1600" dirty="0"/>
              <a:t> antennas. Each antenna is 10 cm x 10 cm. In total, the system has only 96 antennas. </a:t>
            </a:r>
          </a:p>
          <a:p>
            <a:pPr marL="8255" indent="0" algn="just">
              <a:buFont typeface="Arial" panose="020B0604020202020204" pitchFamily="34" charset="0"/>
              <a:buNone/>
            </a:pPr>
            <a:r>
              <a:rPr lang="en-US" sz="1600" dirty="0"/>
              <a:t>Synthesizing the same aperture at the </a:t>
            </a:r>
            <a:r>
              <a:rPr lang="en-US" sz="1600" dirty="0" err="1"/>
              <a:t>Nyquist</a:t>
            </a:r>
            <a:r>
              <a:rPr lang="en-US" sz="1600" dirty="0"/>
              <a:t> limit, we would need more than 137,000 antennas!</a:t>
            </a:r>
          </a:p>
          <a:p>
            <a:pPr algn="just"/>
            <a:r>
              <a:rPr lang="en-US" sz="1600" i="1" cap="small" dirty="0"/>
              <a:t>Measurement Modes: (</a:t>
            </a:r>
            <a:r>
              <a:rPr lang="en-US" sz="1600" i="1" dirty="0"/>
              <a:t>24 </a:t>
            </a:r>
            <a:r>
              <a:rPr lang="en-US" sz="1600" i="1" dirty="0" err="1"/>
              <a:t>Tx</a:t>
            </a:r>
            <a:r>
              <a:rPr lang="en-US" sz="1600" i="1" dirty="0"/>
              <a:t> panels) x (72 Rx panels) x (100 </a:t>
            </a:r>
            <a:r>
              <a:rPr lang="en-US" sz="1600" i="1" dirty="0" err="1"/>
              <a:t>freqs</a:t>
            </a:r>
            <a:r>
              <a:rPr lang="en-US" sz="1600" i="1" dirty="0"/>
              <a:t>.) = </a:t>
            </a:r>
            <a:r>
              <a:rPr lang="en-US" sz="1600" b="1" i="1" dirty="0"/>
              <a:t>172,800</a:t>
            </a: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C1DFA9-4917-48FE-84AE-DE52EED42B4A}"/>
              </a:ext>
            </a:extLst>
          </p:cNvPr>
          <p:cNvGrpSpPr/>
          <p:nvPr/>
        </p:nvGrpSpPr>
        <p:grpSpPr>
          <a:xfrm>
            <a:off x="203454" y="1285528"/>
            <a:ext cx="5486400" cy="3585849"/>
            <a:chOff x="3536509" y="3153296"/>
            <a:chExt cx="4867944" cy="3181633"/>
          </a:xfrm>
        </p:grpSpPr>
        <p:sp>
          <p:nvSpPr>
            <p:cNvPr id="12" name="Rectangle: Rounded Corners 19">
              <a:extLst>
                <a:ext uri="{FF2B5EF4-FFF2-40B4-BE49-F238E27FC236}">
                  <a16:creationId xmlns:a16="http://schemas.microsoft.com/office/drawing/2014/main" id="{07273825-8774-4AC4-AE9A-9D5ACAA0CE18}"/>
                </a:ext>
              </a:extLst>
            </p:cNvPr>
            <p:cNvSpPr/>
            <p:nvPr/>
          </p:nvSpPr>
          <p:spPr>
            <a:xfrm>
              <a:off x="3536509" y="3153296"/>
              <a:ext cx="4867944" cy="3181633"/>
            </a:xfrm>
            <a:prstGeom prst="roundRect">
              <a:avLst>
                <a:gd name="adj" fmla="val 625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90500" marR="0" lvl="0" indent="-1905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Pct val="130000"/>
                <a:buFontTx/>
                <a:buNone/>
                <a:tabLst/>
                <a:defRPr/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47A739-9B26-46F7-901B-0C8A67D7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942" y="3489030"/>
              <a:ext cx="2414015" cy="25403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586B4F-2C59-40D0-9A35-7828792BD2BE}"/>
                </a:ext>
              </a:extLst>
            </p:cNvPr>
            <p:cNvSpPr txBox="1"/>
            <p:nvPr/>
          </p:nvSpPr>
          <p:spPr>
            <a:xfrm>
              <a:off x="6397758" y="3188781"/>
              <a:ext cx="1524084" cy="355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System Layout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631924-79C0-49D2-B8A6-A84930D9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8062" y="3977221"/>
              <a:ext cx="2767033" cy="15564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FABAA33-9FE9-4FA2-8B3C-59DDFD4E6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7"/>
          <a:stretch/>
        </p:blipFill>
        <p:spPr>
          <a:xfrm rot="21175833">
            <a:off x="5703561" y="1251992"/>
            <a:ext cx="3121436" cy="36297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6179A9-56CF-4ACD-AF63-8363D604E601}"/>
              </a:ext>
            </a:extLst>
          </p:cNvPr>
          <p:cNvSpPr txBox="1">
            <a:spLocks/>
          </p:cNvSpPr>
          <p:nvPr/>
        </p:nvSpPr>
        <p:spPr>
          <a:xfrm>
            <a:off x="1277635" y="741470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0C0"/>
                </a:solidFill>
              </a:rPr>
              <a:t>An Example Computational Imaging System</a:t>
            </a:r>
          </a:p>
        </p:txBody>
      </p:sp>
      <p:sp>
        <p:nvSpPr>
          <p:cNvPr id="18" name="ZoneTexte 3">
            <a:extLst>
              <a:ext uri="{FF2B5EF4-FFF2-40B4-BE49-F238E27FC236}">
                <a16:creationId xmlns:a16="http://schemas.microsoft.com/office/drawing/2014/main" id="{0E7179EB-BD05-48E5-BCB9-F74A4DF524FB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696" y="6503079"/>
            <a:ext cx="7302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J.N., Yurduseven, O.,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Trofatter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K.P.,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Arnitz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D., Imani, M.F.,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Sleasman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T.,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Boyarsky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M., Rose, A.,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Pedross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-Engel, A.,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Odabasi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H. and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Zvolensky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T., 2017. Large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metasurface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aperture for millimeter wave computational imaging at the human-scale.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Scientific reports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7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p.42650.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F0D4A-B69C-44C6-801F-743199A0FE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3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42445-FA7D-4EB5-A551-2D8A873F38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7"/>
          <a:stretch/>
        </p:blipFill>
        <p:spPr>
          <a:xfrm rot="21175833">
            <a:off x="5509941" y="1584669"/>
            <a:ext cx="3433580" cy="39927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0124E9-01B9-4F9D-8DAA-C287757B1002}"/>
              </a:ext>
            </a:extLst>
          </p:cNvPr>
          <p:cNvGrpSpPr/>
          <p:nvPr/>
        </p:nvGrpSpPr>
        <p:grpSpPr>
          <a:xfrm>
            <a:off x="2193493" y="1881886"/>
            <a:ext cx="3219451" cy="4283076"/>
            <a:chOff x="3948621" y="1593850"/>
            <a:chExt cx="3219451" cy="4283076"/>
          </a:xfrm>
        </p:grpSpPr>
        <p:sp>
          <p:nvSpPr>
            <p:cNvPr id="12" name="Rectangle 1480">
              <a:extLst>
                <a:ext uri="{FF2B5EF4-FFF2-40B4-BE49-F238E27FC236}">
                  <a16:creationId xmlns:a16="http://schemas.microsoft.com/office/drawing/2014/main" id="{0DF3E883-1E80-4BB8-939B-6FBED0EA7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192087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113">
              <a:extLst>
                <a:ext uri="{FF2B5EF4-FFF2-40B4-BE49-F238E27FC236}">
                  <a16:creationId xmlns:a16="http://schemas.microsoft.com/office/drawing/2014/main" id="{7035AFE2-5AE6-48F8-830C-13F2CE3CC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2246313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121">
              <a:extLst>
                <a:ext uri="{FF2B5EF4-FFF2-40B4-BE49-F238E27FC236}">
                  <a16:creationId xmlns:a16="http://schemas.microsoft.com/office/drawing/2014/main" id="{09E37E47-41D4-41FE-B9CA-56B706105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946" y="2246313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125">
              <a:extLst>
                <a:ext uri="{FF2B5EF4-FFF2-40B4-BE49-F238E27FC236}">
                  <a16:creationId xmlns:a16="http://schemas.microsoft.com/office/drawing/2014/main" id="{D4CC021C-A18F-4484-BB7D-C3443B097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2246313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29">
              <a:extLst>
                <a:ext uri="{FF2B5EF4-FFF2-40B4-BE49-F238E27FC236}">
                  <a16:creationId xmlns:a16="http://schemas.microsoft.com/office/drawing/2014/main" id="{1C902D00-3505-4631-81F3-EB313D5B9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192087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133">
              <a:extLst>
                <a:ext uri="{FF2B5EF4-FFF2-40B4-BE49-F238E27FC236}">
                  <a16:creationId xmlns:a16="http://schemas.microsoft.com/office/drawing/2014/main" id="{CB720332-3D12-49E4-A768-D5874779B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621" y="1595439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41">
              <a:extLst>
                <a:ext uri="{FF2B5EF4-FFF2-40B4-BE49-F238E27FC236}">
                  <a16:creationId xmlns:a16="http://schemas.microsoft.com/office/drawing/2014/main" id="{59A04D2B-E45C-4A54-A345-982991C0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159385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199">
              <a:extLst>
                <a:ext uri="{FF2B5EF4-FFF2-40B4-BE49-F238E27FC236}">
                  <a16:creationId xmlns:a16="http://schemas.microsoft.com/office/drawing/2014/main" id="{9BDD7F3F-FA98-47DB-9802-2BE6E8E26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272732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207">
              <a:extLst>
                <a:ext uri="{FF2B5EF4-FFF2-40B4-BE49-F238E27FC236}">
                  <a16:creationId xmlns:a16="http://schemas.microsoft.com/office/drawing/2014/main" id="{54557307-8A5B-4F36-A20A-0CE477F7A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30527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211">
              <a:extLst>
                <a:ext uri="{FF2B5EF4-FFF2-40B4-BE49-F238E27FC236}">
                  <a16:creationId xmlns:a16="http://schemas.microsoft.com/office/drawing/2014/main" id="{6E09FE90-6FE1-49A2-91B4-E0D7C8CC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33797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215">
              <a:extLst>
                <a:ext uri="{FF2B5EF4-FFF2-40B4-BE49-F238E27FC236}">
                  <a16:creationId xmlns:a16="http://schemas.microsoft.com/office/drawing/2014/main" id="{878C0C2C-028C-4B22-A594-179DF363B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946" y="33797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219">
              <a:extLst>
                <a:ext uri="{FF2B5EF4-FFF2-40B4-BE49-F238E27FC236}">
                  <a16:creationId xmlns:a16="http://schemas.microsoft.com/office/drawing/2014/main" id="{091A5F58-14E5-41ED-8256-F5FDA1F81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33797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227">
              <a:extLst>
                <a:ext uri="{FF2B5EF4-FFF2-40B4-BE49-F238E27FC236}">
                  <a16:creationId xmlns:a16="http://schemas.microsoft.com/office/drawing/2014/main" id="{27A9CAEC-76DD-4147-84CA-2C2153D67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272732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287">
              <a:extLst>
                <a:ext uri="{FF2B5EF4-FFF2-40B4-BE49-F238E27FC236}">
                  <a16:creationId xmlns:a16="http://schemas.microsoft.com/office/drawing/2014/main" id="{4D8EDC0E-997C-4806-A69D-16F55EB2D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38020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295">
              <a:extLst>
                <a:ext uri="{FF2B5EF4-FFF2-40B4-BE49-F238E27FC236}">
                  <a16:creationId xmlns:a16="http://schemas.microsoft.com/office/drawing/2014/main" id="{84C6118E-A35E-4D94-A19F-276B35C12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41290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299">
              <a:extLst>
                <a:ext uri="{FF2B5EF4-FFF2-40B4-BE49-F238E27FC236}">
                  <a16:creationId xmlns:a16="http://schemas.microsoft.com/office/drawing/2014/main" id="{DB6BC100-B69F-4BD9-B338-F2AC44152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4454525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303">
              <a:extLst>
                <a:ext uri="{FF2B5EF4-FFF2-40B4-BE49-F238E27FC236}">
                  <a16:creationId xmlns:a16="http://schemas.microsoft.com/office/drawing/2014/main" id="{F6982A3B-F691-4723-8A61-B4C45E271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946" y="4454525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307">
              <a:extLst>
                <a:ext uri="{FF2B5EF4-FFF2-40B4-BE49-F238E27FC236}">
                  <a16:creationId xmlns:a16="http://schemas.microsoft.com/office/drawing/2014/main" id="{694ECE89-1319-496D-8FCC-BC3D21D88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4454525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316">
              <a:extLst>
                <a:ext uri="{FF2B5EF4-FFF2-40B4-BE49-F238E27FC236}">
                  <a16:creationId xmlns:a16="http://schemas.microsoft.com/office/drawing/2014/main" id="{0E08BB05-7D44-4961-B7D9-F9C57ABF9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38020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376">
              <a:extLst>
                <a:ext uri="{FF2B5EF4-FFF2-40B4-BE49-F238E27FC236}">
                  <a16:creationId xmlns:a16="http://schemas.microsoft.com/office/drawing/2014/main" id="{5783A61C-BB91-4FE8-BFD5-93B88E77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494347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384">
              <a:extLst>
                <a:ext uri="{FF2B5EF4-FFF2-40B4-BE49-F238E27FC236}">
                  <a16:creationId xmlns:a16="http://schemas.microsoft.com/office/drawing/2014/main" id="{ED03B32E-2145-42AE-AE1B-4209710FF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527050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388">
              <a:extLst>
                <a:ext uri="{FF2B5EF4-FFF2-40B4-BE49-F238E27FC236}">
                  <a16:creationId xmlns:a16="http://schemas.microsoft.com/office/drawing/2014/main" id="{BFA98CA5-D734-4148-8F75-37ED58DA5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921" y="5595938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392">
              <a:extLst>
                <a:ext uri="{FF2B5EF4-FFF2-40B4-BE49-F238E27FC236}">
                  <a16:creationId xmlns:a16="http://schemas.microsoft.com/office/drawing/2014/main" id="{4F07C48F-8E51-494B-A959-1C421464D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946" y="5595938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396">
              <a:extLst>
                <a:ext uri="{FF2B5EF4-FFF2-40B4-BE49-F238E27FC236}">
                  <a16:creationId xmlns:a16="http://schemas.microsoft.com/office/drawing/2014/main" id="{68885F76-C082-4435-B91A-89ADD126D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5595938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404">
              <a:extLst>
                <a:ext uri="{FF2B5EF4-FFF2-40B4-BE49-F238E27FC236}">
                  <a16:creationId xmlns:a16="http://schemas.microsoft.com/office/drawing/2014/main" id="{021F52B9-9310-4B7D-BAB6-D64D1D57E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971" y="494347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464">
              <a:extLst>
                <a:ext uri="{FF2B5EF4-FFF2-40B4-BE49-F238E27FC236}">
                  <a16:creationId xmlns:a16="http://schemas.microsoft.com/office/drawing/2014/main" id="{B858440C-1542-4189-91CE-6C6F13796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159385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1472">
              <a:extLst>
                <a:ext uri="{FF2B5EF4-FFF2-40B4-BE49-F238E27FC236}">
                  <a16:creationId xmlns:a16="http://schemas.microsoft.com/office/drawing/2014/main" id="{4747CF32-838C-47D2-A997-0485FD455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646" y="159385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476">
              <a:extLst>
                <a:ext uri="{FF2B5EF4-FFF2-40B4-BE49-F238E27FC236}">
                  <a16:creationId xmlns:a16="http://schemas.microsoft.com/office/drawing/2014/main" id="{A9A9C84F-9AAF-4383-A46E-681518506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159385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1484">
              <a:extLst>
                <a:ext uri="{FF2B5EF4-FFF2-40B4-BE49-F238E27FC236}">
                  <a16:creationId xmlns:a16="http://schemas.microsoft.com/office/drawing/2014/main" id="{BC5347E7-0F9D-4B74-84A1-270AC78C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2246313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492">
              <a:extLst>
                <a:ext uri="{FF2B5EF4-FFF2-40B4-BE49-F238E27FC236}">
                  <a16:creationId xmlns:a16="http://schemas.microsoft.com/office/drawing/2014/main" id="{07065413-448A-45A1-B15F-0ACFA4E97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2246313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545">
              <a:extLst>
                <a:ext uri="{FF2B5EF4-FFF2-40B4-BE49-F238E27FC236}">
                  <a16:creationId xmlns:a16="http://schemas.microsoft.com/office/drawing/2014/main" id="{C871CD0B-8568-4550-82C9-8643381B9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2727326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553">
              <a:extLst>
                <a:ext uri="{FF2B5EF4-FFF2-40B4-BE49-F238E27FC236}">
                  <a16:creationId xmlns:a16="http://schemas.microsoft.com/office/drawing/2014/main" id="{6667F170-4B63-4F80-9E3A-9606F5C02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646" y="2727326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1557">
              <a:extLst>
                <a:ext uri="{FF2B5EF4-FFF2-40B4-BE49-F238E27FC236}">
                  <a16:creationId xmlns:a16="http://schemas.microsoft.com/office/drawing/2014/main" id="{F2BA7003-FBE3-4FAF-AE38-4A51A60E8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2727326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561">
              <a:extLst>
                <a:ext uri="{FF2B5EF4-FFF2-40B4-BE49-F238E27FC236}">
                  <a16:creationId xmlns:a16="http://schemas.microsoft.com/office/drawing/2014/main" id="{9664F2E9-1E6D-4A24-BF25-B5AE8F92E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30527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565">
              <a:extLst>
                <a:ext uri="{FF2B5EF4-FFF2-40B4-BE49-F238E27FC236}">
                  <a16:creationId xmlns:a16="http://schemas.microsoft.com/office/drawing/2014/main" id="{016B30DC-900F-408E-A63D-8D5D68AB4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33797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1573">
              <a:extLst>
                <a:ext uri="{FF2B5EF4-FFF2-40B4-BE49-F238E27FC236}">
                  <a16:creationId xmlns:a16="http://schemas.microsoft.com/office/drawing/2014/main" id="{940BA7A3-C4E9-4CE4-8894-302EB0952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33797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1625">
              <a:extLst>
                <a:ext uri="{FF2B5EF4-FFF2-40B4-BE49-F238E27FC236}">
                  <a16:creationId xmlns:a16="http://schemas.microsoft.com/office/drawing/2014/main" id="{3EDD63BA-7FCD-44AB-88CA-BB85D1B41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38020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633">
              <a:extLst>
                <a:ext uri="{FF2B5EF4-FFF2-40B4-BE49-F238E27FC236}">
                  <a16:creationId xmlns:a16="http://schemas.microsoft.com/office/drawing/2014/main" id="{097263B8-2928-4C62-95F4-DF9133A14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4129088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637">
              <a:extLst>
                <a:ext uri="{FF2B5EF4-FFF2-40B4-BE49-F238E27FC236}">
                  <a16:creationId xmlns:a16="http://schemas.microsoft.com/office/drawing/2014/main" id="{F02961DF-B6B3-4598-BF8D-B5D5B457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4454526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641">
              <a:extLst>
                <a:ext uri="{FF2B5EF4-FFF2-40B4-BE49-F238E27FC236}">
                  <a16:creationId xmlns:a16="http://schemas.microsoft.com/office/drawing/2014/main" id="{BF7977A6-D21F-4218-95A2-4F8CC633E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646" y="4454526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645">
              <a:extLst>
                <a:ext uri="{FF2B5EF4-FFF2-40B4-BE49-F238E27FC236}">
                  <a16:creationId xmlns:a16="http://schemas.microsoft.com/office/drawing/2014/main" id="{BE118D13-5CA7-40D3-A513-AB458BE60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4454526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653">
              <a:extLst>
                <a:ext uri="{FF2B5EF4-FFF2-40B4-BE49-F238E27FC236}">
                  <a16:creationId xmlns:a16="http://schemas.microsoft.com/office/drawing/2014/main" id="{43F99847-53B8-409E-B682-443567B95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3802063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1705">
              <a:extLst>
                <a:ext uri="{FF2B5EF4-FFF2-40B4-BE49-F238E27FC236}">
                  <a16:creationId xmlns:a16="http://schemas.microsoft.com/office/drawing/2014/main" id="{74715D4D-F7DB-4D22-B6FF-17F3661F1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4943476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714">
              <a:extLst>
                <a:ext uri="{FF2B5EF4-FFF2-40B4-BE49-F238E27FC236}">
                  <a16:creationId xmlns:a16="http://schemas.microsoft.com/office/drawing/2014/main" id="{C2CC23FB-AFDD-4B5F-BCE3-BD49BB0B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5270500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718">
              <a:extLst>
                <a:ext uri="{FF2B5EF4-FFF2-40B4-BE49-F238E27FC236}">
                  <a16:creationId xmlns:a16="http://schemas.microsoft.com/office/drawing/2014/main" id="{CEFDC6E3-0813-4EFC-9420-3CB8DC11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621" y="5595938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1722">
              <a:extLst>
                <a:ext uri="{FF2B5EF4-FFF2-40B4-BE49-F238E27FC236}">
                  <a16:creationId xmlns:a16="http://schemas.microsoft.com/office/drawing/2014/main" id="{23052235-0DEE-4241-B09B-226A34550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646" y="5595938"/>
              <a:ext cx="279400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727">
              <a:extLst>
                <a:ext uri="{FF2B5EF4-FFF2-40B4-BE49-F238E27FC236}">
                  <a16:creationId xmlns:a16="http://schemas.microsoft.com/office/drawing/2014/main" id="{8A609D15-349A-4287-BB15-D0DF135E3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5595938"/>
              <a:ext cx="279400" cy="280988"/>
            </a:xfrm>
            <a:prstGeom prst="rect">
              <a:avLst/>
            </a:prstGeom>
            <a:noFill/>
            <a:ln w="7938" cap="sq">
              <a:solidFill>
                <a:srgbClr val="C8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734">
              <a:extLst>
                <a:ext uri="{FF2B5EF4-FFF2-40B4-BE49-F238E27FC236}">
                  <a16:creationId xmlns:a16="http://schemas.microsoft.com/office/drawing/2014/main" id="{7EA78279-355D-4238-91DF-5E04EBE30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671" y="4943475"/>
              <a:ext cx="279400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1786">
              <a:extLst>
                <a:ext uri="{FF2B5EF4-FFF2-40B4-BE49-F238E27FC236}">
                  <a16:creationId xmlns:a16="http://schemas.microsoft.com/office/drawing/2014/main" id="{AC51459B-8789-45FD-B31A-E22246A5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2246313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794">
              <a:extLst>
                <a:ext uri="{FF2B5EF4-FFF2-40B4-BE49-F238E27FC236}">
                  <a16:creationId xmlns:a16="http://schemas.microsoft.com/office/drawing/2014/main" id="{B05E371A-0B1A-4664-BA69-0A9D4FA93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1920875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1798">
              <a:extLst>
                <a:ext uri="{FF2B5EF4-FFF2-40B4-BE49-F238E27FC236}">
                  <a16:creationId xmlns:a16="http://schemas.microsoft.com/office/drawing/2014/main" id="{06BDC9A8-FC77-4418-A8AD-D96107E93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1593850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802">
              <a:extLst>
                <a:ext uri="{FF2B5EF4-FFF2-40B4-BE49-F238E27FC236}">
                  <a16:creationId xmlns:a16="http://schemas.microsoft.com/office/drawing/2014/main" id="{5FEF5364-ACDB-4F08-948D-EA744DEC5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059" y="1593850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1806">
              <a:extLst>
                <a:ext uri="{FF2B5EF4-FFF2-40B4-BE49-F238E27FC236}">
                  <a16:creationId xmlns:a16="http://schemas.microsoft.com/office/drawing/2014/main" id="{A28176F1-2BB7-4757-98AE-B5D528FCD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4" y="1593850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814">
              <a:extLst>
                <a:ext uri="{FF2B5EF4-FFF2-40B4-BE49-F238E27FC236}">
                  <a16:creationId xmlns:a16="http://schemas.microsoft.com/office/drawing/2014/main" id="{52714749-ED66-448D-B038-0B214BBFC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4" y="2246313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1866">
              <a:extLst>
                <a:ext uri="{FF2B5EF4-FFF2-40B4-BE49-F238E27FC236}">
                  <a16:creationId xmlns:a16="http://schemas.microsoft.com/office/drawing/2014/main" id="{B8FA2A19-2D52-4738-A63D-8317ABE8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3379788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1874">
              <a:extLst>
                <a:ext uri="{FF2B5EF4-FFF2-40B4-BE49-F238E27FC236}">
                  <a16:creationId xmlns:a16="http://schemas.microsoft.com/office/drawing/2014/main" id="{1B858981-ED78-4BD6-9735-53DFA9055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3052763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878">
              <a:extLst>
                <a:ext uri="{FF2B5EF4-FFF2-40B4-BE49-F238E27FC236}">
                  <a16:creationId xmlns:a16="http://schemas.microsoft.com/office/drawing/2014/main" id="{9CCB90AF-FE88-4667-BE8A-DDE005373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4" y="2727325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882">
              <a:extLst>
                <a:ext uri="{FF2B5EF4-FFF2-40B4-BE49-F238E27FC236}">
                  <a16:creationId xmlns:a16="http://schemas.microsoft.com/office/drawing/2014/main" id="{16E3765D-9060-456C-AA95-31E1C556B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059" y="2727325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886">
              <a:extLst>
                <a:ext uri="{FF2B5EF4-FFF2-40B4-BE49-F238E27FC236}">
                  <a16:creationId xmlns:a16="http://schemas.microsoft.com/office/drawing/2014/main" id="{92FCC8B8-8A23-4667-B5D1-C0EB4677E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4" y="2727325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894">
              <a:extLst>
                <a:ext uri="{FF2B5EF4-FFF2-40B4-BE49-F238E27FC236}">
                  <a16:creationId xmlns:a16="http://schemas.microsoft.com/office/drawing/2014/main" id="{F8A84460-A272-45F0-9520-DD8AEBD1D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4" y="3379788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947">
              <a:extLst>
                <a:ext uri="{FF2B5EF4-FFF2-40B4-BE49-F238E27FC236}">
                  <a16:creationId xmlns:a16="http://schemas.microsoft.com/office/drawing/2014/main" id="{868C2941-98EA-4A04-9183-58012E52C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3" y="4454526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955">
              <a:extLst>
                <a:ext uri="{FF2B5EF4-FFF2-40B4-BE49-F238E27FC236}">
                  <a16:creationId xmlns:a16="http://schemas.microsoft.com/office/drawing/2014/main" id="{FB2E7FD9-FFC3-4961-8A8B-EF18B7A9C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058" y="4454526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959">
              <a:extLst>
                <a:ext uri="{FF2B5EF4-FFF2-40B4-BE49-F238E27FC236}">
                  <a16:creationId xmlns:a16="http://schemas.microsoft.com/office/drawing/2014/main" id="{4F548F82-1C73-478F-8541-684C29B7F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4454526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1963">
              <a:extLst>
                <a:ext uri="{FF2B5EF4-FFF2-40B4-BE49-F238E27FC236}">
                  <a16:creationId xmlns:a16="http://schemas.microsoft.com/office/drawing/2014/main" id="{C31E06CF-F8A2-4634-A9BD-802B6DD80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4129088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967">
              <a:extLst>
                <a:ext uri="{FF2B5EF4-FFF2-40B4-BE49-F238E27FC236}">
                  <a16:creationId xmlns:a16="http://schemas.microsoft.com/office/drawing/2014/main" id="{4EFBF8F2-574A-4765-8D76-E038BCCC6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3802063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1975">
              <a:extLst>
                <a:ext uri="{FF2B5EF4-FFF2-40B4-BE49-F238E27FC236}">
                  <a16:creationId xmlns:a16="http://schemas.microsoft.com/office/drawing/2014/main" id="{B36966B2-385C-4AE9-89DC-FE7D742DD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3" y="3802063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2027">
              <a:extLst>
                <a:ext uri="{FF2B5EF4-FFF2-40B4-BE49-F238E27FC236}">
                  <a16:creationId xmlns:a16="http://schemas.microsoft.com/office/drawing/2014/main" id="{838243FE-66D0-4F2A-9D06-CFF7F95C4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3" y="5595938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2036">
              <a:extLst>
                <a:ext uri="{FF2B5EF4-FFF2-40B4-BE49-F238E27FC236}">
                  <a16:creationId xmlns:a16="http://schemas.microsoft.com/office/drawing/2014/main" id="{42B437D2-1E56-4D97-B401-C7C528A6B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058" y="5595938"/>
              <a:ext cx="280988" cy="280988"/>
            </a:xfrm>
            <a:prstGeom prst="rect">
              <a:avLst/>
            </a:prstGeom>
            <a:noFill/>
            <a:ln w="7938" cap="sq">
              <a:solidFill>
                <a:srgbClr val="C8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2039">
              <a:extLst>
                <a:ext uri="{FF2B5EF4-FFF2-40B4-BE49-F238E27FC236}">
                  <a16:creationId xmlns:a16="http://schemas.microsoft.com/office/drawing/2014/main" id="{D7AE8411-BC15-4351-BF1B-70F3AEAB3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5595938"/>
              <a:ext cx="280988" cy="280988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2043">
              <a:extLst>
                <a:ext uri="{FF2B5EF4-FFF2-40B4-BE49-F238E27FC236}">
                  <a16:creationId xmlns:a16="http://schemas.microsoft.com/office/drawing/2014/main" id="{DE077DF1-2BEB-40F1-BA0F-B0BF7C488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5270501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2047">
              <a:extLst>
                <a:ext uri="{FF2B5EF4-FFF2-40B4-BE49-F238E27FC236}">
                  <a16:creationId xmlns:a16="http://schemas.microsoft.com/office/drawing/2014/main" id="{EACCD63F-792A-49C6-AAC4-2BFBB8CF6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083" y="4943476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2055">
              <a:extLst>
                <a:ext uri="{FF2B5EF4-FFF2-40B4-BE49-F238E27FC236}">
                  <a16:creationId xmlns:a16="http://schemas.microsoft.com/office/drawing/2014/main" id="{A1C775AA-39DC-4A51-BA6E-CA43FD96A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033" y="4943476"/>
              <a:ext cx="280988" cy="279400"/>
            </a:xfrm>
            <a:prstGeom prst="rect">
              <a:avLst/>
            </a:prstGeom>
            <a:solidFill>
              <a:srgbClr val="D7D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" name="Rectangle 1114">
            <a:extLst>
              <a:ext uri="{FF2B5EF4-FFF2-40B4-BE49-F238E27FC236}">
                <a16:creationId xmlns:a16="http://schemas.microsoft.com/office/drawing/2014/main" id="{5B793180-11C4-4621-82F6-9CF8F0799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1117">
            <a:extLst>
              <a:ext uri="{FF2B5EF4-FFF2-40B4-BE49-F238E27FC236}">
                <a16:creationId xmlns:a16="http://schemas.microsoft.com/office/drawing/2014/main" id="{366DC9C9-B964-454E-9F1E-B33D1DAD2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2208911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1118">
            <a:extLst>
              <a:ext uri="{FF2B5EF4-FFF2-40B4-BE49-F238E27FC236}">
                <a16:creationId xmlns:a16="http://schemas.microsoft.com/office/drawing/2014/main" id="{E6E1FA67-7137-46CB-AE49-AFC09A336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22089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122">
            <a:extLst>
              <a:ext uri="{FF2B5EF4-FFF2-40B4-BE49-F238E27FC236}">
                <a16:creationId xmlns:a16="http://schemas.microsoft.com/office/drawing/2014/main" id="{EF78C680-772A-476F-AB7A-B0B8AB60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1126">
            <a:extLst>
              <a:ext uri="{FF2B5EF4-FFF2-40B4-BE49-F238E27FC236}">
                <a16:creationId xmlns:a16="http://schemas.microsoft.com/office/drawing/2014/main" id="{3CBA7AE5-17E9-4590-849D-9D75FAE5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1130">
            <a:extLst>
              <a:ext uri="{FF2B5EF4-FFF2-40B4-BE49-F238E27FC236}">
                <a16:creationId xmlns:a16="http://schemas.microsoft.com/office/drawing/2014/main" id="{DCF2EB23-536A-4EB3-8DF8-DC6CF45D7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22089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1134">
            <a:extLst>
              <a:ext uri="{FF2B5EF4-FFF2-40B4-BE49-F238E27FC236}">
                <a16:creationId xmlns:a16="http://schemas.microsoft.com/office/drawing/2014/main" id="{5327E95A-A2A7-469C-A00E-85526273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032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137">
            <a:extLst>
              <a:ext uri="{FF2B5EF4-FFF2-40B4-BE49-F238E27FC236}">
                <a16:creationId xmlns:a16="http://schemas.microsoft.com/office/drawing/2014/main" id="{FAFC4777-7665-40EF-8EAB-B6DC3F30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120" y="1881886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2" name="Rectangle 1138">
            <a:extLst>
              <a:ext uri="{FF2B5EF4-FFF2-40B4-BE49-F238E27FC236}">
                <a16:creationId xmlns:a16="http://schemas.microsoft.com/office/drawing/2014/main" id="{4F026725-F26D-4EDF-AC24-EE5458A82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581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142">
            <a:extLst>
              <a:ext uri="{FF2B5EF4-FFF2-40B4-BE49-F238E27FC236}">
                <a16:creationId xmlns:a16="http://schemas.microsoft.com/office/drawing/2014/main" id="{CE171A4E-56B8-4189-82E9-87454223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4" name="Picture 1143">
            <a:extLst>
              <a:ext uri="{FF2B5EF4-FFF2-40B4-BE49-F238E27FC236}">
                <a16:creationId xmlns:a16="http://schemas.microsoft.com/office/drawing/2014/main" id="{D26B8780-6611-4DFF-9D3B-9FCF0480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93" y="2304161"/>
            <a:ext cx="1873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Freeform 1145">
            <a:extLst>
              <a:ext uri="{FF2B5EF4-FFF2-40B4-BE49-F238E27FC236}">
                <a16:creationId xmlns:a16="http://schemas.microsoft.com/office/drawing/2014/main" id="{8C05F081-0B24-45A6-BE3A-C88567875605}"/>
              </a:ext>
            </a:extLst>
          </p:cNvPr>
          <p:cNvSpPr>
            <a:spLocks/>
          </p:cNvSpPr>
          <p:nvPr/>
        </p:nvSpPr>
        <p:spPr bwMode="auto">
          <a:xfrm>
            <a:off x="3754005" y="2332736"/>
            <a:ext cx="77788" cy="88900"/>
          </a:xfrm>
          <a:custGeom>
            <a:avLst/>
            <a:gdLst>
              <a:gd name="T0" fmla="*/ 0 w 49"/>
              <a:gd name="T1" fmla="*/ 14 h 56"/>
              <a:gd name="T2" fmla="*/ 0 w 49"/>
              <a:gd name="T3" fmla="*/ 42 h 56"/>
              <a:gd name="T4" fmla="*/ 24 w 49"/>
              <a:gd name="T5" fmla="*/ 56 h 56"/>
              <a:gd name="T6" fmla="*/ 49 w 49"/>
              <a:gd name="T7" fmla="*/ 42 h 56"/>
              <a:gd name="T8" fmla="*/ 49 w 49"/>
              <a:gd name="T9" fmla="*/ 14 h 56"/>
              <a:gd name="T10" fmla="*/ 24 w 49"/>
              <a:gd name="T11" fmla="*/ 0 h 56"/>
              <a:gd name="T12" fmla="*/ 0 w 49"/>
              <a:gd name="T13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6">
                <a:moveTo>
                  <a:pt x="0" y="14"/>
                </a:moveTo>
                <a:lnTo>
                  <a:pt x="0" y="42"/>
                </a:lnTo>
                <a:lnTo>
                  <a:pt x="24" y="56"/>
                </a:lnTo>
                <a:lnTo>
                  <a:pt x="49" y="42"/>
                </a:lnTo>
                <a:lnTo>
                  <a:pt x="49" y="14"/>
                </a:lnTo>
                <a:lnTo>
                  <a:pt x="24" y="0"/>
                </a:lnTo>
                <a:lnTo>
                  <a:pt x="0" y="1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146">
            <a:extLst>
              <a:ext uri="{FF2B5EF4-FFF2-40B4-BE49-F238E27FC236}">
                <a16:creationId xmlns:a16="http://schemas.microsoft.com/office/drawing/2014/main" id="{F1211631-0A96-43D4-BE3F-8258EEEFE8FE}"/>
              </a:ext>
            </a:extLst>
          </p:cNvPr>
          <p:cNvSpPr>
            <a:spLocks/>
          </p:cNvSpPr>
          <p:nvPr/>
        </p:nvSpPr>
        <p:spPr bwMode="auto">
          <a:xfrm>
            <a:off x="3754005" y="2332736"/>
            <a:ext cx="77788" cy="88900"/>
          </a:xfrm>
          <a:custGeom>
            <a:avLst/>
            <a:gdLst>
              <a:gd name="T0" fmla="*/ 0 w 49"/>
              <a:gd name="T1" fmla="*/ 14 h 56"/>
              <a:gd name="T2" fmla="*/ 0 w 49"/>
              <a:gd name="T3" fmla="*/ 42 h 56"/>
              <a:gd name="T4" fmla="*/ 24 w 49"/>
              <a:gd name="T5" fmla="*/ 56 h 56"/>
              <a:gd name="T6" fmla="*/ 49 w 49"/>
              <a:gd name="T7" fmla="*/ 42 h 56"/>
              <a:gd name="T8" fmla="*/ 49 w 49"/>
              <a:gd name="T9" fmla="*/ 14 h 56"/>
              <a:gd name="T10" fmla="*/ 24 w 49"/>
              <a:gd name="T11" fmla="*/ 0 h 56"/>
              <a:gd name="T12" fmla="*/ 0 w 49"/>
              <a:gd name="T13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6">
                <a:moveTo>
                  <a:pt x="0" y="14"/>
                </a:moveTo>
                <a:lnTo>
                  <a:pt x="0" y="42"/>
                </a:lnTo>
                <a:lnTo>
                  <a:pt x="24" y="56"/>
                </a:lnTo>
                <a:lnTo>
                  <a:pt x="49" y="42"/>
                </a:lnTo>
                <a:lnTo>
                  <a:pt x="49" y="14"/>
                </a:lnTo>
                <a:lnTo>
                  <a:pt x="24" y="0"/>
                </a:lnTo>
                <a:lnTo>
                  <a:pt x="0" y="14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" name="Picture 1147">
            <a:extLst>
              <a:ext uri="{FF2B5EF4-FFF2-40B4-BE49-F238E27FC236}">
                <a16:creationId xmlns:a16="http://schemas.microsoft.com/office/drawing/2014/main" id="{B63FC55D-784F-4D6A-ADC2-E14F7103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19850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148">
            <a:extLst>
              <a:ext uri="{FF2B5EF4-FFF2-40B4-BE49-F238E27FC236}">
                <a16:creationId xmlns:a16="http://schemas.microsoft.com/office/drawing/2014/main" id="{AC5DFDB6-7C25-4E5D-BBB6-08925952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19850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Oval 1149">
            <a:extLst>
              <a:ext uri="{FF2B5EF4-FFF2-40B4-BE49-F238E27FC236}">
                <a16:creationId xmlns:a16="http://schemas.microsoft.com/office/drawing/2014/main" id="{EDE71706-7432-4EE7-8DAB-BFB33BB1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1150">
            <a:extLst>
              <a:ext uri="{FF2B5EF4-FFF2-40B4-BE49-F238E27FC236}">
                <a16:creationId xmlns:a16="http://schemas.microsoft.com/office/drawing/2014/main" id="{09653D4D-8B7C-424D-8423-FE84B0EDF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Oval 1153">
            <a:extLst>
              <a:ext uri="{FF2B5EF4-FFF2-40B4-BE49-F238E27FC236}">
                <a16:creationId xmlns:a16="http://schemas.microsoft.com/office/drawing/2014/main" id="{E57FCD5B-F3C1-43EC-8936-B9936234D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2013649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Oval 1154">
            <a:extLst>
              <a:ext uri="{FF2B5EF4-FFF2-40B4-BE49-F238E27FC236}">
                <a16:creationId xmlns:a16="http://schemas.microsoft.com/office/drawing/2014/main" id="{411FA85D-E31D-4688-A71B-527EF507A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Oval 1157">
            <a:extLst>
              <a:ext uri="{FF2B5EF4-FFF2-40B4-BE49-F238E27FC236}">
                <a16:creationId xmlns:a16="http://schemas.microsoft.com/office/drawing/2014/main" id="{0CBDBD54-CC1D-4659-B6F4-02F34409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1158">
            <a:extLst>
              <a:ext uri="{FF2B5EF4-FFF2-40B4-BE49-F238E27FC236}">
                <a16:creationId xmlns:a16="http://schemas.microsoft.com/office/drawing/2014/main" id="{7BFA3CF4-2391-4B6E-8C17-C55B28F33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1161">
            <a:extLst>
              <a:ext uri="{FF2B5EF4-FFF2-40B4-BE49-F238E27FC236}">
                <a16:creationId xmlns:a16="http://schemas.microsoft.com/office/drawing/2014/main" id="{CEE72398-268A-495C-9F29-659E7489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23390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1162">
            <a:extLst>
              <a:ext uri="{FF2B5EF4-FFF2-40B4-BE49-F238E27FC236}">
                <a16:creationId xmlns:a16="http://schemas.microsoft.com/office/drawing/2014/main" id="{DB4B5092-0383-4E30-AD43-3F827B42C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23390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Oval 1165">
            <a:extLst>
              <a:ext uri="{FF2B5EF4-FFF2-40B4-BE49-F238E27FC236}">
                <a16:creationId xmlns:a16="http://schemas.microsoft.com/office/drawing/2014/main" id="{9C5CB1AD-6C28-4771-9570-5ECDEDF0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1166">
            <a:extLst>
              <a:ext uri="{FF2B5EF4-FFF2-40B4-BE49-F238E27FC236}">
                <a16:creationId xmlns:a16="http://schemas.microsoft.com/office/drawing/2014/main" id="{D8989E92-2D43-4ACB-AFE6-19E15F5FE66E}"/>
              </a:ext>
            </a:extLst>
          </p:cNvPr>
          <p:cNvSpPr>
            <a:spLocks/>
          </p:cNvSpPr>
          <p:nvPr/>
        </p:nvSpPr>
        <p:spPr bwMode="auto">
          <a:xfrm>
            <a:off x="4108018" y="2666111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5 h 11"/>
              <a:gd name="T4" fmla="*/ 6 w 11"/>
              <a:gd name="T5" fmla="*/ 0 h 11"/>
              <a:gd name="T6" fmla="*/ 11 w 11"/>
              <a:gd name="T7" fmla="*/ 5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3" y="11"/>
                  <a:pt x="0" y="9"/>
                  <a:pt x="0" y="5"/>
                </a:cubicBezTo>
                <a:cubicBezTo>
                  <a:pt x="0" y="3"/>
                  <a:pt x="3" y="0"/>
                  <a:pt x="6" y="0"/>
                </a:cubicBezTo>
                <a:cubicBezTo>
                  <a:pt x="9" y="0"/>
                  <a:pt x="11" y="3"/>
                  <a:pt x="11" y="5"/>
                </a:cubicBezTo>
                <a:cubicBezTo>
                  <a:pt x="11" y="9"/>
                  <a:pt x="9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Oval 1169">
            <a:extLst>
              <a:ext uri="{FF2B5EF4-FFF2-40B4-BE49-F238E27FC236}">
                <a16:creationId xmlns:a16="http://schemas.microsoft.com/office/drawing/2014/main" id="{3B11B149-0E3B-4E4A-A514-88E4EC734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70">
            <a:extLst>
              <a:ext uri="{FF2B5EF4-FFF2-40B4-BE49-F238E27FC236}">
                <a16:creationId xmlns:a16="http://schemas.microsoft.com/office/drawing/2014/main" id="{CC63AD87-1D92-4847-83FB-734680102451}"/>
              </a:ext>
            </a:extLst>
          </p:cNvPr>
          <p:cNvSpPr>
            <a:spLocks/>
          </p:cNvSpPr>
          <p:nvPr/>
        </p:nvSpPr>
        <p:spPr bwMode="auto">
          <a:xfrm>
            <a:off x="3780993" y="2666111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5 h 11"/>
              <a:gd name="T4" fmla="*/ 6 w 11"/>
              <a:gd name="T5" fmla="*/ 0 h 11"/>
              <a:gd name="T6" fmla="*/ 11 w 11"/>
              <a:gd name="T7" fmla="*/ 5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3" y="11"/>
                  <a:pt x="0" y="9"/>
                  <a:pt x="0" y="5"/>
                </a:cubicBezTo>
                <a:cubicBezTo>
                  <a:pt x="0" y="3"/>
                  <a:pt x="3" y="0"/>
                  <a:pt x="6" y="0"/>
                </a:cubicBezTo>
                <a:cubicBezTo>
                  <a:pt x="9" y="0"/>
                  <a:pt x="11" y="3"/>
                  <a:pt x="11" y="5"/>
                </a:cubicBezTo>
                <a:cubicBezTo>
                  <a:pt x="11" y="9"/>
                  <a:pt x="9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Oval 1173">
            <a:extLst>
              <a:ext uri="{FF2B5EF4-FFF2-40B4-BE49-F238E27FC236}">
                <a16:creationId xmlns:a16="http://schemas.microsoft.com/office/drawing/2014/main" id="{A0A9598B-A543-4462-93EB-8A6F8984A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174">
            <a:extLst>
              <a:ext uri="{FF2B5EF4-FFF2-40B4-BE49-F238E27FC236}">
                <a16:creationId xmlns:a16="http://schemas.microsoft.com/office/drawing/2014/main" id="{51344470-26B4-45DC-9560-3AD3F31C64DC}"/>
              </a:ext>
            </a:extLst>
          </p:cNvPr>
          <p:cNvSpPr>
            <a:spLocks/>
          </p:cNvSpPr>
          <p:nvPr/>
        </p:nvSpPr>
        <p:spPr bwMode="auto">
          <a:xfrm>
            <a:off x="3455555" y="2666111"/>
            <a:ext cx="17463" cy="17463"/>
          </a:xfrm>
          <a:custGeom>
            <a:avLst/>
            <a:gdLst>
              <a:gd name="T0" fmla="*/ 5 w 11"/>
              <a:gd name="T1" fmla="*/ 11 h 11"/>
              <a:gd name="T2" fmla="*/ 0 w 11"/>
              <a:gd name="T3" fmla="*/ 5 h 11"/>
              <a:gd name="T4" fmla="*/ 5 w 11"/>
              <a:gd name="T5" fmla="*/ 0 h 11"/>
              <a:gd name="T6" fmla="*/ 11 w 11"/>
              <a:gd name="T7" fmla="*/ 5 h 11"/>
              <a:gd name="T8" fmla="*/ 5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11"/>
                </a:move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3"/>
                  <a:pt x="11" y="5"/>
                </a:cubicBezTo>
                <a:cubicBezTo>
                  <a:pt x="11" y="9"/>
                  <a:pt x="8" y="11"/>
                  <a:pt x="5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Oval 1177">
            <a:extLst>
              <a:ext uri="{FF2B5EF4-FFF2-40B4-BE49-F238E27FC236}">
                <a16:creationId xmlns:a16="http://schemas.microsoft.com/office/drawing/2014/main" id="{78E105F6-E3D0-40CC-9F3A-7825567E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2339086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Oval 1178">
            <a:extLst>
              <a:ext uri="{FF2B5EF4-FFF2-40B4-BE49-F238E27FC236}">
                <a16:creationId xmlns:a16="http://schemas.microsoft.com/office/drawing/2014/main" id="{B215DF39-F400-41C1-95F1-F30719DDD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23390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179">
            <a:extLst>
              <a:ext uri="{FF2B5EF4-FFF2-40B4-BE49-F238E27FC236}">
                <a16:creationId xmlns:a16="http://schemas.microsoft.com/office/drawing/2014/main" id="{DCBBAFB0-E314-4A3F-BCC2-6236B839A3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0518" y="2421636"/>
            <a:ext cx="1588" cy="1778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180">
            <a:extLst>
              <a:ext uri="{FF2B5EF4-FFF2-40B4-BE49-F238E27FC236}">
                <a16:creationId xmlns:a16="http://schemas.microsoft.com/office/drawing/2014/main" id="{63532311-0826-4C31-89C1-EB01F1A9A289}"/>
              </a:ext>
            </a:extLst>
          </p:cNvPr>
          <p:cNvSpPr>
            <a:spLocks/>
          </p:cNvSpPr>
          <p:nvPr/>
        </p:nvSpPr>
        <p:spPr bwMode="auto">
          <a:xfrm>
            <a:off x="3752418" y="2588324"/>
            <a:ext cx="77788" cy="77788"/>
          </a:xfrm>
          <a:custGeom>
            <a:avLst/>
            <a:gdLst>
              <a:gd name="T0" fmla="*/ 49 w 49"/>
              <a:gd name="T1" fmla="*/ 1 h 49"/>
              <a:gd name="T2" fmla="*/ 24 w 49"/>
              <a:gd name="T3" fmla="*/ 49 h 49"/>
              <a:gd name="T4" fmla="*/ 0 w 49"/>
              <a:gd name="T5" fmla="*/ 0 h 49"/>
              <a:gd name="T6" fmla="*/ 49 w 49"/>
              <a:gd name="T7" fmla="*/ 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9">
                <a:moveTo>
                  <a:pt x="49" y="1"/>
                </a:moveTo>
                <a:lnTo>
                  <a:pt x="24" y="49"/>
                </a:lnTo>
                <a:lnTo>
                  <a:pt x="0" y="0"/>
                </a:lnTo>
                <a:lnTo>
                  <a:pt x="49" y="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181">
            <a:extLst>
              <a:ext uri="{FF2B5EF4-FFF2-40B4-BE49-F238E27FC236}">
                <a16:creationId xmlns:a16="http://schemas.microsoft.com/office/drawing/2014/main" id="{5249ABAE-D2E7-4D64-88A0-F7E802EC05B4}"/>
              </a:ext>
            </a:extLst>
          </p:cNvPr>
          <p:cNvSpPr>
            <a:spLocks/>
          </p:cNvSpPr>
          <p:nvPr/>
        </p:nvSpPr>
        <p:spPr bwMode="auto">
          <a:xfrm>
            <a:off x="3831793" y="2397824"/>
            <a:ext cx="230188" cy="223838"/>
          </a:xfrm>
          <a:custGeom>
            <a:avLst/>
            <a:gdLst>
              <a:gd name="T0" fmla="*/ 0 w 451"/>
              <a:gd name="T1" fmla="*/ 4 h 439"/>
              <a:gd name="T2" fmla="*/ 23 w 451"/>
              <a:gd name="T3" fmla="*/ 27 h 439"/>
              <a:gd name="T4" fmla="*/ 114 w 451"/>
              <a:gd name="T5" fmla="*/ 25 h 439"/>
              <a:gd name="T6" fmla="*/ 115 w 451"/>
              <a:gd name="T7" fmla="*/ 115 h 439"/>
              <a:gd name="T8" fmla="*/ 451 w 451"/>
              <a:gd name="T9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439">
                <a:moveTo>
                  <a:pt x="0" y="4"/>
                </a:moveTo>
                <a:lnTo>
                  <a:pt x="23" y="27"/>
                </a:lnTo>
                <a:cubicBezTo>
                  <a:pt x="48" y="1"/>
                  <a:pt x="88" y="0"/>
                  <a:pt x="114" y="25"/>
                </a:cubicBezTo>
                <a:cubicBezTo>
                  <a:pt x="139" y="49"/>
                  <a:pt x="140" y="90"/>
                  <a:pt x="115" y="115"/>
                </a:cubicBezTo>
                <a:lnTo>
                  <a:pt x="451" y="439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182">
            <a:extLst>
              <a:ext uri="{FF2B5EF4-FFF2-40B4-BE49-F238E27FC236}">
                <a16:creationId xmlns:a16="http://schemas.microsoft.com/office/drawing/2014/main" id="{E60479A3-EC06-45C5-B9A2-C0B9D35DB5B6}"/>
              </a:ext>
            </a:extLst>
          </p:cNvPr>
          <p:cNvSpPr>
            <a:spLocks/>
          </p:cNvSpPr>
          <p:nvPr/>
        </p:nvSpPr>
        <p:spPr bwMode="auto">
          <a:xfrm>
            <a:off x="4028643" y="2588324"/>
            <a:ext cx="82550" cy="80963"/>
          </a:xfrm>
          <a:custGeom>
            <a:avLst/>
            <a:gdLst>
              <a:gd name="T0" fmla="*/ 34 w 52"/>
              <a:gd name="T1" fmla="*/ 0 h 51"/>
              <a:gd name="T2" fmla="*/ 52 w 52"/>
              <a:gd name="T3" fmla="*/ 51 h 51"/>
              <a:gd name="T4" fmla="*/ 0 w 52"/>
              <a:gd name="T5" fmla="*/ 34 h 51"/>
              <a:gd name="T6" fmla="*/ 34 w 52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34" y="0"/>
                </a:moveTo>
                <a:lnTo>
                  <a:pt x="52" y="51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1183">
            <a:extLst>
              <a:ext uri="{FF2B5EF4-FFF2-40B4-BE49-F238E27FC236}">
                <a16:creationId xmlns:a16="http://schemas.microsoft.com/office/drawing/2014/main" id="{F686BDB6-750D-40C0-B5C6-A76801D3BC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105" y="2073974"/>
            <a:ext cx="269875" cy="2587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84">
            <a:extLst>
              <a:ext uri="{FF2B5EF4-FFF2-40B4-BE49-F238E27FC236}">
                <a16:creationId xmlns:a16="http://schemas.microsoft.com/office/drawing/2014/main" id="{B9AA0611-3FEE-462C-9B47-1CD00AFE650B}"/>
              </a:ext>
            </a:extLst>
          </p:cNvPr>
          <p:cNvSpPr>
            <a:spLocks/>
          </p:cNvSpPr>
          <p:nvPr/>
        </p:nvSpPr>
        <p:spPr bwMode="auto">
          <a:xfrm>
            <a:off x="4028643" y="2027936"/>
            <a:ext cx="82550" cy="80963"/>
          </a:xfrm>
          <a:custGeom>
            <a:avLst/>
            <a:gdLst>
              <a:gd name="T0" fmla="*/ 0 w 52"/>
              <a:gd name="T1" fmla="*/ 16 h 51"/>
              <a:gd name="T2" fmla="*/ 52 w 52"/>
              <a:gd name="T3" fmla="*/ 0 h 51"/>
              <a:gd name="T4" fmla="*/ 34 w 52"/>
              <a:gd name="T5" fmla="*/ 51 h 51"/>
              <a:gd name="T6" fmla="*/ 0 w 52"/>
              <a:gd name="T7" fmla="*/ 1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16"/>
                </a:moveTo>
                <a:lnTo>
                  <a:pt x="52" y="0"/>
                </a:lnTo>
                <a:lnTo>
                  <a:pt x="34" y="51"/>
                </a:lnTo>
                <a:lnTo>
                  <a:pt x="0" y="1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185">
            <a:extLst>
              <a:ext uri="{FF2B5EF4-FFF2-40B4-BE49-F238E27FC236}">
                <a16:creationId xmlns:a16="http://schemas.microsoft.com/office/drawing/2014/main" id="{D36F3DC2-5809-44F0-8A10-F0F1C7AFAA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9055" y="2399411"/>
            <a:ext cx="234950" cy="2238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86">
            <a:extLst>
              <a:ext uri="{FF2B5EF4-FFF2-40B4-BE49-F238E27FC236}">
                <a16:creationId xmlns:a16="http://schemas.microsoft.com/office/drawing/2014/main" id="{D8270680-4164-4687-AA74-918CE8928B57}"/>
              </a:ext>
            </a:extLst>
          </p:cNvPr>
          <p:cNvSpPr>
            <a:spLocks/>
          </p:cNvSpPr>
          <p:nvPr/>
        </p:nvSpPr>
        <p:spPr bwMode="auto">
          <a:xfrm>
            <a:off x="3469843" y="2588324"/>
            <a:ext cx="82550" cy="80963"/>
          </a:xfrm>
          <a:custGeom>
            <a:avLst/>
            <a:gdLst>
              <a:gd name="T0" fmla="*/ 52 w 52"/>
              <a:gd name="T1" fmla="*/ 35 h 51"/>
              <a:gd name="T2" fmla="*/ 0 w 52"/>
              <a:gd name="T3" fmla="*/ 51 h 51"/>
              <a:gd name="T4" fmla="*/ 18 w 52"/>
              <a:gd name="T5" fmla="*/ 0 h 51"/>
              <a:gd name="T6" fmla="*/ 52 w 52"/>
              <a:gd name="T7" fmla="*/ 3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52" y="35"/>
                </a:moveTo>
                <a:lnTo>
                  <a:pt x="0" y="51"/>
                </a:lnTo>
                <a:lnTo>
                  <a:pt x="18" y="0"/>
                </a:lnTo>
                <a:lnTo>
                  <a:pt x="52" y="35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87">
            <a:extLst>
              <a:ext uri="{FF2B5EF4-FFF2-40B4-BE49-F238E27FC236}">
                <a16:creationId xmlns:a16="http://schemas.microsoft.com/office/drawing/2014/main" id="{F35A5E03-3976-45C3-B0F6-9D7B457117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14293" y="2078736"/>
            <a:ext cx="239713" cy="2762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88">
            <a:extLst>
              <a:ext uri="{FF2B5EF4-FFF2-40B4-BE49-F238E27FC236}">
                <a16:creationId xmlns:a16="http://schemas.microsoft.com/office/drawing/2014/main" id="{ACEA6DBC-4F32-4CE5-B896-67DCA6D95BC0}"/>
              </a:ext>
            </a:extLst>
          </p:cNvPr>
          <p:cNvSpPr>
            <a:spLocks/>
          </p:cNvSpPr>
          <p:nvPr/>
        </p:nvSpPr>
        <p:spPr bwMode="auto">
          <a:xfrm>
            <a:off x="3469843" y="2027936"/>
            <a:ext cx="79375" cy="82550"/>
          </a:xfrm>
          <a:custGeom>
            <a:avLst/>
            <a:gdLst>
              <a:gd name="T0" fmla="*/ 14 w 50"/>
              <a:gd name="T1" fmla="*/ 52 h 52"/>
              <a:gd name="T2" fmla="*/ 0 w 50"/>
              <a:gd name="T3" fmla="*/ 0 h 52"/>
              <a:gd name="T4" fmla="*/ 50 w 50"/>
              <a:gd name="T5" fmla="*/ 21 h 52"/>
              <a:gd name="T6" fmla="*/ 14 w 50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14" y="52"/>
                </a:moveTo>
                <a:lnTo>
                  <a:pt x="0" y="0"/>
                </a:lnTo>
                <a:lnTo>
                  <a:pt x="50" y="21"/>
                </a:lnTo>
                <a:lnTo>
                  <a:pt x="14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91">
            <a:extLst>
              <a:ext uri="{FF2B5EF4-FFF2-40B4-BE49-F238E27FC236}">
                <a16:creationId xmlns:a16="http://schemas.microsoft.com/office/drawing/2014/main" id="{4EDB2FE0-76F2-4958-B585-99A4454DB48F}"/>
              </a:ext>
            </a:extLst>
          </p:cNvPr>
          <p:cNvSpPr>
            <a:spLocks/>
          </p:cNvSpPr>
          <p:nvPr/>
        </p:nvSpPr>
        <p:spPr bwMode="auto">
          <a:xfrm>
            <a:off x="3750830" y="2170811"/>
            <a:ext cx="77788" cy="88900"/>
          </a:xfrm>
          <a:custGeom>
            <a:avLst/>
            <a:gdLst>
              <a:gd name="T0" fmla="*/ 0 w 49"/>
              <a:gd name="T1" fmla="*/ 14 h 56"/>
              <a:gd name="T2" fmla="*/ 0 w 49"/>
              <a:gd name="T3" fmla="*/ 42 h 56"/>
              <a:gd name="T4" fmla="*/ 25 w 49"/>
              <a:gd name="T5" fmla="*/ 56 h 56"/>
              <a:gd name="T6" fmla="*/ 49 w 49"/>
              <a:gd name="T7" fmla="*/ 42 h 56"/>
              <a:gd name="T8" fmla="*/ 49 w 49"/>
              <a:gd name="T9" fmla="*/ 14 h 56"/>
              <a:gd name="T10" fmla="*/ 25 w 49"/>
              <a:gd name="T11" fmla="*/ 0 h 56"/>
              <a:gd name="T12" fmla="*/ 0 w 49"/>
              <a:gd name="T13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6">
                <a:moveTo>
                  <a:pt x="0" y="14"/>
                </a:moveTo>
                <a:lnTo>
                  <a:pt x="0" y="42"/>
                </a:lnTo>
                <a:lnTo>
                  <a:pt x="25" y="56"/>
                </a:lnTo>
                <a:lnTo>
                  <a:pt x="49" y="42"/>
                </a:ln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92">
            <a:extLst>
              <a:ext uri="{FF2B5EF4-FFF2-40B4-BE49-F238E27FC236}">
                <a16:creationId xmlns:a16="http://schemas.microsoft.com/office/drawing/2014/main" id="{A333A18F-0917-42C8-AD19-2801B6E8E842}"/>
              </a:ext>
            </a:extLst>
          </p:cNvPr>
          <p:cNvSpPr>
            <a:spLocks/>
          </p:cNvSpPr>
          <p:nvPr/>
        </p:nvSpPr>
        <p:spPr bwMode="auto">
          <a:xfrm>
            <a:off x="3750830" y="2170811"/>
            <a:ext cx="77788" cy="88900"/>
          </a:xfrm>
          <a:custGeom>
            <a:avLst/>
            <a:gdLst>
              <a:gd name="T0" fmla="*/ 0 w 49"/>
              <a:gd name="T1" fmla="*/ 14 h 56"/>
              <a:gd name="T2" fmla="*/ 0 w 49"/>
              <a:gd name="T3" fmla="*/ 42 h 56"/>
              <a:gd name="T4" fmla="*/ 25 w 49"/>
              <a:gd name="T5" fmla="*/ 56 h 56"/>
              <a:gd name="T6" fmla="*/ 49 w 49"/>
              <a:gd name="T7" fmla="*/ 42 h 56"/>
              <a:gd name="T8" fmla="*/ 49 w 49"/>
              <a:gd name="T9" fmla="*/ 14 h 56"/>
              <a:gd name="T10" fmla="*/ 25 w 49"/>
              <a:gd name="T11" fmla="*/ 0 h 56"/>
              <a:gd name="T12" fmla="*/ 0 w 49"/>
              <a:gd name="T13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6">
                <a:moveTo>
                  <a:pt x="0" y="14"/>
                </a:moveTo>
                <a:lnTo>
                  <a:pt x="0" y="42"/>
                </a:lnTo>
                <a:lnTo>
                  <a:pt x="25" y="56"/>
                </a:lnTo>
                <a:lnTo>
                  <a:pt x="49" y="42"/>
                </a:ln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noFill/>
          <a:ln w="7938" cap="sq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193">
            <a:extLst>
              <a:ext uri="{FF2B5EF4-FFF2-40B4-BE49-F238E27FC236}">
                <a16:creationId xmlns:a16="http://schemas.microsoft.com/office/drawing/2014/main" id="{6B24BEF3-10A1-4543-ABDB-F16186114715}"/>
              </a:ext>
            </a:extLst>
          </p:cNvPr>
          <p:cNvSpPr>
            <a:spLocks/>
          </p:cNvSpPr>
          <p:nvPr/>
        </p:nvSpPr>
        <p:spPr bwMode="auto">
          <a:xfrm>
            <a:off x="3533343" y="2229549"/>
            <a:ext cx="217488" cy="88900"/>
          </a:xfrm>
          <a:custGeom>
            <a:avLst/>
            <a:gdLst>
              <a:gd name="T0" fmla="*/ 427 w 427"/>
              <a:gd name="T1" fmla="*/ 18 h 176"/>
              <a:gd name="T2" fmla="*/ 341 w 427"/>
              <a:gd name="T3" fmla="*/ 50 h 176"/>
              <a:gd name="T4" fmla="*/ 258 w 427"/>
              <a:gd name="T5" fmla="*/ 12 h 176"/>
              <a:gd name="T6" fmla="*/ 221 w 427"/>
              <a:gd name="T7" fmla="*/ 95 h 176"/>
              <a:gd name="T8" fmla="*/ 0 w 427"/>
              <a:gd name="T9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" h="176">
                <a:moveTo>
                  <a:pt x="427" y="18"/>
                </a:moveTo>
                <a:lnTo>
                  <a:pt x="341" y="50"/>
                </a:lnTo>
                <a:cubicBezTo>
                  <a:pt x="328" y="17"/>
                  <a:pt x="291" y="0"/>
                  <a:pt x="258" y="12"/>
                </a:cubicBezTo>
                <a:cubicBezTo>
                  <a:pt x="225" y="25"/>
                  <a:pt x="208" y="62"/>
                  <a:pt x="221" y="95"/>
                </a:cubicBezTo>
                <a:lnTo>
                  <a:pt x="0" y="176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194">
            <a:extLst>
              <a:ext uri="{FF2B5EF4-FFF2-40B4-BE49-F238E27FC236}">
                <a16:creationId xmlns:a16="http://schemas.microsoft.com/office/drawing/2014/main" id="{E1C902BA-94D8-4676-ACA2-99AE7F47A670}"/>
              </a:ext>
            </a:extLst>
          </p:cNvPr>
          <p:cNvSpPr>
            <a:spLocks/>
          </p:cNvSpPr>
          <p:nvPr/>
        </p:nvSpPr>
        <p:spPr bwMode="auto">
          <a:xfrm>
            <a:off x="3469843" y="2278761"/>
            <a:ext cx="85725" cy="73025"/>
          </a:xfrm>
          <a:custGeom>
            <a:avLst/>
            <a:gdLst>
              <a:gd name="T0" fmla="*/ 54 w 54"/>
              <a:gd name="T1" fmla="*/ 46 h 46"/>
              <a:gd name="T2" fmla="*/ 0 w 54"/>
              <a:gd name="T3" fmla="*/ 40 h 46"/>
              <a:gd name="T4" fmla="*/ 37 w 54"/>
              <a:gd name="T5" fmla="*/ 0 h 46"/>
              <a:gd name="T6" fmla="*/ 54 w 54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46">
                <a:moveTo>
                  <a:pt x="54" y="46"/>
                </a:moveTo>
                <a:lnTo>
                  <a:pt x="0" y="40"/>
                </a:lnTo>
                <a:lnTo>
                  <a:pt x="37" y="0"/>
                </a:lnTo>
                <a:lnTo>
                  <a:pt x="54" y="46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95">
            <a:extLst>
              <a:ext uri="{FF2B5EF4-FFF2-40B4-BE49-F238E27FC236}">
                <a16:creationId xmlns:a16="http://schemas.microsoft.com/office/drawing/2014/main" id="{23F36C2E-AB38-463B-ABCC-AE98BCB66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518" y="2097786"/>
            <a:ext cx="0" cy="73025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196">
            <a:extLst>
              <a:ext uri="{FF2B5EF4-FFF2-40B4-BE49-F238E27FC236}">
                <a16:creationId xmlns:a16="http://schemas.microsoft.com/office/drawing/2014/main" id="{0908D14B-6860-4921-A37E-5FF8B8E6A5C8}"/>
              </a:ext>
            </a:extLst>
          </p:cNvPr>
          <p:cNvSpPr>
            <a:spLocks/>
          </p:cNvSpPr>
          <p:nvPr/>
        </p:nvSpPr>
        <p:spPr bwMode="auto">
          <a:xfrm>
            <a:off x="3752418" y="2031111"/>
            <a:ext cx="76200" cy="76200"/>
          </a:xfrm>
          <a:custGeom>
            <a:avLst/>
            <a:gdLst>
              <a:gd name="T0" fmla="*/ 0 w 48"/>
              <a:gd name="T1" fmla="*/ 48 h 48"/>
              <a:gd name="T2" fmla="*/ 24 w 48"/>
              <a:gd name="T3" fmla="*/ 0 h 48"/>
              <a:gd name="T4" fmla="*/ 48 w 48"/>
              <a:gd name="T5" fmla="*/ 48 h 48"/>
              <a:gd name="T6" fmla="*/ 0 w 48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48"/>
                </a:moveTo>
                <a:lnTo>
                  <a:pt x="24" y="0"/>
                </a:lnTo>
                <a:lnTo>
                  <a:pt x="4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1200">
            <a:extLst>
              <a:ext uri="{FF2B5EF4-FFF2-40B4-BE49-F238E27FC236}">
                <a16:creationId xmlns:a16="http://schemas.microsoft.com/office/drawing/2014/main" id="{92E2346E-1BF8-429E-9085-C9B7881A9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301536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2" name="Picture 1201">
            <a:extLst>
              <a:ext uri="{FF2B5EF4-FFF2-40B4-BE49-F238E27FC236}">
                <a16:creationId xmlns:a16="http://schemas.microsoft.com/office/drawing/2014/main" id="{21423465-DD36-4596-86DA-79B15BEC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8" y="2983611"/>
            <a:ext cx="38417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Rectangle 1203">
            <a:extLst>
              <a:ext uri="{FF2B5EF4-FFF2-40B4-BE49-F238E27FC236}">
                <a16:creationId xmlns:a16="http://schemas.microsoft.com/office/drawing/2014/main" id="{4C49FF6D-E767-485C-A988-D451149D0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3015361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204">
            <a:extLst>
              <a:ext uri="{FF2B5EF4-FFF2-40B4-BE49-F238E27FC236}">
                <a16:creationId xmlns:a16="http://schemas.microsoft.com/office/drawing/2014/main" id="{5EFACBD5-20C7-43C0-A05A-4304A3F2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301536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1208">
            <a:extLst>
              <a:ext uri="{FF2B5EF4-FFF2-40B4-BE49-F238E27FC236}">
                <a16:creationId xmlns:a16="http://schemas.microsoft.com/office/drawing/2014/main" id="{E9B83813-C1E6-414A-92A5-EC28DB645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33407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212">
            <a:extLst>
              <a:ext uri="{FF2B5EF4-FFF2-40B4-BE49-F238E27FC236}">
                <a16:creationId xmlns:a16="http://schemas.microsoft.com/office/drawing/2014/main" id="{71FF8D1E-7438-4706-9922-A56C6056A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1216">
            <a:extLst>
              <a:ext uri="{FF2B5EF4-FFF2-40B4-BE49-F238E27FC236}">
                <a16:creationId xmlns:a16="http://schemas.microsoft.com/office/drawing/2014/main" id="{1EFB495F-4307-46A3-ABE4-310F06A0E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220">
            <a:extLst>
              <a:ext uri="{FF2B5EF4-FFF2-40B4-BE49-F238E27FC236}">
                <a16:creationId xmlns:a16="http://schemas.microsoft.com/office/drawing/2014/main" id="{1803212C-5298-40C5-AC8A-4F01CCB0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9" name="Picture 1221">
            <a:extLst>
              <a:ext uri="{FF2B5EF4-FFF2-40B4-BE49-F238E27FC236}">
                <a16:creationId xmlns:a16="http://schemas.microsoft.com/office/drawing/2014/main" id="{CD2D741E-632F-4748-976D-46273CA2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93" y="3310636"/>
            <a:ext cx="385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ctangle 1223">
            <a:extLst>
              <a:ext uri="{FF2B5EF4-FFF2-40B4-BE49-F238E27FC236}">
                <a16:creationId xmlns:a16="http://schemas.microsoft.com/office/drawing/2014/main" id="{9D1829AB-81D6-49DF-B36C-2543D0A79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3340799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Rectangle 1224">
            <a:extLst>
              <a:ext uri="{FF2B5EF4-FFF2-40B4-BE49-F238E27FC236}">
                <a16:creationId xmlns:a16="http://schemas.microsoft.com/office/drawing/2014/main" id="{29806BB0-985C-47A4-9526-12007E65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33407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228">
            <a:extLst>
              <a:ext uri="{FF2B5EF4-FFF2-40B4-BE49-F238E27FC236}">
                <a16:creationId xmlns:a16="http://schemas.microsoft.com/office/drawing/2014/main" id="{E119E339-4986-4BF9-8F41-1C1BBA7E2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301536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" name="Picture 1229">
            <a:extLst>
              <a:ext uri="{FF2B5EF4-FFF2-40B4-BE49-F238E27FC236}">
                <a16:creationId xmlns:a16="http://schemas.microsoft.com/office/drawing/2014/main" id="{D78FFEDA-BB5E-4BFE-B0C1-04F5CDB0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43" y="3416999"/>
            <a:ext cx="2047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Freeform 1231">
            <a:extLst>
              <a:ext uri="{FF2B5EF4-FFF2-40B4-BE49-F238E27FC236}">
                <a16:creationId xmlns:a16="http://schemas.microsoft.com/office/drawing/2014/main" id="{1EDF5AB7-9031-411A-BC59-D8A868811092}"/>
              </a:ext>
            </a:extLst>
          </p:cNvPr>
          <p:cNvSpPr>
            <a:spLocks/>
          </p:cNvSpPr>
          <p:nvPr/>
        </p:nvSpPr>
        <p:spPr bwMode="auto">
          <a:xfrm>
            <a:off x="3696855" y="3442399"/>
            <a:ext cx="88900" cy="77788"/>
          </a:xfrm>
          <a:custGeom>
            <a:avLst/>
            <a:gdLst>
              <a:gd name="T0" fmla="*/ 42 w 56"/>
              <a:gd name="T1" fmla="*/ 0 h 49"/>
              <a:gd name="T2" fmla="*/ 14 w 56"/>
              <a:gd name="T3" fmla="*/ 0 h 49"/>
              <a:gd name="T4" fmla="*/ 0 w 56"/>
              <a:gd name="T5" fmla="*/ 25 h 49"/>
              <a:gd name="T6" fmla="*/ 14 w 56"/>
              <a:gd name="T7" fmla="*/ 49 h 49"/>
              <a:gd name="T8" fmla="*/ 42 w 56"/>
              <a:gd name="T9" fmla="*/ 49 h 49"/>
              <a:gd name="T10" fmla="*/ 56 w 56"/>
              <a:gd name="T11" fmla="*/ 25 h 49"/>
              <a:gd name="T12" fmla="*/ 42 w 56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9">
                <a:moveTo>
                  <a:pt x="42" y="0"/>
                </a:moveTo>
                <a:lnTo>
                  <a:pt x="14" y="0"/>
                </a:lnTo>
                <a:lnTo>
                  <a:pt x="0" y="25"/>
                </a:lnTo>
                <a:lnTo>
                  <a:pt x="14" y="49"/>
                </a:lnTo>
                <a:lnTo>
                  <a:pt x="42" y="49"/>
                </a:lnTo>
                <a:lnTo>
                  <a:pt x="56" y="25"/>
                </a:lnTo>
                <a:lnTo>
                  <a:pt x="42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232">
            <a:extLst>
              <a:ext uri="{FF2B5EF4-FFF2-40B4-BE49-F238E27FC236}">
                <a16:creationId xmlns:a16="http://schemas.microsoft.com/office/drawing/2014/main" id="{6F58EB17-BB14-4172-BCCD-FF99DC99A99B}"/>
              </a:ext>
            </a:extLst>
          </p:cNvPr>
          <p:cNvSpPr>
            <a:spLocks/>
          </p:cNvSpPr>
          <p:nvPr/>
        </p:nvSpPr>
        <p:spPr bwMode="auto">
          <a:xfrm>
            <a:off x="3696855" y="3442399"/>
            <a:ext cx="88900" cy="77788"/>
          </a:xfrm>
          <a:custGeom>
            <a:avLst/>
            <a:gdLst>
              <a:gd name="T0" fmla="*/ 42 w 56"/>
              <a:gd name="T1" fmla="*/ 0 h 49"/>
              <a:gd name="T2" fmla="*/ 14 w 56"/>
              <a:gd name="T3" fmla="*/ 0 h 49"/>
              <a:gd name="T4" fmla="*/ 0 w 56"/>
              <a:gd name="T5" fmla="*/ 25 h 49"/>
              <a:gd name="T6" fmla="*/ 14 w 56"/>
              <a:gd name="T7" fmla="*/ 49 h 49"/>
              <a:gd name="T8" fmla="*/ 42 w 56"/>
              <a:gd name="T9" fmla="*/ 49 h 49"/>
              <a:gd name="T10" fmla="*/ 56 w 56"/>
              <a:gd name="T11" fmla="*/ 25 h 49"/>
              <a:gd name="T12" fmla="*/ 42 w 56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9">
                <a:moveTo>
                  <a:pt x="42" y="0"/>
                </a:moveTo>
                <a:lnTo>
                  <a:pt x="14" y="0"/>
                </a:lnTo>
                <a:lnTo>
                  <a:pt x="0" y="25"/>
                </a:lnTo>
                <a:lnTo>
                  <a:pt x="14" y="49"/>
                </a:lnTo>
                <a:lnTo>
                  <a:pt x="42" y="49"/>
                </a:lnTo>
                <a:lnTo>
                  <a:pt x="56" y="25"/>
                </a:lnTo>
                <a:lnTo>
                  <a:pt x="42" y="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Oval 1235">
            <a:extLst>
              <a:ext uri="{FF2B5EF4-FFF2-40B4-BE49-F238E27FC236}">
                <a16:creationId xmlns:a16="http://schemas.microsoft.com/office/drawing/2014/main" id="{BF78B9B4-E1D6-4B03-BE1B-39D57136F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31455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Oval 1236">
            <a:extLst>
              <a:ext uri="{FF2B5EF4-FFF2-40B4-BE49-F238E27FC236}">
                <a16:creationId xmlns:a16="http://schemas.microsoft.com/office/drawing/2014/main" id="{469CE5BC-4BB7-4710-A4D9-012007626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31455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Oval 1239">
            <a:extLst>
              <a:ext uri="{FF2B5EF4-FFF2-40B4-BE49-F238E27FC236}">
                <a16:creationId xmlns:a16="http://schemas.microsoft.com/office/drawing/2014/main" id="{895F3148-69B1-4102-B58B-A2019FAAA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347256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240">
            <a:extLst>
              <a:ext uri="{FF2B5EF4-FFF2-40B4-BE49-F238E27FC236}">
                <a16:creationId xmlns:a16="http://schemas.microsoft.com/office/drawing/2014/main" id="{852E617D-CDDC-4D13-BCFC-4246B2EE32CE}"/>
              </a:ext>
            </a:extLst>
          </p:cNvPr>
          <p:cNvSpPr>
            <a:spLocks/>
          </p:cNvSpPr>
          <p:nvPr/>
        </p:nvSpPr>
        <p:spPr bwMode="auto">
          <a:xfrm>
            <a:off x="4108018" y="3472561"/>
            <a:ext cx="17463" cy="17463"/>
          </a:xfrm>
          <a:custGeom>
            <a:avLst/>
            <a:gdLst>
              <a:gd name="T0" fmla="*/ 0 w 11"/>
              <a:gd name="T1" fmla="*/ 6 h 11"/>
              <a:gd name="T2" fmla="*/ 6 w 11"/>
              <a:gd name="T3" fmla="*/ 0 h 11"/>
              <a:gd name="T4" fmla="*/ 11 w 11"/>
              <a:gd name="T5" fmla="*/ 6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2"/>
                  <a:pt x="3" y="0"/>
                  <a:pt x="6" y="0"/>
                </a:cubicBezTo>
                <a:cubicBezTo>
                  <a:pt x="9" y="0"/>
                  <a:pt x="11" y="2"/>
                  <a:pt x="11" y="6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8"/>
                  <a:pt x="0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Oval 1243">
            <a:extLst>
              <a:ext uri="{FF2B5EF4-FFF2-40B4-BE49-F238E27FC236}">
                <a16:creationId xmlns:a16="http://schemas.microsoft.com/office/drawing/2014/main" id="{FE18AE09-8D6E-4473-885B-7E4F8A9D8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37995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244">
            <a:extLst>
              <a:ext uri="{FF2B5EF4-FFF2-40B4-BE49-F238E27FC236}">
                <a16:creationId xmlns:a16="http://schemas.microsoft.com/office/drawing/2014/main" id="{FB09E752-11CE-4066-8465-7F844F2BC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37995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Oval 1247">
            <a:extLst>
              <a:ext uri="{FF2B5EF4-FFF2-40B4-BE49-F238E27FC236}">
                <a16:creationId xmlns:a16="http://schemas.microsoft.com/office/drawing/2014/main" id="{FA12D49D-C936-4499-9100-1E480A0C4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37995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Oval 1248">
            <a:extLst>
              <a:ext uri="{FF2B5EF4-FFF2-40B4-BE49-F238E27FC236}">
                <a16:creationId xmlns:a16="http://schemas.microsoft.com/office/drawing/2014/main" id="{79C60F41-4F55-4563-8CB5-43846723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37995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Oval 1251">
            <a:extLst>
              <a:ext uri="{FF2B5EF4-FFF2-40B4-BE49-F238E27FC236}">
                <a16:creationId xmlns:a16="http://schemas.microsoft.com/office/drawing/2014/main" id="{989F7AA6-2BE8-4DFF-8DD3-B3FFB5B68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37995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Oval 1252">
            <a:extLst>
              <a:ext uri="{FF2B5EF4-FFF2-40B4-BE49-F238E27FC236}">
                <a16:creationId xmlns:a16="http://schemas.microsoft.com/office/drawing/2014/main" id="{5970B888-3C63-400D-A922-3F921DC8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37995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Oval 1255">
            <a:extLst>
              <a:ext uri="{FF2B5EF4-FFF2-40B4-BE49-F238E27FC236}">
                <a16:creationId xmlns:a16="http://schemas.microsoft.com/office/drawing/2014/main" id="{9BD39B9C-3B4A-4277-9BE3-218FD9D9A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347256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256">
            <a:extLst>
              <a:ext uri="{FF2B5EF4-FFF2-40B4-BE49-F238E27FC236}">
                <a16:creationId xmlns:a16="http://schemas.microsoft.com/office/drawing/2014/main" id="{5D1DC196-FDFE-4B8C-8A8B-C01B193EE170}"/>
              </a:ext>
            </a:extLst>
          </p:cNvPr>
          <p:cNvSpPr>
            <a:spLocks/>
          </p:cNvSpPr>
          <p:nvPr/>
        </p:nvSpPr>
        <p:spPr bwMode="auto">
          <a:xfrm>
            <a:off x="3455555" y="3472561"/>
            <a:ext cx="17463" cy="17463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6 h 11"/>
              <a:gd name="T6" fmla="*/ 5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2"/>
                  <a:pt x="2" y="0"/>
                  <a:pt x="5" y="0"/>
                </a:cubicBezTo>
                <a:cubicBezTo>
                  <a:pt x="8" y="0"/>
                  <a:pt x="11" y="2"/>
                  <a:pt x="11" y="6"/>
                </a:cubicBezTo>
                <a:cubicBezTo>
                  <a:pt x="11" y="8"/>
                  <a:pt x="8" y="11"/>
                  <a:pt x="5" y="11"/>
                </a:cubicBezTo>
                <a:cubicBezTo>
                  <a:pt x="2" y="11"/>
                  <a:pt x="0" y="8"/>
                  <a:pt x="0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8" name="Picture 1257">
            <a:extLst>
              <a:ext uri="{FF2B5EF4-FFF2-40B4-BE49-F238E27FC236}">
                <a16:creationId xmlns:a16="http://schemas.microsoft.com/office/drawing/2014/main" id="{410FEFC6-F66C-4323-B14C-AD31AB38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3113786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258">
            <a:extLst>
              <a:ext uri="{FF2B5EF4-FFF2-40B4-BE49-F238E27FC236}">
                <a16:creationId xmlns:a16="http://schemas.microsoft.com/office/drawing/2014/main" id="{3E426FC6-631F-427D-AD54-6F118B00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3113786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Oval 1259">
            <a:extLst>
              <a:ext uri="{FF2B5EF4-FFF2-40B4-BE49-F238E27FC236}">
                <a16:creationId xmlns:a16="http://schemas.microsoft.com/office/drawing/2014/main" id="{8B6816AB-C984-4DA0-8709-A69A8CAAF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31455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Oval 1260">
            <a:extLst>
              <a:ext uri="{FF2B5EF4-FFF2-40B4-BE49-F238E27FC236}">
                <a16:creationId xmlns:a16="http://schemas.microsoft.com/office/drawing/2014/main" id="{E0DC1674-BC42-4311-A231-FA903F0E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31455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2" name="Picture 1261">
            <a:extLst>
              <a:ext uri="{FF2B5EF4-FFF2-40B4-BE49-F238E27FC236}">
                <a16:creationId xmlns:a16="http://schemas.microsoft.com/office/drawing/2014/main" id="{A9F044C5-B077-4157-913B-6151175D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3113786"/>
            <a:ext cx="123825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1262">
            <a:extLst>
              <a:ext uri="{FF2B5EF4-FFF2-40B4-BE49-F238E27FC236}">
                <a16:creationId xmlns:a16="http://schemas.microsoft.com/office/drawing/2014/main" id="{21C60B86-E599-44AF-8F96-C7FB481F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3113786"/>
            <a:ext cx="123825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Oval 1263">
            <a:extLst>
              <a:ext uri="{FF2B5EF4-FFF2-40B4-BE49-F238E27FC236}">
                <a16:creationId xmlns:a16="http://schemas.microsoft.com/office/drawing/2014/main" id="{7B034751-C2B2-4270-8478-5E3168F32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3145536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Oval 1264">
            <a:extLst>
              <a:ext uri="{FF2B5EF4-FFF2-40B4-BE49-F238E27FC236}">
                <a16:creationId xmlns:a16="http://schemas.microsoft.com/office/drawing/2014/main" id="{195E6F5C-BAA8-4C32-ACB2-FB1305772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31455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265">
            <a:extLst>
              <a:ext uri="{FF2B5EF4-FFF2-40B4-BE49-F238E27FC236}">
                <a16:creationId xmlns:a16="http://schemas.microsoft.com/office/drawing/2014/main" id="{ACA0E53A-DBF8-4176-81A8-A1CB1413D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9693" y="3482086"/>
            <a:ext cx="157163" cy="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266">
            <a:extLst>
              <a:ext uri="{FF2B5EF4-FFF2-40B4-BE49-F238E27FC236}">
                <a16:creationId xmlns:a16="http://schemas.microsoft.com/office/drawing/2014/main" id="{6866C999-8D29-4E35-A8A2-C5C3916AEF10}"/>
              </a:ext>
            </a:extLst>
          </p:cNvPr>
          <p:cNvSpPr>
            <a:spLocks/>
          </p:cNvSpPr>
          <p:nvPr/>
        </p:nvSpPr>
        <p:spPr bwMode="auto">
          <a:xfrm>
            <a:off x="3473018" y="3442399"/>
            <a:ext cx="76200" cy="77788"/>
          </a:xfrm>
          <a:custGeom>
            <a:avLst/>
            <a:gdLst>
              <a:gd name="T0" fmla="*/ 48 w 48"/>
              <a:gd name="T1" fmla="*/ 49 h 49"/>
              <a:gd name="T2" fmla="*/ 0 w 48"/>
              <a:gd name="T3" fmla="*/ 25 h 49"/>
              <a:gd name="T4" fmla="*/ 48 w 48"/>
              <a:gd name="T5" fmla="*/ 0 h 49"/>
              <a:gd name="T6" fmla="*/ 48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49"/>
                </a:moveTo>
                <a:lnTo>
                  <a:pt x="0" y="25"/>
                </a:lnTo>
                <a:lnTo>
                  <a:pt x="48" y="0"/>
                </a:lnTo>
                <a:lnTo>
                  <a:pt x="48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267">
            <a:extLst>
              <a:ext uri="{FF2B5EF4-FFF2-40B4-BE49-F238E27FC236}">
                <a16:creationId xmlns:a16="http://schemas.microsoft.com/office/drawing/2014/main" id="{BF1C8D4D-EF28-4F48-A940-C5DD038DA0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4293" y="3520186"/>
            <a:ext cx="204788" cy="2317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268">
            <a:extLst>
              <a:ext uri="{FF2B5EF4-FFF2-40B4-BE49-F238E27FC236}">
                <a16:creationId xmlns:a16="http://schemas.microsoft.com/office/drawing/2014/main" id="{A90B4CDF-1A0A-455B-9F9F-BB953EC6ABAA}"/>
              </a:ext>
            </a:extLst>
          </p:cNvPr>
          <p:cNvSpPr>
            <a:spLocks/>
          </p:cNvSpPr>
          <p:nvPr/>
        </p:nvSpPr>
        <p:spPr bwMode="auto">
          <a:xfrm>
            <a:off x="3469843" y="3718624"/>
            <a:ext cx="79375" cy="82550"/>
          </a:xfrm>
          <a:custGeom>
            <a:avLst/>
            <a:gdLst>
              <a:gd name="T0" fmla="*/ 50 w 50"/>
              <a:gd name="T1" fmla="*/ 32 h 52"/>
              <a:gd name="T2" fmla="*/ 0 w 50"/>
              <a:gd name="T3" fmla="*/ 52 h 52"/>
              <a:gd name="T4" fmla="*/ 14 w 50"/>
              <a:gd name="T5" fmla="*/ 0 h 52"/>
              <a:gd name="T6" fmla="*/ 50 w 50"/>
              <a:gd name="T7" fmla="*/ 3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50" y="32"/>
                </a:moveTo>
                <a:lnTo>
                  <a:pt x="0" y="52"/>
                </a:lnTo>
                <a:lnTo>
                  <a:pt x="14" y="0"/>
                </a:lnTo>
                <a:lnTo>
                  <a:pt x="50" y="3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269">
            <a:extLst>
              <a:ext uri="{FF2B5EF4-FFF2-40B4-BE49-F238E27FC236}">
                <a16:creationId xmlns:a16="http://schemas.microsoft.com/office/drawing/2014/main" id="{A1854763-C04F-435F-A525-2C7534BB9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3530" y="3520186"/>
            <a:ext cx="20638" cy="2111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270">
            <a:extLst>
              <a:ext uri="{FF2B5EF4-FFF2-40B4-BE49-F238E27FC236}">
                <a16:creationId xmlns:a16="http://schemas.microsoft.com/office/drawing/2014/main" id="{E0DF8FE6-3030-4A02-AD2E-48C9306BF3AC}"/>
              </a:ext>
            </a:extLst>
          </p:cNvPr>
          <p:cNvSpPr>
            <a:spLocks/>
          </p:cNvSpPr>
          <p:nvPr/>
        </p:nvSpPr>
        <p:spPr bwMode="auto">
          <a:xfrm>
            <a:off x="3744480" y="3718624"/>
            <a:ext cx="77788" cy="80963"/>
          </a:xfrm>
          <a:custGeom>
            <a:avLst/>
            <a:gdLst>
              <a:gd name="T0" fmla="*/ 49 w 49"/>
              <a:gd name="T1" fmla="*/ 0 h 51"/>
              <a:gd name="T2" fmla="*/ 29 w 49"/>
              <a:gd name="T3" fmla="*/ 51 h 51"/>
              <a:gd name="T4" fmla="*/ 0 w 49"/>
              <a:gd name="T5" fmla="*/ 5 h 51"/>
              <a:gd name="T6" fmla="*/ 49 w 49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51">
                <a:moveTo>
                  <a:pt x="49" y="0"/>
                </a:moveTo>
                <a:lnTo>
                  <a:pt x="29" y="51"/>
                </a:lnTo>
                <a:lnTo>
                  <a:pt x="0" y="5"/>
                </a:lnTo>
                <a:lnTo>
                  <a:pt x="49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1271">
            <a:extLst>
              <a:ext uri="{FF2B5EF4-FFF2-40B4-BE49-F238E27FC236}">
                <a16:creationId xmlns:a16="http://schemas.microsoft.com/office/drawing/2014/main" id="{8D763D4E-25DC-4A07-95BA-B7BA0B750F8E}"/>
              </a:ext>
            </a:extLst>
          </p:cNvPr>
          <p:cNvSpPr>
            <a:spLocks/>
          </p:cNvSpPr>
          <p:nvPr/>
        </p:nvSpPr>
        <p:spPr bwMode="auto">
          <a:xfrm>
            <a:off x="3785755" y="3482086"/>
            <a:ext cx="277813" cy="273050"/>
          </a:xfrm>
          <a:custGeom>
            <a:avLst/>
            <a:gdLst>
              <a:gd name="T0" fmla="*/ 0 w 541"/>
              <a:gd name="T1" fmla="*/ 0 h 534"/>
              <a:gd name="T2" fmla="*/ 178 w 541"/>
              <a:gd name="T3" fmla="*/ 176 h 534"/>
              <a:gd name="T4" fmla="*/ 313 w 541"/>
              <a:gd name="T5" fmla="*/ 175 h 534"/>
              <a:gd name="T6" fmla="*/ 314 w 541"/>
              <a:gd name="T7" fmla="*/ 309 h 534"/>
              <a:gd name="T8" fmla="*/ 541 w 541"/>
              <a:gd name="T9" fmla="*/ 534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534">
                <a:moveTo>
                  <a:pt x="0" y="0"/>
                </a:moveTo>
                <a:lnTo>
                  <a:pt x="178" y="176"/>
                </a:lnTo>
                <a:cubicBezTo>
                  <a:pt x="215" y="139"/>
                  <a:pt x="275" y="138"/>
                  <a:pt x="313" y="175"/>
                </a:cubicBezTo>
                <a:cubicBezTo>
                  <a:pt x="350" y="212"/>
                  <a:pt x="350" y="272"/>
                  <a:pt x="314" y="309"/>
                </a:cubicBezTo>
                <a:lnTo>
                  <a:pt x="541" y="534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272">
            <a:extLst>
              <a:ext uri="{FF2B5EF4-FFF2-40B4-BE49-F238E27FC236}">
                <a16:creationId xmlns:a16="http://schemas.microsoft.com/office/drawing/2014/main" id="{68AE3D6D-C718-4CC6-821D-F59E5E126102}"/>
              </a:ext>
            </a:extLst>
          </p:cNvPr>
          <p:cNvSpPr>
            <a:spLocks/>
          </p:cNvSpPr>
          <p:nvPr/>
        </p:nvSpPr>
        <p:spPr bwMode="auto">
          <a:xfrm>
            <a:off x="4030230" y="3720211"/>
            <a:ext cx="80963" cy="80963"/>
          </a:xfrm>
          <a:custGeom>
            <a:avLst/>
            <a:gdLst>
              <a:gd name="T0" fmla="*/ 33 w 51"/>
              <a:gd name="T1" fmla="*/ 0 h 51"/>
              <a:gd name="T2" fmla="*/ 51 w 51"/>
              <a:gd name="T3" fmla="*/ 51 h 51"/>
              <a:gd name="T4" fmla="*/ 0 w 51"/>
              <a:gd name="T5" fmla="*/ 34 h 51"/>
              <a:gd name="T6" fmla="*/ 33 w 51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33" y="0"/>
                </a:moveTo>
                <a:lnTo>
                  <a:pt x="51" y="51"/>
                </a:lnTo>
                <a:lnTo>
                  <a:pt x="0" y="34"/>
                </a:lnTo>
                <a:lnTo>
                  <a:pt x="3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1273">
            <a:extLst>
              <a:ext uri="{FF2B5EF4-FFF2-40B4-BE49-F238E27FC236}">
                <a16:creationId xmlns:a16="http://schemas.microsoft.com/office/drawing/2014/main" id="{42868F2A-FC0B-4FE3-AFB9-12C9D03CE3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14293" y="3210624"/>
            <a:ext cx="204788" cy="2317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274">
            <a:extLst>
              <a:ext uri="{FF2B5EF4-FFF2-40B4-BE49-F238E27FC236}">
                <a16:creationId xmlns:a16="http://schemas.microsoft.com/office/drawing/2014/main" id="{FCFE09CA-2277-40C2-9AF1-0B105E16110D}"/>
              </a:ext>
            </a:extLst>
          </p:cNvPr>
          <p:cNvSpPr>
            <a:spLocks/>
          </p:cNvSpPr>
          <p:nvPr/>
        </p:nvSpPr>
        <p:spPr bwMode="auto">
          <a:xfrm>
            <a:off x="3469843" y="3161411"/>
            <a:ext cx="79375" cy="82550"/>
          </a:xfrm>
          <a:custGeom>
            <a:avLst/>
            <a:gdLst>
              <a:gd name="T0" fmla="*/ 14 w 50"/>
              <a:gd name="T1" fmla="*/ 52 h 52"/>
              <a:gd name="T2" fmla="*/ 0 w 50"/>
              <a:gd name="T3" fmla="*/ 0 h 52"/>
              <a:gd name="T4" fmla="*/ 50 w 50"/>
              <a:gd name="T5" fmla="*/ 20 h 52"/>
              <a:gd name="T6" fmla="*/ 14 w 50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14" y="52"/>
                </a:moveTo>
                <a:lnTo>
                  <a:pt x="0" y="0"/>
                </a:lnTo>
                <a:lnTo>
                  <a:pt x="50" y="20"/>
                </a:lnTo>
                <a:lnTo>
                  <a:pt x="14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1275">
            <a:extLst>
              <a:ext uri="{FF2B5EF4-FFF2-40B4-BE49-F238E27FC236}">
                <a16:creationId xmlns:a16="http://schemas.microsoft.com/office/drawing/2014/main" id="{23207746-2F47-4811-AD6E-ABA6050B0CB0}"/>
              </a:ext>
            </a:extLst>
          </p:cNvPr>
          <p:cNvSpPr>
            <a:spLocks/>
          </p:cNvSpPr>
          <p:nvPr/>
        </p:nvSpPr>
        <p:spPr bwMode="auto">
          <a:xfrm>
            <a:off x="3763530" y="3202686"/>
            <a:ext cx="295275" cy="239713"/>
          </a:xfrm>
          <a:custGeom>
            <a:avLst/>
            <a:gdLst>
              <a:gd name="T0" fmla="*/ 0 w 576"/>
              <a:gd name="T1" fmla="*/ 468 h 468"/>
              <a:gd name="T2" fmla="*/ 31 w 576"/>
              <a:gd name="T3" fmla="*/ 443 h 468"/>
              <a:gd name="T4" fmla="*/ 40 w 576"/>
              <a:gd name="T5" fmla="*/ 353 h 468"/>
              <a:gd name="T6" fmla="*/ 130 w 576"/>
              <a:gd name="T7" fmla="*/ 362 h 468"/>
              <a:gd name="T8" fmla="*/ 156 w 576"/>
              <a:gd name="T9" fmla="*/ 341 h 468"/>
              <a:gd name="T10" fmla="*/ 166 w 576"/>
              <a:gd name="T11" fmla="*/ 251 h 468"/>
              <a:gd name="T12" fmla="*/ 256 w 576"/>
              <a:gd name="T13" fmla="*/ 260 h 468"/>
              <a:gd name="T14" fmla="*/ 576 w 576"/>
              <a:gd name="T15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6" h="468">
                <a:moveTo>
                  <a:pt x="0" y="468"/>
                </a:moveTo>
                <a:lnTo>
                  <a:pt x="31" y="443"/>
                </a:lnTo>
                <a:cubicBezTo>
                  <a:pt x="8" y="415"/>
                  <a:pt x="13" y="375"/>
                  <a:pt x="40" y="353"/>
                </a:cubicBezTo>
                <a:cubicBezTo>
                  <a:pt x="68" y="331"/>
                  <a:pt x="108" y="335"/>
                  <a:pt x="130" y="362"/>
                </a:cubicBezTo>
                <a:lnTo>
                  <a:pt x="156" y="341"/>
                </a:lnTo>
                <a:cubicBezTo>
                  <a:pt x="134" y="313"/>
                  <a:pt x="138" y="273"/>
                  <a:pt x="166" y="251"/>
                </a:cubicBezTo>
                <a:cubicBezTo>
                  <a:pt x="193" y="229"/>
                  <a:pt x="234" y="233"/>
                  <a:pt x="256" y="260"/>
                </a:cubicBezTo>
                <a:lnTo>
                  <a:pt x="576" y="0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1276">
            <a:extLst>
              <a:ext uri="{FF2B5EF4-FFF2-40B4-BE49-F238E27FC236}">
                <a16:creationId xmlns:a16="http://schemas.microsoft.com/office/drawing/2014/main" id="{5DE522C0-1967-4FFB-A962-FA577F14A92D}"/>
              </a:ext>
            </a:extLst>
          </p:cNvPr>
          <p:cNvSpPr>
            <a:spLocks/>
          </p:cNvSpPr>
          <p:nvPr/>
        </p:nvSpPr>
        <p:spPr bwMode="auto">
          <a:xfrm>
            <a:off x="4027055" y="3161411"/>
            <a:ext cx="84138" cy="77788"/>
          </a:xfrm>
          <a:custGeom>
            <a:avLst/>
            <a:gdLst>
              <a:gd name="T0" fmla="*/ 0 w 53"/>
              <a:gd name="T1" fmla="*/ 11 h 49"/>
              <a:gd name="T2" fmla="*/ 53 w 53"/>
              <a:gd name="T3" fmla="*/ 0 h 49"/>
              <a:gd name="T4" fmla="*/ 31 w 53"/>
              <a:gd name="T5" fmla="*/ 49 h 49"/>
              <a:gd name="T6" fmla="*/ 0 w 53"/>
              <a:gd name="T7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11"/>
                </a:moveTo>
                <a:lnTo>
                  <a:pt x="53" y="0"/>
                </a:lnTo>
                <a:lnTo>
                  <a:pt x="31" y="49"/>
                </a:lnTo>
                <a:lnTo>
                  <a:pt x="0" y="1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8" name="Picture 1277">
            <a:extLst>
              <a:ext uri="{FF2B5EF4-FFF2-40B4-BE49-F238E27FC236}">
                <a16:creationId xmlns:a16="http://schemas.microsoft.com/office/drawing/2014/main" id="{CA157DDF-FBA7-4809-8E44-6AC2E8BE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68" y="3416999"/>
            <a:ext cx="1968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Freeform 1279">
            <a:extLst>
              <a:ext uri="{FF2B5EF4-FFF2-40B4-BE49-F238E27FC236}">
                <a16:creationId xmlns:a16="http://schemas.microsoft.com/office/drawing/2014/main" id="{EA178326-AC67-4EC6-AA98-0B5830937F2F}"/>
              </a:ext>
            </a:extLst>
          </p:cNvPr>
          <p:cNvSpPr>
            <a:spLocks/>
          </p:cNvSpPr>
          <p:nvPr/>
        </p:nvSpPr>
        <p:spPr bwMode="auto">
          <a:xfrm>
            <a:off x="3877830" y="3442399"/>
            <a:ext cx="90488" cy="77788"/>
          </a:xfrm>
          <a:custGeom>
            <a:avLst/>
            <a:gdLst>
              <a:gd name="T0" fmla="*/ 43 w 57"/>
              <a:gd name="T1" fmla="*/ 0 h 49"/>
              <a:gd name="T2" fmla="*/ 15 w 57"/>
              <a:gd name="T3" fmla="*/ 0 h 49"/>
              <a:gd name="T4" fmla="*/ 0 w 57"/>
              <a:gd name="T5" fmla="*/ 25 h 49"/>
              <a:gd name="T6" fmla="*/ 15 w 57"/>
              <a:gd name="T7" fmla="*/ 49 h 49"/>
              <a:gd name="T8" fmla="*/ 43 w 57"/>
              <a:gd name="T9" fmla="*/ 49 h 49"/>
              <a:gd name="T10" fmla="*/ 57 w 57"/>
              <a:gd name="T11" fmla="*/ 25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5" y="0"/>
                </a:lnTo>
                <a:lnTo>
                  <a:pt x="0" y="25"/>
                </a:lnTo>
                <a:lnTo>
                  <a:pt x="15" y="49"/>
                </a:lnTo>
                <a:lnTo>
                  <a:pt x="43" y="49"/>
                </a:lnTo>
                <a:lnTo>
                  <a:pt x="57" y="25"/>
                </a:lnTo>
                <a:lnTo>
                  <a:pt x="43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Freeform 1280">
            <a:extLst>
              <a:ext uri="{FF2B5EF4-FFF2-40B4-BE49-F238E27FC236}">
                <a16:creationId xmlns:a16="http://schemas.microsoft.com/office/drawing/2014/main" id="{765EB627-9D33-4AB4-90F9-4C27EA07ABF6}"/>
              </a:ext>
            </a:extLst>
          </p:cNvPr>
          <p:cNvSpPr>
            <a:spLocks/>
          </p:cNvSpPr>
          <p:nvPr/>
        </p:nvSpPr>
        <p:spPr bwMode="auto">
          <a:xfrm>
            <a:off x="3877830" y="3442399"/>
            <a:ext cx="90488" cy="77788"/>
          </a:xfrm>
          <a:custGeom>
            <a:avLst/>
            <a:gdLst>
              <a:gd name="T0" fmla="*/ 43 w 57"/>
              <a:gd name="T1" fmla="*/ 0 h 49"/>
              <a:gd name="T2" fmla="*/ 15 w 57"/>
              <a:gd name="T3" fmla="*/ 0 h 49"/>
              <a:gd name="T4" fmla="*/ 0 w 57"/>
              <a:gd name="T5" fmla="*/ 25 h 49"/>
              <a:gd name="T6" fmla="*/ 15 w 57"/>
              <a:gd name="T7" fmla="*/ 49 h 49"/>
              <a:gd name="T8" fmla="*/ 43 w 57"/>
              <a:gd name="T9" fmla="*/ 49 h 49"/>
              <a:gd name="T10" fmla="*/ 57 w 57"/>
              <a:gd name="T11" fmla="*/ 25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5" y="0"/>
                </a:lnTo>
                <a:lnTo>
                  <a:pt x="0" y="25"/>
                </a:lnTo>
                <a:lnTo>
                  <a:pt x="15" y="49"/>
                </a:lnTo>
                <a:lnTo>
                  <a:pt x="43" y="49"/>
                </a:lnTo>
                <a:lnTo>
                  <a:pt x="57" y="25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281">
            <a:extLst>
              <a:ext uri="{FF2B5EF4-FFF2-40B4-BE49-F238E27FC236}">
                <a16:creationId xmlns:a16="http://schemas.microsoft.com/office/drawing/2014/main" id="{6E7931EF-915E-4BB5-9860-1FA0B24EDB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20680" y="3223324"/>
            <a:ext cx="80963" cy="219075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1282">
            <a:extLst>
              <a:ext uri="{FF2B5EF4-FFF2-40B4-BE49-F238E27FC236}">
                <a16:creationId xmlns:a16="http://schemas.microsoft.com/office/drawing/2014/main" id="{0A8651D5-677B-4044-9636-7AC39CC675CB}"/>
              </a:ext>
            </a:extLst>
          </p:cNvPr>
          <p:cNvSpPr>
            <a:spLocks/>
          </p:cNvSpPr>
          <p:nvPr/>
        </p:nvSpPr>
        <p:spPr bwMode="auto">
          <a:xfrm>
            <a:off x="3787343" y="3161411"/>
            <a:ext cx="71438" cy="84138"/>
          </a:xfrm>
          <a:custGeom>
            <a:avLst/>
            <a:gdLst>
              <a:gd name="T0" fmla="*/ 0 w 45"/>
              <a:gd name="T1" fmla="*/ 53 h 53"/>
              <a:gd name="T2" fmla="*/ 6 w 45"/>
              <a:gd name="T3" fmla="*/ 0 h 53"/>
              <a:gd name="T4" fmla="*/ 45 w 45"/>
              <a:gd name="T5" fmla="*/ 37 h 53"/>
              <a:gd name="T6" fmla="*/ 0 w 45"/>
              <a:gd name="T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53">
                <a:moveTo>
                  <a:pt x="0" y="53"/>
                </a:moveTo>
                <a:lnTo>
                  <a:pt x="6" y="0"/>
                </a:lnTo>
                <a:lnTo>
                  <a:pt x="45" y="37"/>
                </a:lnTo>
                <a:lnTo>
                  <a:pt x="0" y="53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1283">
            <a:extLst>
              <a:ext uri="{FF2B5EF4-FFF2-40B4-BE49-F238E27FC236}">
                <a16:creationId xmlns:a16="http://schemas.microsoft.com/office/drawing/2014/main" id="{A126240E-716B-45A3-BFCE-FD8E2E1FA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318" y="3482086"/>
            <a:ext cx="73025" cy="0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Freeform 1284">
            <a:extLst>
              <a:ext uri="{FF2B5EF4-FFF2-40B4-BE49-F238E27FC236}">
                <a16:creationId xmlns:a16="http://schemas.microsoft.com/office/drawing/2014/main" id="{1C302AB9-94BF-4B20-86FC-BF92E003961B}"/>
              </a:ext>
            </a:extLst>
          </p:cNvPr>
          <p:cNvSpPr>
            <a:spLocks/>
          </p:cNvSpPr>
          <p:nvPr/>
        </p:nvSpPr>
        <p:spPr bwMode="auto">
          <a:xfrm>
            <a:off x="4031818" y="3442399"/>
            <a:ext cx="76200" cy="77788"/>
          </a:xfrm>
          <a:custGeom>
            <a:avLst/>
            <a:gdLst>
              <a:gd name="T0" fmla="*/ 0 w 48"/>
              <a:gd name="T1" fmla="*/ 0 h 49"/>
              <a:gd name="T2" fmla="*/ 48 w 48"/>
              <a:gd name="T3" fmla="*/ 25 h 49"/>
              <a:gd name="T4" fmla="*/ 0 w 48"/>
              <a:gd name="T5" fmla="*/ 49 h 49"/>
              <a:gd name="T6" fmla="*/ 0 w 48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0" y="0"/>
                </a:moveTo>
                <a:lnTo>
                  <a:pt x="48" y="25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Rectangle 1288">
            <a:extLst>
              <a:ext uri="{FF2B5EF4-FFF2-40B4-BE49-F238E27FC236}">
                <a16:creationId xmlns:a16="http://schemas.microsoft.com/office/drawing/2014/main" id="{96B33F2C-EBCF-430C-BBEF-CB96C221F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Rectangle 1291">
            <a:extLst>
              <a:ext uri="{FF2B5EF4-FFF2-40B4-BE49-F238E27FC236}">
                <a16:creationId xmlns:a16="http://schemas.microsoft.com/office/drawing/2014/main" id="{B10FDCA0-459D-47BD-A24B-2C43C9CB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4090099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Rectangle 1292">
            <a:extLst>
              <a:ext uri="{FF2B5EF4-FFF2-40B4-BE49-F238E27FC236}">
                <a16:creationId xmlns:a16="http://schemas.microsoft.com/office/drawing/2014/main" id="{8FE99D2D-6D17-4E86-A5C9-E992B9E0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296">
            <a:extLst>
              <a:ext uri="{FF2B5EF4-FFF2-40B4-BE49-F238E27FC236}">
                <a16:creationId xmlns:a16="http://schemas.microsoft.com/office/drawing/2014/main" id="{31669CB8-5F3A-4E9F-8EE0-0AF156A4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44171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Rectangle 1300">
            <a:extLst>
              <a:ext uri="{FF2B5EF4-FFF2-40B4-BE49-F238E27FC236}">
                <a16:creationId xmlns:a16="http://schemas.microsoft.com/office/drawing/2014/main" id="{EFD463A4-B197-4A68-AC98-7C186517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4742561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1308">
            <a:extLst>
              <a:ext uri="{FF2B5EF4-FFF2-40B4-BE49-F238E27FC236}">
                <a16:creationId xmlns:a16="http://schemas.microsoft.com/office/drawing/2014/main" id="{1468A832-219D-4AFB-A476-DAB8EBB43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4742561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1" name="Picture 1309">
            <a:extLst>
              <a:ext uri="{FF2B5EF4-FFF2-40B4-BE49-F238E27FC236}">
                <a16:creationId xmlns:a16="http://schemas.microsoft.com/office/drawing/2014/main" id="{76C996E6-60AD-4F15-96E5-3EF30E46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93" y="4390136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Rectangle 1312">
            <a:extLst>
              <a:ext uri="{FF2B5EF4-FFF2-40B4-BE49-F238E27FC236}">
                <a16:creationId xmlns:a16="http://schemas.microsoft.com/office/drawing/2014/main" id="{7D15754C-8957-49C7-A708-95CE9E761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4417124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Rectangle 1313">
            <a:extLst>
              <a:ext uri="{FF2B5EF4-FFF2-40B4-BE49-F238E27FC236}">
                <a16:creationId xmlns:a16="http://schemas.microsoft.com/office/drawing/2014/main" id="{241CE7EB-5E14-4814-A548-C072A1D33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44171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317">
            <a:extLst>
              <a:ext uri="{FF2B5EF4-FFF2-40B4-BE49-F238E27FC236}">
                <a16:creationId xmlns:a16="http://schemas.microsoft.com/office/drawing/2014/main" id="{4034E5A2-3FC1-4A6B-9658-07C49A162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5" name="Picture 1318">
            <a:extLst>
              <a:ext uri="{FF2B5EF4-FFF2-40B4-BE49-F238E27FC236}">
                <a16:creationId xmlns:a16="http://schemas.microsoft.com/office/drawing/2014/main" id="{A0C512A2-27D9-485F-9AF9-735E91CD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18" y="4488561"/>
            <a:ext cx="1968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Freeform 1320">
            <a:extLst>
              <a:ext uri="{FF2B5EF4-FFF2-40B4-BE49-F238E27FC236}">
                <a16:creationId xmlns:a16="http://schemas.microsoft.com/office/drawing/2014/main" id="{FD5F55E3-743E-4E02-8902-D201774D05FD}"/>
              </a:ext>
            </a:extLst>
          </p:cNvPr>
          <p:cNvSpPr>
            <a:spLocks/>
          </p:cNvSpPr>
          <p:nvPr/>
        </p:nvSpPr>
        <p:spPr bwMode="auto">
          <a:xfrm>
            <a:off x="3685743" y="4520311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Freeform 1321">
            <a:extLst>
              <a:ext uri="{FF2B5EF4-FFF2-40B4-BE49-F238E27FC236}">
                <a16:creationId xmlns:a16="http://schemas.microsoft.com/office/drawing/2014/main" id="{950652D8-3285-4B93-9FFB-9A69D8D30A73}"/>
              </a:ext>
            </a:extLst>
          </p:cNvPr>
          <p:cNvSpPr>
            <a:spLocks/>
          </p:cNvSpPr>
          <p:nvPr/>
        </p:nvSpPr>
        <p:spPr bwMode="auto">
          <a:xfrm>
            <a:off x="3685743" y="4520311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Oval 1324">
            <a:extLst>
              <a:ext uri="{FF2B5EF4-FFF2-40B4-BE49-F238E27FC236}">
                <a16:creationId xmlns:a16="http://schemas.microsoft.com/office/drawing/2014/main" id="{1D88C3BC-07A2-4293-A078-60CEED63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22186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Oval 1325">
            <a:extLst>
              <a:ext uri="{FF2B5EF4-FFF2-40B4-BE49-F238E27FC236}">
                <a16:creationId xmlns:a16="http://schemas.microsoft.com/office/drawing/2014/main" id="{AC01780F-059A-43C1-BE02-42E3F7EC3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22186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Oval 1328">
            <a:extLst>
              <a:ext uri="{FF2B5EF4-FFF2-40B4-BE49-F238E27FC236}">
                <a16:creationId xmlns:a16="http://schemas.microsoft.com/office/drawing/2014/main" id="{974F6858-86CA-4C86-99EA-7DDEC4E9D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547299"/>
            <a:ext cx="17463" cy="19050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Oval 1329">
            <a:extLst>
              <a:ext uri="{FF2B5EF4-FFF2-40B4-BE49-F238E27FC236}">
                <a16:creationId xmlns:a16="http://schemas.microsoft.com/office/drawing/2014/main" id="{37AC5CEE-A853-411D-94CD-206FAE2F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547299"/>
            <a:ext cx="17463" cy="19050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Oval 1332">
            <a:extLst>
              <a:ext uri="{FF2B5EF4-FFF2-40B4-BE49-F238E27FC236}">
                <a16:creationId xmlns:a16="http://schemas.microsoft.com/office/drawing/2014/main" id="{473ADB74-5389-4300-91AB-6B55E01D0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Oval 1333">
            <a:extLst>
              <a:ext uri="{FF2B5EF4-FFF2-40B4-BE49-F238E27FC236}">
                <a16:creationId xmlns:a16="http://schemas.microsoft.com/office/drawing/2014/main" id="{E50AA1BA-4ABD-4473-A2D6-1359B2CEE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Oval 1336">
            <a:extLst>
              <a:ext uri="{FF2B5EF4-FFF2-40B4-BE49-F238E27FC236}">
                <a16:creationId xmlns:a16="http://schemas.microsoft.com/office/drawing/2014/main" id="{18140271-BF64-45AF-965B-D5643063A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Oval 1337">
            <a:extLst>
              <a:ext uri="{FF2B5EF4-FFF2-40B4-BE49-F238E27FC236}">
                <a16:creationId xmlns:a16="http://schemas.microsoft.com/office/drawing/2014/main" id="{32335ECF-60C4-4B26-A98C-5DB0485C3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Oval 1340">
            <a:extLst>
              <a:ext uri="{FF2B5EF4-FFF2-40B4-BE49-F238E27FC236}">
                <a16:creationId xmlns:a16="http://schemas.microsoft.com/office/drawing/2014/main" id="{B16D90E1-4B40-44D0-A060-45EEA82EB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Oval 1341">
            <a:extLst>
              <a:ext uri="{FF2B5EF4-FFF2-40B4-BE49-F238E27FC236}">
                <a16:creationId xmlns:a16="http://schemas.microsoft.com/office/drawing/2014/main" id="{E0FB381D-9887-486F-8A59-5B7C92AB2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Oval 1344">
            <a:extLst>
              <a:ext uri="{FF2B5EF4-FFF2-40B4-BE49-F238E27FC236}">
                <a16:creationId xmlns:a16="http://schemas.microsoft.com/office/drawing/2014/main" id="{A5B487F8-442C-4668-A38A-90D97EE3C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547299"/>
            <a:ext cx="17463" cy="19050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Oval 1345">
            <a:extLst>
              <a:ext uri="{FF2B5EF4-FFF2-40B4-BE49-F238E27FC236}">
                <a16:creationId xmlns:a16="http://schemas.microsoft.com/office/drawing/2014/main" id="{59DF5729-2C69-4DC7-838D-244A788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547299"/>
            <a:ext cx="17463" cy="19050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0" name="Picture 1346">
            <a:extLst>
              <a:ext uri="{FF2B5EF4-FFF2-40B4-BE49-F238E27FC236}">
                <a16:creationId xmlns:a16="http://schemas.microsoft.com/office/drawing/2014/main" id="{FC01F697-271F-4A01-AD9F-FD8CBA65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1347">
            <a:extLst>
              <a:ext uri="{FF2B5EF4-FFF2-40B4-BE49-F238E27FC236}">
                <a16:creationId xmlns:a16="http://schemas.microsoft.com/office/drawing/2014/main" id="{57A71463-CE99-4508-BA47-D18DAF3F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Oval 1348">
            <a:extLst>
              <a:ext uri="{FF2B5EF4-FFF2-40B4-BE49-F238E27FC236}">
                <a16:creationId xmlns:a16="http://schemas.microsoft.com/office/drawing/2014/main" id="{D9C80564-1AD1-42E9-A05F-FAA24CFB8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22186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Oval 1349">
            <a:extLst>
              <a:ext uri="{FF2B5EF4-FFF2-40B4-BE49-F238E27FC236}">
                <a16:creationId xmlns:a16="http://schemas.microsoft.com/office/drawing/2014/main" id="{BD1BD948-C414-4AC1-BB61-D17E59BDB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422186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4" name="Picture 1350">
            <a:extLst>
              <a:ext uri="{FF2B5EF4-FFF2-40B4-BE49-F238E27FC236}">
                <a16:creationId xmlns:a16="http://schemas.microsoft.com/office/drawing/2014/main" id="{724B8409-9A75-467B-A0E5-A9F4CECE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4194874"/>
            <a:ext cx="1238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1351">
            <a:extLst>
              <a:ext uri="{FF2B5EF4-FFF2-40B4-BE49-F238E27FC236}">
                <a16:creationId xmlns:a16="http://schemas.microsoft.com/office/drawing/2014/main" id="{7D566095-E953-44F6-9714-5C615BD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4194874"/>
            <a:ext cx="1238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Oval 1352">
            <a:extLst>
              <a:ext uri="{FF2B5EF4-FFF2-40B4-BE49-F238E27FC236}">
                <a16:creationId xmlns:a16="http://schemas.microsoft.com/office/drawing/2014/main" id="{5BE59F58-8EEB-47EE-8063-56D7097A6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422186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Oval 1353">
            <a:extLst>
              <a:ext uri="{FF2B5EF4-FFF2-40B4-BE49-F238E27FC236}">
                <a16:creationId xmlns:a16="http://schemas.microsoft.com/office/drawing/2014/main" id="{35593A44-267E-4F66-970B-D479566BF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422186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1354">
            <a:extLst>
              <a:ext uri="{FF2B5EF4-FFF2-40B4-BE49-F238E27FC236}">
                <a16:creationId xmlns:a16="http://schemas.microsoft.com/office/drawing/2014/main" id="{DD9DF452-1BCD-4C35-8504-41AC643172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39693" y="4556824"/>
            <a:ext cx="146050" cy="15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1355">
            <a:extLst>
              <a:ext uri="{FF2B5EF4-FFF2-40B4-BE49-F238E27FC236}">
                <a16:creationId xmlns:a16="http://schemas.microsoft.com/office/drawing/2014/main" id="{289FB090-553D-4DFC-B16D-D8917FEBD966}"/>
              </a:ext>
            </a:extLst>
          </p:cNvPr>
          <p:cNvSpPr>
            <a:spLocks/>
          </p:cNvSpPr>
          <p:nvPr/>
        </p:nvSpPr>
        <p:spPr bwMode="auto">
          <a:xfrm>
            <a:off x="3473018" y="4518724"/>
            <a:ext cx="76200" cy="77788"/>
          </a:xfrm>
          <a:custGeom>
            <a:avLst/>
            <a:gdLst>
              <a:gd name="T0" fmla="*/ 48 w 48"/>
              <a:gd name="T1" fmla="*/ 49 h 49"/>
              <a:gd name="T2" fmla="*/ 0 w 48"/>
              <a:gd name="T3" fmla="*/ 24 h 49"/>
              <a:gd name="T4" fmla="*/ 48 w 48"/>
              <a:gd name="T5" fmla="*/ 0 h 49"/>
              <a:gd name="T6" fmla="*/ 48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49"/>
                </a:moveTo>
                <a:lnTo>
                  <a:pt x="0" y="24"/>
                </a:lnTo>
                <a:lnTo>
                  <a:pt x="48" y="0"/>
                </a:lnTo>
                <a:lnTo>
                  <a:pt x="48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Line 1356">
            <a:extLst>
              <a:ext uri="{FF2B5EF4-FFF2-40B4-BE49-F238E27FC236}">
                <a16:creationId xmlns:a16="http://schemas.microsoft.com/office/drawing/2014/main" id="{88864325-998D-46B8-963A-08BBD46192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2705" y="4598099"/>
            <a:ext cx="195263" cy="2286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Freeform 1357">
            <a:extLst>
              <a:ext uri="{FF2B5EF4-FFF2-40B4-BE49-F238E27FC236}">
                <a16:creationId xmlns:a16="http://schemas.microsoft.com/office/drawing/2014/main" id="{6A3A1595-159A-4B4E-8232-4CA42F23BFEE}"/>
              </a:ext>
            </a:extLst>
          </p:cNvPr>
          <p:cNvSpPr>
            <a:spLocks/>
          </p:cNvSpPr>
          <p:nvPr/>
        </p:nvSpPr>
        <p:spPr bwMode="auto">
          <a:xfrm>
            <a:off x="3469843" y="4793361"/>
            <a:ext cx="79375" cy="84138"/>
          </a:xfrm>
          <a:custGeom>
            <a:avLst/>
            <a:gdLst>
              <a:gd name="T0" fmla="*/ 50 w 50"/>
              <a:gd name="T1" fmla="*/ 32 h 53"/>
              <a:gd name="T2" fmla="*/ 0 w 50"/>
              <a:gd name="T3" fmla="*/ 53 h 53"/>
              <a:gd name="T4" fmla="*/ 13 w 50"/>
              <a:gd name="T5" fmla="*/ 0 h 53"/>
              <a:gd name="T6" fmla="*/ 50 w 50"/>
              <a:gd name="T7" fmla="*/ 3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50" y="32"/>
                </a:moveTo>
                <a:lnTo>
                  <a:pt x="0" y="53"/>
                </a:lnTo>
                <a:lnTo>
                  <a:pt x="13" y="0"/>
                </a:lnTo>
                <a:lnTo>
                  <a:pt x="50" y="3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1358">
            <a:extLst>
              <a:ext uri="{FF2B5EF4-FFF2-40B4-BE49-F238E27FC236}">
                <a16:creationId xmlns:a16="http://schemas.microsoft.com/office/drawing/2014/main" id="{0BDF8926-4B05-4277-9AAD-3A17C32C7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005" y="4598099"/>
            <a:ext cx="26988" cy="2095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Freeform 1359">
            <a:extLst>
              <a:ext uri="{FF2B5EF4-FFF2-40B4-BE49-F238E27FC236}">
                <a16:creationId xmlns:a16="http://schemas.microsoft.com/office/drawing/2014/main" id="{0FCCB957-30F2-47FA-95B8-C81F24F85353}"/>
              </a:ext>
            </a:extLst>
          </p:cNvPr>
          <p:cNvSpPr>
            <a:spLocks/>
          </p:cNvSpPr>
          <p:nvPr/>
        </p:nvSpPr>
        <p:spPr bwMode="auto">
          <a:xfrm>
            <a:off x="3742893" y="4793361"/>
            <a:ext cx="76200" cy="80963"/>
          </a:xfrm>
          <a:custGeom>
            <a:avLst/>
            <a:gdLst>
              <a:gd name="T0" fmla="*/ 48 w 48"/>
              <a:gd name="T1" fmla="*/ 0 h 51"/>
              <a:gd name="T2" fmla="*/ 30 w 48"/>
              <a:gd name="T3" fmla="*/ 51 h 51"/>
              <a:gd name="T4" fmla="*/ 0 w 48"/>
              <a:gd name="T5" fmla="*/ 6 h 51"/>
              <a:gd name="T6" fmla="*/ 48 w 48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51">
                <a:moveTo>
                  <a:pt x="48" y="0"/>
                </a:moveTo>
                <a:lnTo>
                  <a:pt x="30" y="51"/>
                </a:lnTo>
                <a:lnTo>
                  <a:pt x="0" y="6"/>
                </a:lnTo>
                <a:lnTo>
                  <a:pt x="48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Freeform 1360">
            <a:extLst>
              <a:ext uri="{FF2B5EF4-FFF2-40B4-BE49-F238E27FC236}">
                <a16:creationId xmlns:a16="http://schemas.microsoft.com/office/drawing/2014/main" id="{62D9F0E1-6097-4C13-9D16-305D2AF4B7A6}"/>
              </a:ext>
            </a:extLst>
          </p:cNvPr>
          <p:cNvSpPr>
            <a:spLocks/>
          </p:cNvSpPr>
          <p:nvPr/>
        </p:nvSpPr>
        <p:spPr bwMode="auto">
          <a:xfrm>
            <a:off x="3776230" y="4558411"/>
            <a:ext cx="285750" cy="271463"/>
          </a:xfrm>
          <a:custGeom>
            <a:avLst/>
            <a:gdLst>
              <a:gd name="T0" fmla="*/ 0 w 559"/>
              <a:gd name="T1" fmla="*/ 0 h 531"/>
              <a:gd name="T2" fmla="*/ 198 w 559"/>
              <a:gd name="T3" fmla="*/ 187 h 531"/>
              <a:gd name="T4" fmla="*/ 288 w 559"/>
              <a:gd name="T5" fmla="*/ 185 h 531"/>
              <a:gd name="T6" fmla="*/ 290 w 559"/>
              <a:gd name="T7" fmla="*/ 275 h 531"/>
              <a:gd name="T8" fmla="*/ 559 w 559"/>
              <a:gd name="T9" fmla="*/ 531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9" h="531">
                <a:moveTo>
                  <a:pt x="0" y="0"/>
                </a:moveTo>
                <a:lnTo>
                  <a:pt x="198" y="187"/>
                </a:lnTo>
                <a:cubicBezTo>
                  <a:pt x="222" y="162"/>
                  <a:pt x="262" y="161"/>
                  <a:pt x="288" y="185"/>
                </a:cubicBezTo>
                <a:cubicBezTo>
                  <a:pt x="314" y="209"/>
                  <a:pt x="315" y="250"/>
                  <a:pt x="290" y="275"/>
                </a:cubicBezTo>
                <a:lnTo>
                  <a:pt x="559" y="531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Freeform 1361">
            <a:extLst>
              <a:ext uri="{FF2B5EF4-FFF2-40B4-BE49-F238E27FC236}">
                <a16:creationId xmlns:a16="http://schemas.microsoft.com/office/drawing/2014/main" id="{670F5597-90DD-434A-A91C-C92EE5F12D09}"/>
              </a:ext>
            </a:extLst>
          </p:cNvPr>
          <p:cNvSpPr>
            <a:spLocks/>
          </p:cNvSpPr>
          <p:nvPr/>
        </p:nvSpPr>
        <p:spPr bwMode="auto">
          <a:xfrm>
            <a:off x="4028643" y="4796536"/>
            <a:ext cx="82550" cy="80963"/>
          </a:xfrm>
          <a:custGeom>
            <a:avLst/>
            <a:gdLst>
              <a:gd name="T0" fmla="*/ 33 w 52"/>
              <a:gd name="T1" fmla="*/ 0 h 51"/>
              <a:gd name="T2" fmla="*/ 52 w 52"/>
              <a:gd name="T3" fmla="*/ 51 h 51"/>
              <a:gd name="T4" fmla="*/ 0 w 52"/>
              <a:gd name="T5" fmla="*/ 35 h 51"/>
              <a:gd name="T6" fmla="*/ 33 w 52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33" y="0"/>
                </a:moveTo>
                <a:lnTo>
                  <a:pt x="52" y="51"/>
                </a:lnTo>
                <a:lnTo>
                  <a:pt x="0" y="35"/>
                </a:lnTo>
                <a:lnTo>
                  <a:pt x="3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Line 1362">
            <a:extLst>
              <a:ext uri="{FF2B5EF4-FFF2-40B4-BE49-F238E27FC236}">
                <a16:creationId xmlns:a16="http://schemas.microsoft.com/office/drawing/2014/main" id="{105B95EB-F7F2-468D-85DB-1F704891E9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12705" y="4288536"/>
            <a:ext cx="195263" cy="2317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Freeform 1363">
            <a:extLst>
              <a:ext uri="{FF2B5EF4-FFF2-40B4-BE49-F238E27FC236}">
                <a16:creationId xmlns:a16="http://schemas.microsoft.com/office/drawing/2014/main" id="{8AC36CCC-A04C-4074-81FE-AF90E1BDE9C1}"/>
              </a:ext>
            </a:extLst>
          </p:cNvPr>
          <p:cNvSpPr>
            <a:spLocks/>
          </p:cNvSpPr>
          <p:nvPr/>
        </p:nvSpPr>
        <p:spPr bwMode="auto">
          <a:xfrm>
            <a:off x="3469843" y="4236149"/>
            <a:ext cx="79375" cy="84138"/>
          </a:xfrm>
          <a:custGeom>
            <a:avLst/>
            <a:gdLst>
              <a:gd name="T0" fmla="*/ 13 w 50"/>
              <a:gd name="T1" fmla="*/ 53 h 53"/>
              <a:gd name="T2" fmla="*/ 0 w 50"/>
              <a:gd name="T3" fmla="*/ 0 h 53"/>
              <a:gd name="T4" fmla="*/ 50 w 50"/>
              <a:gd name="T5" fmla="*/ 22 h 53"/>
              <a:gd name="T6" fmla="*/ 13 w 50"/>
              <a:gd name="T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13" y="53"/>
                </a:moveTo>
                <a:lnTo>
                  <a:pt x="0" y="0"/>
                </a:lnTo>
                <a:lnTo>
                  <a:pt x="50" y="22"/>
                </a:lnTo>
                <a:lnTo>
                  <a:pt x="13" y="5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Freeform 1364">
            <a:extLst>
              <a:ext uri="{FF2B5EF4-FFF2-40B4-BE49-F238E27FC236}">
                <a16:creationId xmlns:a16="http://schemas.microsoft.com/office/drawing/2014/main" id="{CB677294-B2FE-4473-8BBD-F561C876397B}"/>
              </a:ext>
            </a:extLst>
          </p:cNvPr>
          <p:cNvSpPr>
            <a:spLocks/>
          </p:cNvSpPr>
          <p:nvPr/>
        </p:nvSpPr>
        <p:spPr bwMode="auto">
          <a:xfrm>
            <a:off x="3754005" y="4279011"/>
            <a:ext cx="304800" cy="241300"/>
          </a:xfrm>
          <a:custGeom>
            <a:avLst/>
            <a:gdLst>
              <a:gd name="T0" fmla="*/ 0 w 596"/>
              <a:gd name="T1" fmla="*/ 472 h 472"/>
              <a:gd name="T2" fmla="*/ 30 w 596"/>
              <a:gd name="T3" fmla="*/ 449 h 472"/>
              <a:gd name="T4" fmla="*/ 41 w 596"/>
              <a:gd name="T5" fmla="*/ 359 h 472"/>
              <a:gd name="T6" fmla="*/ 131 w 596"/>
              <a:gd name="T7" fmla="*/ 369 h 472"/>
              <a:gd name="T8" fmla="*/ 174 w 596"/>
              <a:gd name="T9" fmla="*/ 335 h 472"/>
              <a:gd name="T10" fmla="*/ 184 w 596"/>
              <a:gd name="T11" fmla="*/ 245 h 472"/>
              <a:gd name="T12" fmla="*/ 274 w 596"/>
              <a:gd name="T13" fmla="*/ 255 h 472"/>
              <a:gd name="T14" fmla="*/ 282 w 596"/>
              <a:gd name="T15" fmla="*/ 249 h 472"/>
              <a:gd name="T16" fmla="*/ 292 w 596"/>
              <a:gd name="T17" fmla="*/ 159 h 472"/>
              <a:gd name="T18" fmla="*/ 382 w 596"/>
              <a:gd name="T19" fmla="*/ 169 h 472"/>
              <a:gd name="T20" fmla="*/ 596 w 596"/>
              <a:gd name="T21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472">
                <a:moveTo>
                  <a:pt x="0" y="472"/>
                </a:moveTo>
                <a:lnTo>
                  <a:pt x="30" y="449"/>
                </a:lnTo>
                <a:cubicBezTo>
                  <a:pt x="8" y="421"/>
                  <a:pt x="13" y="381"/>
                  <a:pt x="41" y="359"/>
                </a:cubicBezTo>
                <a:cubicBezTo>
                  <a:pt x="68" y="337"/>
                  <a:pt x="109" y="341"/>
                  <a:pt x="131" y="369"/>
                </a:cubicBezTo>
                <a:lnTo>
                  <a:pt x="174" y="335"/>
                </a:lnTo>
                <a:cubicBezTo>
                  <a:pt x="152" y="307"/>
                  <a:pt x="156" y="267"/>
                  <a:pt x="184" y="245"/>
                </a:cubicBezTo>
                <a:cubicBezTo>
                  <a:pt x="212" y="223"/>
                  <a:pt x="252" y="228"/>
                  <a:pt x="274" y="255"/>
                </a:cubicBezTo>
                <a:lnTo>
                  <a:pt x="282" y="249"/>
                </a:lnTo>
                <a:cubicBezTo>
                  <a:pt x="260" y="221"/>
                  <a:pt x="265" y="181"/>
                  <a:pt x="292" y="159"/>
                </a:cubicBezTo>
                <a:cubicBezTo>
                  <a:pt x="320" y="137"/>
                  <a:pt x="360" y="142"/>
                  <a:pt x="382" y="169"/>
                </a:cubicBezTo>
                <a:lnTo>
                  <a:pt x="596" y="0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Freeform 1365">
            <a:extLst>
              <a:ext uri="{FF2B5EF4-FFF2-40B4-BE49-F238E27FC236}">
                <a16:creationId xmlns:a16="http://schemas.microsoft.com/office/drawing/2014/main" id="{15CF003A-1DBF-4839-9C20-C516B8C98196}"/>
              </a:ext>
            </a:extLst>
          </p:cNvPr>
          <p:cNvSpPr>
            <a:spLocks/>
          </p:cNvSpPr>
          <p:nvPr/>
        </p:nvSpPr>
        <p:spPr bwMode="auto">
          <a:xfrm>
            <a:off x="4027055" y="4236149"/>
            <a:ext cx="84138" cy="77788"/>
          </a:xfrm>
          <a:custGeom>
            <a:avLst/>
            <a:gdLst>
              <a:gd name="T0" fmla="*/ 0 w 53"/>
              <a:gd name="T1" fmla="*/ 11 h 49"/>
              <a:gd name="T2" fmla="*/ 53 w 53"/>
              <a:gd name="T3" fmla="*/ 0 h 49"/>
              <a:gd name="T4" fmla="*/ 30 w 53"/>
              <a:gd name="T5" fmla="*/ 49 h 49"/>
              <a:gd name="T6" fmla="*/ 0 w 53"/>
              <a:gd name="T7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11"/>
                </a:moveTo>
                <a:lnTo>
                  <a:pt x="53" y="0"/>
                </a:lnTo>
                <a:lnTo>
                  <a:pt x="30" y="49"/>
                </a:lnTo>
                <a:lnTo>
                  <a:pt x="0" y="1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0" name="Picture 1366">
            <a:extLst>
              <a:ext uri="{FF2B5EF4-FFF2-40B4-BE49-F238E27FC236}">
                <a16:creationId xmlns:a16="http://schemas.microsoft.com/office/drawing/2014/main" id="{0325B230-ADD1-425A-AE91-244BB1AB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68" y="4488561"/>
            <a:ext cx="1968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" name="Freeform 1368">
            <a:extLst>
              <a:ext uri="{FF2B5EF4-FFF2-40B4-BE49-F238E27FC236}">
                <a16:creationId xmlns:a16="http://schemas.microsoft.com/office/drawing/2014/main" id="{AE6CEAFC-27F7-4348-BCBA-F514579ADB41}"/>
              </a:ext>
            </a:extLst>
          </p:cNvPr>
          <p:cNvSpPr>
            <a:spLocks/>
          </p:cNvSpPr>
          <p:nvPr/>
        </p:nvSpPr>
        <p:spPr bwMode="auto">
          <a:xfrm>
            <a:off x="3877830" y="4517136"/>
            <a:ext cx="90488" cy="79375"/>
          </a:xfrm>
          <a:custGeom>
            <a:avLst/>
            <a:gdLst>
              <a:gd name="T0" fmla="*/ 43 w 57"/>
              <a:gd name="T1" fmla="*/ 0 h 50"/>
              <a:gd name="T2" fmla="*/ 15 w 57"/>
              <a:gd name="T3" fmla="*/ 0 h 50"/>
              <a:gd name="T4" fmla="*/ 0 w 57"/>
              <a:gd name="T5" fmla="*/ 25 h 50"/>
              <a:gd name="T6" fmla="*/ 15 w 57"/>
              <a:gd name="T7" fmla="*/ 50 h 50"/>
              <a:gd name="T8" fmla="*/ 43 w 57"/>
              <a:gd name="T9" fmla="*/ 50 h 50"/>
              <a:gd name="T10" fmla="*/ 57 w 57"/>
              <a:gd name="T11" fmla="*/ 25 h 50"/>
              <a:gd name="T12" fmla="*/ 43 w 5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0">
                <a:moveTo>
                  <a:pt x="43" y="0"/>
                </a:moveTo>
                <a:lnTo>
                  <a:pt x="15" y="0"/>
                </a:lnTo>
                <a:lnTo>
                  <a:pt x="0" y="25"/>
                </a:lnTo>
                <a:lnTo>
                  <a:pt x="15" y="50"/>
                </a:lnTo>
                <a:lnTo>
                  <a:pt x="43" y="50"/>
                </a:lnTo>
                <a:lnTo>
                  <a:pt x="57" y="25"/>
                </a:lnTo>
                <a:lnTo>
                  <a:pt x="43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1369">
            <a:extLst>
              <a:ext uri="{FF2B5EF4-FFF2-40B4-BE49-F238E27FC236}">
                <a16:creationId xmlns:a16="http://schemas.microsoft.com/office/drawing/2014/main" id="{AAEF9B2E-4E42-420C-A56D-3FF5B11C03A1}"/>
              </a:ext>
            </a:extLst>
          </p:cNvPr>
          <p:cNvSpPr>
            <a:spLocks/>
          </p:cNvSpPr>
          <p:nvPr/>
        </p:nvSpPr>
        <p:spPr bwMode="auto">
          <a:xfrm>
            <a:off x="3877830" y="4517136"/>
            <a:ext cx="90488" cy="79375"/>
          </a:xfrm>
          <a:custGeom>
            <a:avLst/>
            <a:gdLst>
              <a:gd name="T0" fmla="*/ 43 w 57"/>
              <a:gd name="T1" fmla="*/ 0 h 50"/>
              <a:gd name="T2" fmla="*/ 15 w 57"/>
              <a:gd name="T3" fmla="*/ 0 h 50"/>
              <a:gd name="T4" fmla="*/ 0 w 57"/>
              <a:gd name="T5" fmla="*/ 25 h 50"/>
              <a:gd name="T6" fmla="*/ 15 w 57"/>
              <a:gd name="T7" fmla="*/ 50 h 50"/>
              <a:gd name="T8" fmla="*/ 43 w 57"/>
              <a:gd name="T9" fmla="*/ 50 h 50"/>
              <a:gd name="T10" fmla="*/ 57 w 57"/>
              <a:gd name="T11" fmla="*/ 25 h 50"/>
              <a:gd name="T12" fmla="*/ 43 w 5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0">
                <a:moveTo>
                  <a:pt x="43" y="0"/>
                </a:moveTo>
                <a:lnTo>
                  <a:pt x="15" y="0"/>
                </a:lnTo>
                <a:lnTo>
                  <a:pt x="0" y="25"/>
                </a:lnTo>
                <a:lnTo>
                  <a:pt x="15" y="50"/>
                </a:lnTo>
                <a:lnTo>
                  <a:pt x="43" y="50"/>
                </a:lnTo>
                <a:lnTo>
                  <a:pt x="57" y="25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1370">
            <a:extLst>
              <a:ext uri="{FF2B5EF4-FFF2-40B4-BE49-F238E27FC236}">
                <a16:creationId xmlns:a16="http://schemas.microsoft.com/office/drawing/2014/main" id="{32761454-3CE3-4700-A239-7EF19990CC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20680" y="4299649"/>
            <a:ext cx="80963" cy="217488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1371">
            <a:extLst>
              <a:ext uri="{FF2B5EF4-FFF2-40B4-BE49-F238E27FC236}">
                <a16:creationId xmlns:a16="http://schemas.microsoft.com/office/drawing/2014/main" id="{81496A3F-A578-4DC2-A13C-AF24BA6559C4}"/>
              </a:ext>
            </a:extLst>
          </p:cNvPr>
          <p:cNvSpPr>
            <a:spLocks/>
          </p:cNvSpPr>
          <p:nvPr/>
        </p:nvSpPr>
        <p:spPr bwMode="auto">
          <a:xfrm>
            <a:off x="3787343" y="4236149"/>
            <a:ext cx="71438" cy="85725"/>
          </a:xfrm>
          <a:custGeom>
            <a:avLst/>
            <a:gdLst>
              <a:gd name="T0" fmla="*/ 0 w 45"/>
              <a:gd name="T1" fmla="*/ 54 h 54"/>
              <a:gd name="T2" fmla="*/ 6 w 45"/>
              <a:gd name="T3" fmla="*/ 0 h 54"/>
              <a:gd name="T4" fmla="*/ 45 w 45"/>
              <a:gd name="T5" fmla="*/ 37 h 54"/>
              <a:gd name="T6" fmla="*/ 0 w 45"/>
              <a:gd name="T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54">
                <a:moveTo>
                  <a:pt x="0" y="54"/>
                </a:moveTo>
                <a:lnTo>
                  <a:pt x="6" y="0"/>
                </a:lnTo>
                <a:lnTo>
                  <a:pt x="45" y="37"/>
                </a:lnTo>
                <a:lnTo>
                  <a:pt x="0" y="54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Line 1372">
            <a:extLst>
              <a:ext uri="{FF2B5EF4-FFF2-40B4-BE49-F238E27FC236}">
                <a16:creationId xmlns:a16="http://schemas.microsoft.com/office/drawing/2014/main" id="{BB11D7C6-5C9E-44A0-8F70-46438B2FA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318" y="4556824"/>
            <a:ext cx="73025" cy="0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1373">
            <a:extLst>
              <a:ext uri="{FF2B5EF4-FFF2-40B4-BE49-F238E27FC236}">
                <a16:creationId xmlns:a16="http://schemas.microsoft.com/office/drawing/2014/main" id="{D28D3D83-908F-4A9B-9EFF-F6E578E94154}"/>
              </a:ext>
            </a:extLst>
          </p:cNvPr>
          <p:cNvSpPr>
            <a:spLocks/>
          </p:cNvSpPr>
          <p:nvPr/>
        </p:nvSpPr>
        <p:spPr bwMode="auto">
          <a:xfrm>
            <a:off x="4031818" y="4518724"/>
            <a:ext cx="76200" cy="76200"/>
          </a:xfrm>
          <a:custGeom>
            <a:avLst/>
            <a:gdLst>
              <a:gd name="T0" fmla="*/ 0 w 48"/>
              <a:gd name="T1" fmla="*/ 0 h 48"/>
              <a:gd name="T2" fmla="*/ 48 w 48"/>
              <a:gd name="T3" fmla="*/ 24 h 48"/>
              <a:gd name="T4" fmla="*/ 0 w 48"/>
              <a:gd name="T5" fmla="*/ 48 h 48"/>
              <a:gd name="T6" fmla="*/ 0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0"/>
                </a:moveTo>
                <a:lnTo>
                  <a:pt x="48" y="2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Rectangle 1377">
            <a:extLst>
              <a:ext uri="{FF2B5EF4-FFF2-40B4-BE49-F238E27FC236}">
                <a16:creationId xmlns:a16="http://schemas.microsoft.com/office/drawing/2014/main" id="{E01A9831-44FB-438E-BD82-1CA258338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52315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Rectangle 1380">
            <a:extLst>
              <a:ext uri="{FF2B5EF4-FFF2-40B4-BE49-F238E27FC236}">
                <a16:creationId xmlns:a16="http://schemas.microsoft.com/office/drawing/2014/main" id="{A49433C7-A970-4E91-A0C7-B53F6B7CD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5231511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Rectangle 1381">
            <a:extLst>
              <a:ext uri="{FF2B5EF4-FFF2-40B4-BE49-F238E27FC236}">
                <a16:creationId xmlns:a16="http://schemas.microsoft.com/office/drawing/2014/main" id="{F644CFC8-4541-414A-98B0-0E7B1D0D0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52315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Rectangle 1385">
            <a:extLst>
              <a:ext uri="{FF2B5EF4-FFF2-40B4-BE49-F238E27FC236}">
                <a16:creationId xmlns:a16="http://schemas.microsoft.com/office/drawing/2014/main" id="{9D9F5CFF-03DF-4080-BD7F-B705BB93F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555853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Rectangle 1389">
            <a:extLst>
              <a:ext uri="{FF2B5EF4-FFF2-40B4-BE49-F238E27FC236}">
                <a16:creationId xmlns:a16="http://schemas.microsoft.com/office/drawing/2014/main" id="{2C3A11C7-CA0D-49AD-B647-FC7CD6795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93" y="5883974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Rectangle 1393">
            <a:extLst>
              <a:ext uri="{FF2B5EF4-FFF2-40B4-BE49-F238E27FC236}">
                <a16:creationId xmlns:a16="http://schemas.microsoft.com/office/drawing/2014/main" id="{DD1C2D6E-D185-4410-82E1-2EFF2567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18" y="5883974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Rectangle 1397">
            <a:extLst>
              <a:ext uri="{FF2B5EF4-FFF2-40B4-BE49-F238E27FC236}">
                <a16:creationId xmlns:a16="http://schemas.microsoft.com/office/drawing/2014/main" id="{625A7991-D536-4422-9EEB-15AB7F71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5883974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Rectangle 1400">
            <a:extLst>
              <a:ext uri="{FF2B5EF4-FFF2-40B4-BE49-F238E27FC236}">
                <a16:creationId xmlns:a16="http://schemas.microsoft.com/office/drawing/2014/main" id="{A8220E31-EBF5-49A9-822F-82788B5C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5558536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Rectangle 1401">
            <a:extLst>
              <a:ext uri="{FF2B5EF4-FFF2-40B4-BE49-F238E27FC236}">
                <a16:creationId xmlns:a16="http://schemas.microsoft.com/office/drawing/2014/main" id="{44B83797-EAFE-4F7A-AB24-7F357CCD1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555853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Rectangle 1405">
            <a:extLst>
              <a:ext uri="{FF2B5EF4-FFF2-40B4-BE49-F238E27FC236}">
                <a16:creationId xmlns:a16="http://schemas.microsoft.com/office/drawing/2014/main" id="{D985C67A-82AF-46A5-A2BD-892F60B1A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43" y="52315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7" name="Picture 1406">
            <a:extLst>
              <a:ext uri="{FF2B5EF4-FFF2-40B4-BE49-F238E27FC236}">
                <a16:creationId xmlns:a16="http://schemas.microsoft.com/office/drawing/2014/main" id="{4088D3D2-AE3C-423C-95D5-10C00D82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18" y="5634736"/>
            <a:ext cx="1968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" name="Freeform 1408">
            <a:extLst>
              <a:ext uri="{FF2B5EF4-FFF2-40B4-BE49-F238E27FC236}">
                <a16:creationId xmlns:a16="http://schemas.microsoft.com/office/drawing/2014/main" id="{3CC88AEF-F58B-460D-9043-173009E4A064}"/>
              </a:ext>
            </a:extLst>
          </p:cNvPr>
          <p:cNvSpPr>
            <a:spLocks/>
          </p:cNvSpPr>
          <p:nvPr/>
        </p:nvSpPr>
        <p:spPr bwMode="auto">
          <a:xfrm>
            <a:off x="3685743" y="5661724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Freeform 1409">
            <a:extLst>
              <a:ext uri="{FF2B5EF4-FFF2-40B4-BE49-F238E27FC236}">
                <a16:creationId xmlns:a16="http://schemas.microsoft.com/office/drawing/2014/main" id="{6BCA6F3B-4D48-481B-A5B2-3D204D6E4ABF}"/>
              </a:ext>
            </a:extLst>
          </p:cNvPr>
          <p:cNvSpPr>
            <a:spLocks/>
          </p:cNvSpPr>
          <p:nvPr/>
        </p:nvSpPr>
        <p:spPr bwMode="auto">
          <a:xfrm>
            <a:off x="3685743" y="5661724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Oval 1412">
            <a:extLst>
              <a:ext uri="{FF2B5EF4-FFF2-40B4-BE49-F238E27FC236}">
                <a16:creationId xmlns:a16="http://schemas.microsoft.com/office/drawing/2014/main" id="{51365D0A-ACB9-4E74-BEC2-D6D7A208D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Oval 1413">
            <a:extLst>
              <a:ext uri="{FF2B5EF4-FFF2-40B4-BE49-F238E27FC236}">
                <a16:creationId xmlns:a16="http://schemas.microsoft.com/office/drawing/2014/main" id="{336C4FF2-4BB5-4D57-BF7D-9B9023A8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Oval 1416">
            <a:extLst>
              <a:ext uri="{FF2B5EF4-FFF2-40B4-BE49-F238E27FC236}">
                <a16:creationId xmlns:a16="http://schemas.microsoft.com/office/drawing/2014/main" id="{9C525C2D-625E-45D0-896A-1588046D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568871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Oval 1417">
            <a:extLst>
              <a:ext uri="{FF2B5EF4-FFF2-40B4-BE49-F238E27FC236}">
                <a16:creationId xmlns:a16="http://schemas.microsoft.com/office/drawing/2014/main" id="{DF89A107-0DA7-465A-9F30-1C23E04B1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568871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Oval 1420">
            <a:extLst>
              <a:ext uri="{FF2B5EF4-FFF2-40B4-BE49-F238E27FC236}">
                <a16:creationId xmlns:a16="http://schemas.microsoft.com/office/drawing/2014/main" id="{FD817714-2F80-4B64-9CAC-32B4334D6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Oval 1421">
            <a:extLst>
              <a:ext uri="{FF2B5EF4-FFF2-40B4-BE49-F238E27FC236}">
                <a16:creationId xmlns:a16="http://schemas.microsoft.com/office/drawing/2014/main" id="{51CFB5CC-08CE-4AE3-B5D2-EABC6A2F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018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Oval 1424">
            <a:extLst>
              <a:ext uri="{FF2B5EF4-FFF2-40B4-BE49-F238E27FC236}">
                <a16:creationId xmlns:a16="http://schemas.microsoft.com/office/drawing/2014/main" id="{815AC745-1C0B-48C1-8811-B3E355527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Oval 1425">
            <a:extLst>
              <a:ext uri="{FF2B5EF4-FFF2-40B4-BE49-F238E27FC236}">
                <a16:creationId xmlns:a16="http://schemas.microsoft.com/office/drawing/2014/main" id="{F5155BFD-5F17-4AD4-9C4A-6F80F2FD2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Oval 1428">
            <a:extLst>
              <a:ext uri="{FF2B5EF4-FFF2-40B4-BE49-F238E27FC236}">
                <a16:creationId xmlns:a16="http://schemas.microsoft.com/office/drawing/2014/main" id="{19325729-BF98-4271-A343-45891886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Oval 1429">
            <a:extLst>
              <a:ext uri="{FF2B5EF4-FFF2-40B4-BE49-F238E27FC236}">
                <a16:creationId xmlns:a16="http://schemas.microsoft.com/office/drawing/2014/main" id="{87B2F500-4BE5-4ED3-9AF2-58A14FB96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Oval 1432">
            <a:extLst>
              <a:ext uri="{FF2B5EF4-FFF2-40B4-BE49-F238E27FC236}">
                <a16:creationId xmlns:a16="http://schemas.microsoft.com/office/drawing/2014/main" id="{0D207917-6935-4EA2-93A0-24906762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56887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" name="Oval 1433">
            <a:extLst>
              <a:ext uri="{FF2B5EF4-FFF2-40B4-BE49-F238E27FC236}">
                <a16:creationId xmlns:a16="http://schemas.microsoft.com/office/drawing/2014/main" id="{8B089874-13DE-433F-AA25-EA7AD280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568871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2" name="Picture 1434">
            <a:extLst>
              <a:ext uri="{FF2B5EF4-FFF2-40B4-BE49-F238E27FC236}">
                <a16:creationId xmlns:a16="http://schemas.microsoft.com/office/drawing/2014/main" id="{40228DAD-1F74-4BC4-A907-E3034D44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5331524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" name="Picture 1435">
            <a:extLst>
              <a:ext uri="{FF2B5EF4-FFF2-40B4-BE49-F238E27FC236}">
                <a16:creationId xmlns:a16="http://schemas.microsoft.com/office/drawing/2014/main" id="{E68C90AD-A530-492C-86C4-F12C26AE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5331524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" name="Oval 1436">
            <a:extLst>
              <a:ext uri="{FF2B5EF4-FFF2-40B4-BE49-F238E27FC236}">
                <a16:creationId xmlns:a16="http://schemas.microsoft.com/office/drawing/2014/main" id="{A31E9361-C6C2-409A-BEA4-9024F42EB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Oval 1437">
            <a:extLst>
              <a:ext uri="{FF2B5EF4-FFF2-40B4-BE49-F238E27FC236}">
                <a16:creationId xmlns:a16="http://schemas.microsoft.com/office/drawing/2014/main" id="{B91C02AF-A299-40DF-AA1F-E5E022B7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555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" name="Picture 1438">
            <a:extLst>
              <a:ext uri="{FF2B5EF4-FFF2-40B4-BE49-F238E27FC236}">
                <a16:creationId xmlns:a16="http://schemas.microsoft.com/office/drawing/2014/main" id="{B4950813-2C8F-4B02-8D3E-3D36177E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5331524"/>
            <a:ext cx="123825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" name="Picture 1439">
            <a:extLst>
              <a:ext uri="{FF2B5EF4-FFF2-40B4-BE49-F238E27FC236}">
                <a16:creationId xmlns:a16="http://schemas.microsoft.com/office/drawing/2014/main" id="{329E8A00-F011-4C5E-8BB9-F72FD734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3" y="5331524"/>
            <a:ext cx="123825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" name="Oval 1440">
            <a:extLst>
              <a:ext uri="{FF2B5EF4-FFF2-40B4-BE49-F238E27FC236}">
                <a16:creationId xmlns:a16="http://schemas.microsoft.com/office/drawing/2014/main" id="{A1E4256C-D7F1-4CB0-8203-7023F504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5363274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Oval 1441">
            <a:extLst>
              <a:ext uri="{FF2B5EF4-FFF2-40B4-BE49-F238E27FC236}">
                <a16:creationId xmlns:a16="http://schemas.microsoft.com/office/drawing/2014/main" id="{79121033-FDFC-4405-847F-74DF81894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3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0" name="Line 1442">
            <a:extLst>
              <a:ext uri="{FF2B5EF4-FFF2-40B4-BE49-F238E27FC236}">
                <a16:creationId xmlns:a16="http://schemas.microsoft.com/office/drawing/2014/main" id="{33356353-6455-46EE-8010-2DAA566A35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9693" y="5699824"/>
            <a:ext cx="146050" cy="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1" name="Freeform 1443">
            <a:extLst>
              <a:ext uri="{FF2B5EF4-FFF2-40B4-BE49-F238E27FC236}">
                <a16:creationId xmlns:a16="http://schemas.microsoft.com/office/drawing/2014/main" id="{E1707813-0373-4E85-B1EC-2CF401B953E1}"/>
              </a:ext>
            </a:extLst>
          </p:cNvPr>
          <p:cNvSpPr>
            <a:spLocks/>
          </p:cNvSpPr>
          <p:nvPr/>
        </p:nvSpPr>
        <p:spPr bwMode="auto">
          <a:xfrm>
            <a:off x="3473018" y="5660136"/>
            <a:ext cx="76200" cy="77788"/>
          </a:xfrm>
          <a:custGeom>
            <a:avLst/>
            <a:gdLst>
              <a:gd name="T0" fmla="*/ 48 w 48"/>
              <a:gd name="T1" fmla="*/ 49 h 49"/>
              <a:gd name="T2" fmla="*/ 0 w 48"/>
              <a:gd name="T3" fmla="*/ 24 h 49"/>
              <a:gd name="T4" fmla="*/ 48 w 48"/>
              <a:gd name="T5" fmla="*/ 0 h 49"/>
              <a:gd name="T6" fmla="*/ 48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49"/>
                </a:moveTo>
                <a:lnTo>
                  <a:pt x="0" y="24"/>
                </a:lnTo>
                <a:lnTo>
                  <a:pt x="48" y="0"/>
                </a:lnTo>
                <a:lnTo>
                  <a:pt x="48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Line 1444">
            <a:extLst>
              <a:ext uri="{FF2B5EF4-FFF2-40B4-BE49-F238E27FC236}">
                <a16:creationId xmlns:a16="http://schemas.microsoft.com/office/drawing/2014/main" id="{97BD9164-268D-43B8-BDE7-96B8622E00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2705" y="5739511"/>
            <a:ext cx="195263" cy="2286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1445">
            <a:extLst>
              <a:ext uri="{FF2B5EF4-FFF2-40B4-BE49-F238E27FC236}">
                <a16:creationId xmlns:a16="http://schemas.microsoft.com/office/drawing/2014/main" id="{A4F72A74-8182-43AA-96A3-FCE0933ECF16}"/>
              </a:ext>
            </a:extLst>
          </p:cNvPr>
          <p:cNvSpPr>
            <a:spLocks/>
          </p:cNvSpPr>
          <p:nvPr/>
        </p:nvSpPr>
        <p:spPr bwMode="auto">
          <a:xfrm>
            <a:off x="3469843" y="5934774"/>
            <a:ext cx="79375" cy="84138"/>
          </a:xfrm>
          <a:custGeom>
            <a:avLst/>
            <a:gdLst>
              <a:gd name="T0" fmla="*/ 50 w 50"/>
              <a:gd name="T1" fmla="*/ 32 h 53"/>
              <a:gd name="T2" fmla="*/ 0 w 50"/>
              <a:gd name="T3" fmla="*/ 53 h 53"/>
              <a:gd name="T4" fmla="*/ 13 w 50"/>
              <a:gd name="T5" fmla="*/ 0 h 53"/>
              <a:gd name="T6" fmla="*/ 50 w 50"/>
              <a:gd name="T7" fmla="*/ 3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50" y="32"/>
                </a:moveTo>
                <a:lnTo>
                  <a:pt x="0" y="53"/>
                </a:lnTo>
                <a:lnTo>
                  <a:pt x="13" y="0"/>
                </a:lnTo>
                <a:lnTo>
                  <a:pt x="50" y="3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" name="Line 1446">
            <a:extLst>
              <a:ext uri="{FF2B5EF4-FFF2-40B4-BE49-F238E27FC236}">
                <a16:creationId xmlns:a16="http://schemas.microsoft.com/office/drawing/2014/main" id="{FDF129BD-CE18-4205-8AF7-2C2ABF4CB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005" y="5739511"/>
            <a:ext cx="26988" cy="2095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" name="Freeform 1447">
            <a:extLst>
              <a:ext uri="{FF2B5EF4-FFF2-40B4-BE49-F238E27FC236}">
                <a16:creationId xmlns:a16="http://schemas.microsoft.com/office/drawing/2014/main" id="{238B3CC9-2281-4947-9216-93A9BAD6F51F}"/>
              </a:ext>
            </a:extLst>
          </p:cNvPr>
          <p:cNvSpPr>
            <a:spLocks/>
          </p:cNvSpPr>
          <p:nvPr/>
        </p:nvSpPr>
        <p:spPr bwMode="auto">
          <a:xfrm>
            <a:off x="3742893" y="5934774"/>
            <a:ext cx="76200" cy="80963"/>
          </a:xfrm>
          <a:custGeom>
            <a:avLst/>
            <a:gdLst>
              <a:gd name="T0" fmla="*/ 48 w 48"/>
              <a:gd name="T1" fmla="*/ 0 h 51"/>
              <a:gd name="T2" fmla="*/ 30 w 48"/>
              <a:gd name="T3" fmla="*/ 51 h 51"/>
              <a:gd name="T4" fmla="*/ 0 w 48"/>
              <a:gd name="T5" fmla="*/ 7 h 51"/>
              <a:gd name="T6" fmla="*/ 48 w 48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51">
                <a:moveTo>
                  <a:pt x="48" y="0"/>
                </a:moveTo>
                <a:lnTo>
                  <a:pt x="30" y="51"/>
                </a:lnTo>
                <a:lnTo>
                  <a:pt x="0" y="7"/>
                </a:lnTo>
                <a:lnTo>
                  <a:pt x="48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" name="Freeform 1448">
            <a:extLst>
              <a:ext uri="{FF2B5EF4-FFF2-40B4-BE49-F238E27FC236}">
                <a16:creationId xmlns:a16="http://schemas.microsoft.com/office/drawing/2014/main" id="{EC8FB69B-7C41-4CA7-AF3C-83BAE82514AC}"/>
              </a:ext>
            </a:extLst>
          </p:cNvPr>
          <p:cNvSpPr>
            <a:spLocks/>
          </p:cNvSpPr>
          <p:nvPr/>
        </p:nvSpPr>
        <p:spPr bwMode="auto">
          <a:xfrm>
            <a:off x="3776230" y="5699824"/>
            <a:ext cx="285750" cy="273050"/>
          </a:xfrm>
          <a:custGeom>
            <a:avLst/>
            <a:gdLst>
              <a:gd name="T0" fmla="*/ 0 w 559"/>
              <a:gd name="T1" fmla="*/ 0 h 532"/>
              <a:gd name="T2" fmla="*/ 202 w 559"/>
              <a:gd name="T3" fmla="*/ 192 h 532"/>
              <a:gd name="T4" fmla="*/ 335 w 559"/>
              <a:gd name="T5" fmla="*/ 189 h 532"/>
              <a:gd name="T6" fmla="*/ 339 w 559"/>
              <a:gd name="T7" fmla="*/ 322 h 532"/>
              <a:gd name="T8" fmla="*/ 559 w 559"/>
              <a:gd name="T9" fmla="*/ 532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9" h="532">
                <a:moveTo>
                  <a:pt x="0" y="0"/>
                </a:moveTo>
                <a:lnTo>
                  <a:pt x="202" y="192"/>
                </a:lnTo>
                <a:cubicBezTo>
                  <a:pt x="238" y="154"/>
                  <a:pt x="297" y="153"/>
                  <a:pt x="335" y="189"/>
                </a:cubicBezTo>
                <a:cubicBezTo>
                  <a:pt x="373" y="225"/>
                  <a:pt x="374" y="284"/>
                  <a:pt x="339" y="322"/>
                </a:cubicBezTo>
                <a:lnTo>
                  <a:pt x="559" y="532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Freeform 1449">
            <a:extLst>
              <a:ext uri="{FF2B5EF4-FFF2-40B4-BE49-F238E27FC236}">
                <a16:creationId xmlns:a16="http://schemas.microsoft.com/office/drawing/2014/main" id="{F8283C0E-EB9A-4FF7-B019-7C7FA855D659}"/>
              </a:ext>
            </a:extLst>
          </p:cNvPr>
          <p:cNvSpPr>
            <a:spLocks/>
          </p:cNvSpPr>
          <p:nvPr/>
        </p:nvSpPr>
        <p:spPr bwMode="auto">
          <a:xfrm>
            <a:off x="4028643" y="5937949"/>
            <a:ext cx="82550" cy="80963"/>
          </a:xfrm>
          <a:custGeom>
            <a:avLst/>
            <a:gdLst>
              <a:gd name="T0" fmla="*/ 33 w 52"/>
              <a:gd name="T1" fmla="*/ 0 h 51"/>
              <a:gd name="T2" fmla="*/ 52 w 52"/>
              <a:gd name="T3" fmla="*/ 51 h 51"/>
              <a:gd name="T4" fmla="*/ 0 w 52"/>
              <a:gd name="T5" fmla="*/ 35 h 51"/>
              <a:gd name="T6" fmla="*/ 33 w 52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33" y="0"/>
                </a:moveTo>
                <a:lnTo>
                  <a:pt x="52" y="51"/>
                </a:lnTo>
                <a:lnTo>
                  <a:pt x="0" y="35"/>
                </a:lnTo>
                <a:lnTo>
                  <a:pt x="3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Line 1450">
            <a:extLst>
              <a:ext uri="{FF2B5EF4-FFF2-40B4-BE49-F238E27FC236}">
                <a16:creationId xmlns:a16="http://schemas.microsoft.com/office/drawing/2014/main" id="{E88CA2B0-C4CF-422F-96EE-585BD9AFC2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12705" y="5428361"/>
            <a:ext cx="195263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Freeform 1451">
            <a:extLst>
              <a:ext uri="{FF2B5EF4-FFF2-40B4-BE49-F238E27FC236}">
                <a16:creationId xmlns:a16="http://schemas.microsoft.com/office/drawing/2014/main" id="{1183B912-799B-4003-9EA2-44DD2A9B20CF}"/>
              </a:ext>
            </a:extLst>
          </p:cNvPr>
          <p:cNvSpPr>
            <a:spLocks/>
          </p:cNvSpPr>
          <p:nvPr/>
        </p:nvSpPr>
        <p:spPr bwMode="auto">
          <a:xfrm>
            <a:off x="3469843" y="5377561"/>
            <a:ext cx="79375" cy="84138"/>
          </a:xfrm>
          <a:custGeom>
            <a:avLst/>
            <a:gdLst>
              <a:gd name="T0" fmla="*/ 13 w 50"/>
              <a:gd name="T1" fmla="*/ 53 h 53"/>
              <a:gd name="T2" fmla="*/ 0 w 50"/>
              <a:gd name="T3" fmla="*/ 0 h 53"/>
              <a:gd name="T4" fmla="*/ 50 w 50"/>
              <a:gd name="T5" fmla="*/ 21 h 53"/>
              <a:gd name="T6" fmla="*/ 13 w 50"/>
              <a:gd name="T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13" y="53"/>
                </a:moveTo>
                <a:lnTo>
                  <a:pt x="0" y="0"/>
                </a:lnTo>
                <a:lnTo>
                  <a:pt x="50" y="21"/>
                </a:lnTo>
                <a:lnTo>
                  <a:pt x="13" y="5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Freeform 1452">
            <a:extLst>
              <a:ext uri="{FF2B5EF4-FFF2-40B4-BE49-F238E27FC236}">
                <a16:creationId xmlns:a16="http://schemas.microsoft.com/office/drawing/2014/main" id="{1FCB51D7-5A3A-4254-B103-2C57F75CA500}"/>
              </a:ext>
            </a:extLst>
          </p:cNvPr>
          <p:cNvSpPr>
            <a:spLocks/>
          </p:cNvSpPr>
          <p:nvPr/>
        </p:nvSpPr>
        <p:spPr bwMode="auto">
          <a:xfrm>
            <a:off x="3754005" y="5420424"/>
            <a:ext cx="304800" cy="241300"/>
          </a:xfrm>
          <a:custGeom>
            <a:avLst/>
            <a:gdLst>
              <a:gd name="T0" fmla="*/ 0 w 596"/>
              <a:gd name="T1" fmla="*/ 472 h 472"/>
              <a:gd name="T2" fmla="*/ 30 w 596"/>
              <a:gd name="T3" fmla="*/ 448 h 472"/>
              <a:gd name="T4" fmla="*/ 41 w 596"/>
              <a:gd name="T5" fmla="*/ 358 h 472"/>
              <a:gd name="T6" fmla="*/ 131 w 596"/>
              <a:gd name="T7" fmla="*/ 369 h 472"/>
              <a:gd name="T8" fmla="*/ 176 w 596"/>
              <a:gd name="T9" fmla="*/ 333 h 472"/>
              <a:gd name="T10" fmla="*/ 186 w 596"/>
              <a:gd name="T11" fmla="*/ 243 h 472"/>
              <a:gd name="T12" fmla="*/ 276 w 596"/>
              <a:gd name="T13" fmla="*/ 253 h 472"/>
              <a:gd name="T14" fmla="*/ 596 w 596"/>
              <a:gd name="T15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6" h="472">
                <a:moveTo>
                  <a:pt x="0" y="472"/>
                </a:moveTo>
                <a:lnTo>
                  <a:pt x="30" y="448"/>
                </a:lnTo>
                <a:cubicBezTo>
                  <a:pt x="8" y="421"/>
                  <a:pt x="13" y="380"/>
                  <a:pt x="41" y="358"/>
                </a:cubicBezTo>
                <a:cubicBezTo>
                  <a:pt x="68" y="336"/>
                  <a:pt x="109" y="341"/>
                  <a:pt x="131" y="369"/>
                </a:cubicBezTo>
                <a:lnTo>
                  <a:pt x="176" y="333"/>
                </a:lnTo>
                <a:cubicBezTo>
                  <a:pt x="154" y="305"/>
                  <a:pt x="159" y="265"/>
                  <a:pt x="186" y="243"/>
                </a:cubicBezTo>
                <a:cubicBezTo>
                  <a:pt x="214" y="221"/>
                  <a:pt x="254" y="226"/>
                  <a:pt x="276" y="253"/>
                </a:cubicBezTo>
                <a:lnTo>
                  <a:pt x="596" y="0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" name="Freeform 1453">
            <a:extLst>
              <a:ext uri="{FF2B5EF4-FFF2-40B4-BE49-F238E27FC236}">
                <a16:creationId xmlns:a16="http://schemas.microsoft.com/office/drawing/2014/main" id="{638F5710-5F25-499F-ACDD-DE45493B298A}"/>
              </a:ext>
            </a:extLst>
          </p:cNvPr>
          <p:cNvSpPr>
            <a:spLocks/>
          </p:cNvSpPr>
          <p:nvPr/>
        </p:nvSpPr>
        <p:spPr bwMode="auto">
          <a:xfrm>
            <a:off x="4027055" y="5377561"/>
            <a:ext cx="84138" cy="77788"/>
          </a:xfrm>
          <a:custGeom>
            <a:avLst/>
            <a:gdLst>
              <a:gd name="T0" fmla="*/ 0 w 53"/>
              <a:gd name="T1" fmla="*/ 11 h 49"/>
              <a:gd name="T2" fmla="*/ 53 w 53"/>
              <a:gd name="T3" fmla="*/ 0 h 49"/>
              <a:gd name="T4" fmla="*/ 30 w 53"/>
              <a:gd name="T5" fmla="*/ 49 h 49"/>
              <a:gd name="T6" fmla="*/ 0 w 53"/>
              <a:gd name="T7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11"/>
                </a:moveTo>
                <a:lnTo>
                  <a:pt x="53" y="0"/>
                </a:lnTo>
                <a:lnTo>
                  <a:pt x="30" y="49"/>
                </a:lnTo>
                <a:lnTo>
                  <a:pt x="0" y="1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Freeform 1456">
            <a:extLst>
              <a:ext uri="{FF2B5EF4-FFF2-40B4-BE49-F238E27FC236}">
                <a16:creationId xmlns:a16="http://schemas.microsoft.com/office/drawing/2014/main" id="{0F5D6710-E1FE-4A2E-A86F-82FC15FACB7D}"/>
              </a:ext>
            </a:extLst>
          </p:cNvPr>
          <p:cNvSpPr>
            <a:spLocks/>
          </p:cNvSpPr>
          <p:nvPr/>
        </p:nvSpPr>
        <p:spPr bwMode="auto">
          <a:xfrm>
            <a:off x="3881005" y="5658549"/>
            <a:ext cx="88900" cy="77788"/>
          </a:xfrm>
          <a:custGeom>
            <a:avLst/>
            <a:gdLst>
              <a:gd name="T0" fmla="*/ 42 w 56"/>
              <a:gd name="T1" fmla="*/ 0 h 49"/>
              <a:gd name="T2" fmla="*/ 14 w 56"/>
              <a:gd name="T3" fmla="*/ 0 h 49"/>
              <a:gd name="T4" fmla="*/ 0 w 56"/>
              <a:gd name="T5" fmla="*/ 25 h 49"/>
              <a:gd name="T6" fmla="*/ 14 w 56"/>
              <a:gd name="T7" fmla="*/ 49 h 49"/>
              <a:gd name="T8" fmla="*/ 42 w 56"/>
              <a:gd name="T9" fmla="*/ 49 h 49"/>
              <a:gd name="T10" fmla="*/ 56 w 56"/>
              <a:gd name="T11" fmla="*/ 25 h 49"/>
              <a:gd name="T12" fmla="*/ 42 w 56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9">
                <a:moveTo>
                  <a:pt x="42" y="0"/>
                </a:moveTo>
                <a:lnTo>
                  <a:pt x="14" y="0"/>
                </a:lnTo>
                <a:lnTo>
                  <a:pt x="0" y="25"/>
                </a:lnTo>
                <a:lnTo>
                  <a:pt x="14" y="49"/>
                </a:lnTo>
                <a:lnTo>
                  <a:pt x="42" y="49"/>
                </a:lnTo>
                <a:lnTo>
                  <a:pt x="56" y="25"/>
                </a:lnTo>
                <a:lnTo>
                  <a:pt x="42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Freeform 1457">
            <a:extLst>
              <a:ext uri="{FF2B5EF4-FFF2-40B4-BE49-F238E27FC236}">
                <a16:creationId xmlns:a16="http://schemas.microsoft.com/office/drawing/2014/main" id="{F00F66D6-E97D-43EE-BE30-74F7ACF3C8D3}"/>
              </a:ext>
            </a:extLst>
          </p:cNvPr>
          <p:cNvSpPr>
            <a:spLocks/>
          </p:cNvSpPr>
          <p:nvPr/>
        </p:nvSpPr>
        <p:spPr bwMode="auto">
          <a:xfrm>
            <a:off x="3881005" y="5658549"/>
            <a:ext cx="88900" cy="77788"/>
          </a:xfrm>
          <a:custGeom>
            <a:avLst/>
            <a:gdLst>
              <a:gd name="T0" fmla="*/ 42 w 56"/>
              <a:gd name="T1" fmla="*/ 0 h 49"/>
              <a:gd name="T2" fmla="*/ 14 w 56"/>
              <a:gd name="T3" fmla="*/ 0 h 49"/>
              <a:gd name="T4" fmla="*/ 0 w 56"/>
              <a:gd name="T5" fmla="*/ 25 h 49"/>
              <a:gd name="T6" fmla="*/ 14 w 56"/>
              <a:gd name="T7" fmla="*/ 49 h 49"/>
              <a:gd name="T8" fmla="*/ 42 w 56"/>
              <a:gd name="T9" fmla="*/ 49 h 49"/>
              <a:gd name="T10" fmla="*/ 56 w 56"/>
              <a:gd name="T11" fmla="*/ 25 h 49"/>
              <a:gd name="T12" fmla="*/ 42 w 56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9">
                <a:moveTo>
                  <a:pt x="42" y="0"/>
                </a:moveTo>
                <a:lnTo>
                  <a:pt x="14" y="0"/>
                </a:lnTo>
                <a:lnTo>
                  <a:pt x="0" y="25"/>
                </a:lnTo>
                <a:lnTo>
                  <a:pt x="14" y="49"/>
                </a:lnTo>
                <a:lnTo>
                  <a:pt x="42" y="49"/>
                </a:lnTo>
                <a:lnTo>
                  <a:pt x="56" y="25"/>
                </a:lnTo>
                <a:lnTo>
                  <a:pt x="42" y="0"/>
                </a:lnTo>
                <a:close/>
              </a:path>
            </a:pathLst>
          </a:custGeom>
          <a:noFill/>
          <a:ln w="7938" cap="sq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" name="Line 1458">
            <a:extLst>
              <a:ext uri="{FF2B5EF4-FFF2-40B4-BE49-F238E27FC236}">
                <a16:creationId xmlns:a16="http://schemas.microsoft.com/office/drawing/2014/main" id="{D09E811F-355B-483B-B99F-D990C24F03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20680" y="5441061"/>
            <a:ext cx="82550" cy="217488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" name="Freeform 1459">
            <a:extLst>
              <a:ext uri="{FF2B5EF4-FFF2-40B4-BE49-F238E27FC236}">
                <a16:creationId xmlns:a16="http://schemas.microsoft.com/office/drawing/2014/main" id="{A2E647BB-2328-4EEF-AF3A-BC89AC265E5C}"/>
              </a:ext>
            </a:extLst>
          </p:cNvPr>
          <p:cNvSpPr>
            <a:spLocks/>
          </p:cNvSpPr>
          <p:nvPr/>
        </p:nvSpPr>
        <p:spPr bwMode="auto">
          <a:xfrm>
            <a:off x="3787343" y="5377561"/>
            <a:ext cx="73025" cy="85725"/>
          </a:xfrm>
          <a:custGeom>
            <a:avLst/>
            <a:gdLst>
              <a:gd name="T0" fmla="*/ 0 w 46"/>
              <a:gd name="T1" fmla="*/ 54 h 54"/>
              <a:gd name="T2" fmla="*/ 6 w 46"/>
              <a:gd name="T3" fmla="*/ 0 h 54"/>
              <a:gd name="T4" fmla="*/ 46 w 46"/>
              <a:gd name="T5" fmla="*/ 37 h 54"/>
              <a:gd name="T6" fmla="*/ 0 w 46"/>
              <a:gd name="T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54">
                <a:moveTo>
                  <a:pt x="0" y="54"/>
                </a:moveTo>
                <a:lnTo>
                  <a:pt x="6" y="0"/>
                </a:lnTo>
                <a:lnTo>
                  <a:pt x="46" y="37"/>
                </a:lnTo>
                <a:lnTo>
                  <a:pt x="0" y="54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" name="Line 1460">
            <a:extLst>
              <a:ext uri="{FF2B5EF4-FFF2-40B4-BE49-F238E27FC236}">
                <a16:creationId xmlns:a16="http://schemas.microsoft.com/office/drawing/2014/main" id="{878AA241-9B1F-4CA2-94B8-18ACEE5D1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9905" y="5698236"/>
            <a:ext cx="71438" cy="0"/>
          </a:xfrm>
          <a:prstGeom prst="line">
            <a:avLst/>
          </a:pr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" name="Freeform 1461">
            <a:extLst>
              <a:ext uri="{FF2B5EF4-FFF2-40B4-BE49-F238E27FC236}">
                <a16:creationId xmlns:a16="http://schemas.microsoft.com/office/drawing/2014/main" id="{AA22AD0C-A10F-42B2-8FDF-0F3AEE70108E}"/>
              </a:ext>
            </a:extLst>
          </p:cNvPr>
          <p:cNvSpPr>
            <a:spLocks/>
          </p:cNvSpPr>
          <p:nvPr/>
        </p:nvSpPr>
        <p:spPr bwMode="auto">
          <a:xfrm>
            <a:off x="4031818" y="5660136"/>
            <a:ext cx="76200" cy="76200"/>
          </a:xfrm>
          <a:custGeom>
            <a:avLst/>
            <a:gdLst>
              <a:gd name="T0" fmla="*/ 0 w 48"/>
              <a:gd name="T1" fmla="*/ 0 h 48"/>
              <a:gd name="T2" fmla="*/ 48 w 48"/>
              <a:gd name="T3" fmla="*/ 24 h 48"/>
              <a:gd name="T4" fmla="*/ 0 w 48"/>
              <a:gd name="T5" fmla="*/ 48 h 48"/>
              <a:gd name="T6" fmla="*/ 0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0"/>
                </a:moveTo>
                <a:lnTo>
                  <a:pt x="48" y="2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Rectangle 1465">
            <a:extLst>
              <a:ext uri="{FF2B5EF4-FFF2-40B4-BE49-F238E27FC236}">
                <a16:creationId xmlns:a16="http://schemas.microsoft.com/office/drawing/2014/main" id="{C16BB9AA-D419-430A-AAD2-1AAFD9823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9" name="Picture 1466">
            <a:extLst>
              <a:ext uri="{FF2B5EF4-FFF2-40B4-BE49-F238E27FC236}">
                <a16:creationId xmlns:a16="http://schemas.microsoft.com/office/drawing/2014/main" id="{471CF45E-EA85-443E-BEE0-222929F4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93" y="2181924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Rectangle 1468">
            <a:extLst>
              <a:ext uri="{FF2B5EF4-FFF2-40B4-BE49-F238E27FC236}">
                <a16:creationId xmlns:a16="http://schemas.microsoft.com/office/drawing/2014/main" id="{8EA398C0-E87E-4714-8E4D-C78F0FF09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2208911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" name="Rectangle 1469">
            <a:extLst>
              <a:ext uri="{FF2B5EF4-FFF2-40B4-BE49-F238E27FC236}">
                <a16:creationId xmlns:a16="http://schemas.microsoft.com/office/drawing/2014/main" id="{784FE8D5-138A-47B3-8261-EC09182FD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22089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Rectangle 1473">
            <a:extLst>
              <a:ext uri="{FF2B5EF4-FFF2-40B4-BE49-F238E27FC236}">
                <a16:creationId xmlns:a16="http://schemas.microsoft.com/office/drawing/2014/main" id="{E9E91190-BAFC-4BCF-996F-EA610ED5C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Rectangle 1477">
            <a:extLst>
              <a:ext uri="{FF2B5EF4-FFF2-40B4-BE49-F238E27FC236}">
                <a16:creationId xmlns:a16="http://schemas.microsoft.com/office/drawing/2014/main" id="{5ACF938B-13D8-4E80-B15A-ABDB6F383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188188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Rectangle 1481">
            <a:extLst>
              <a:ext uri="{FF2B5EF4-FFF2-40B4-BE49-F238E27FC236}">
                <a16:creationId xmlns:a16="http://schemas.microsoft.com/office/drawing/2014/main" id="{660448A4-032C-45AC-A37B-FB727122F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22089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Rectangle 1485">
            <a:extLst>
              <a:ext uri="{FF2B5EF4-FFF2-40B4-BE49-F238E27FC236}">
                <a16:creationId xmlns:a16="http://schemas.microsoft.com/office/drawing/2014/main" id="{74D6EEE4-49F0-4D9F-A715-571843E94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" name="Picture 1486">
            <a:extLst>
              <a:ext uri="{FF2B5EF4-FFF2-40B4-BE49-F238E27FC236}">
                <a16:creationId xmlns:a16="http://schemas.microsoft.com/office/drawing/2014/main" id="{CF4D75E8-1894-4B81-95E8-9C2CF0C7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8" y="2508949"/>
            <a:ext cx="3841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" name="Rectangle 1488">
            <a:extLst>
              <a:ext uri="{FF2B5EF4-FFF2-40B4-BE49-F238E27FC236}">
                <a16:creationId xmlns:a16="http://schemas.microsoft.com/office/drawing/2014/main" id="{65E6918D-BAF6-49DB-B039-9612AB054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2534349"/>
            <a:ext cx="279400" cy="280988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8" name="Rectangle 1489">
            <a:extLst>
              <a:ext uri="{FF2B5EF4-FFF2-40B4-BE49-F238E27FC236}">
                <a16:creationId xmlns:a16="http://schemas.microsoft.com/office/drawing/2014/main" id="{B07193A7-C194-4D5C-A423-911AC661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9" name="Rectangle 1493">
            <a:extLst>
              <a:ext uri="{FF2B5EF4-FFF2-40B4-BE49-F238E27FC236}">
                <a16:creationId xmlns:a16="http://schemas.microsoft.com/office/drawing/2014/main" id="{AA418835-1253-4D96-8B10-71169E879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2534349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0" name="Picture 1494">
            <a:extLst>
              <a:ext uri="{FF2B5EF4-FFF2-40B4-BE49-F238E27FC236}">
                <a16:creationId xmlns:a16="http://schemas.microsoft.com/office/drawing/2014/main" id="{495FF02E-8FE2-451A-B0C5-ACCF562B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93" y="2270824"/>
            <a:ext cx="1793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" name="Freeform 1496">
            <a:extLst>
              <a:ext uri="{FF2B5EF4-FFF2-40B4-BE49-F238E27FC236}">
                <a16:creationId xmlns:a16="http://schemas.microsoft.com/office/drawing/2014/main" id="{8AE19E57-E14D-4B24-A073-DDE8D837C01E}"/>
              </a:ext>
            </a:extLst>
          </p:cNvPr>
          <p:cNvSpPr>
            <a:spLocks/>
          </p:cNvSpPr>
          <p:nvPr/>
        </p:nvSpPr>
        <p:spPr bwMode="auto">
          <a:xfrm>
            <a:off x="2618943" y="2300986"/>
            <a:ext cx="77788" cy="90488"/>
          </a:xfrm>
          <a:custGeom>
            <a:avLst/>
            <a:gdLst>
              <a:gd name="T0" fmla="*/ 49 w 49"/>
              <a:gd name="T1" fmla="*/ 43 h 57"/>
              <a:gd name="T2" fmla="*/ 49 w 49"/>
              <a:gd name="T3" fmla="*/ 14 h 57"/>
              <a:gd name="T4" fmla="*/ 25 w 49"/>
              <a:gd name="T5" fmla="*/ 0 h 57"/>
              <a:gd name="T6" fmla="*/ 0 w 49"/>
              <a:gd name="T7" fmla="*/ 14 h 57"/>
              <a:gd name="T8" fmla="*/ 0 w 49"/>
              <a:gd name="T9" fmla="*/ 43 h 57"/>
              <a:gd name="T10" fmla="*/ 25 w 49"/>
              <a:gd name="T11" fmla="*/ 57 h 57"/>
              <a:gd name="T12" fmla="*/ 49 w 49"/>
              <a:gd name="T13" fmla="*/ 4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7">
                <a:moveTo>
                  <a:pt x="49" y="43"/>
                </a:move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lnTo>
                  <a:pt x="0" y="43"/>
                </a:lnTo>
                <a:lnTo>
                  <a:pt x="25" y="57"/>
                </a:lnTo>
                <a:lnTo>
                  <a:pt x="49" y="4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" name="Freeform 1497">
            <a:extLst>
              <a:ext uri="{FF2B5EF4-FFF2-40B4-BE49-F238E27FC236}">
                <a16:creationId xmlns:a16="http://schemas.microsoft.com/office/drawing/2014/main" id="{9CC66ED3-4B3C-42A2-A7F2-C1C92465B579}"/>
              </a:ext>
            </a:extLst>
          </p:cNvPr>
          <p:cNvSpPr>
            <a:spLocks/>
          </p:cNvSpPr>
          <p:nvPr/>
        </p:nvSpPr>
        <p:spPr bwMode="auto">
          <a:xfrm>
            <a:off x="2618943" y="2300986"/>
            <a:ext cx="77788" cy="90488"/>
          </a:xfrm>
          <a:custGeom>
            <a:avLst/>
            <a:gdLst>
              <a:gd name="T0" fmla="*/ 49 w 49"/>
              <a:gd name="T1" fmla="*/ 43 h 57"/>
              <a:gd name="T2" fmla="*/ 49 w 49"/>
              <a:gd name="T3" fmla="*/ 14 h 57"/>
              <a:gd name="T4" fmla="*/ 25 w 49"/>
              <a:gd name="T5" fmla="*/ 0 h 57"/>
              <a:gd name="T6" fmla="*/ 0 w 49"/>
              <a:gd name="T7" fmla="*/ 14 h 57"/>
              <a:gd name="T8" fmla="*/ 0 w 49"/>
              <a:gd name="T9" fmla="*/ 43 h 57"/>
              <a:gd name="T10" fmla="*/ 25 w 49"/>
              <a:gd name="T11" fmla="*/ 57 h 57"/>
              <a:gd name="T12" fmla="*/ 49 w 49"/>
              <a:gd name="T13" fmla="*/ 4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7">
                <a:moveTo>
                  <a:pt x="49" y="43"/>
                </a:move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lnTo>
                  <a:pt x="0" y="43"/>
                </a:lnTo>
                <a:lnTo>
                  <a:pt x="25" y="57"/>
                </a:lnTo>
                <a:lnTo>
                  <a:pt x="49" y="43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Oval 1500">
            <a:extLst>
              <a:ext uri="{FF2B5EF4-FFF2-40B4-BE49-F238E27FC236}">
                <a16:creationId xmlns:a16="http://schemas.microsoft.com/office/drawing/2014/main" id="{C93DEB63-35B0-42CA-9145-BCF4DB9AD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Freeform 1501">
            <a:extLst>
              <a:ext uri="{FF2B5EF4-FFF2-40B4-BE49-F238E27FC236}">
                <a16:creationId xmlns:a16="http://schemas.microsoft.com/office/drawing/2014/main" id="{C9EF88CE-425F-4A7D-9E02-723B5E0452FF}"/>
              </a:ext>
            </a:extLst>
          </p:cNvPr>
          <p:cNvSpPr>
            <a:spLocks/>
          </p:cNvSpPr>
          <p:nvPr/>
        </p:nvSpPr>
        <p:spPr bwMode="auto">
          <a:xfrm>
            <a:off x="2977718" y="2666111"/>
            <a:ext cx="17463" cy="17463"/>
          </a:xfrm>
          <a:custGeom>
            <a:avLst/>
            <a:gdLst>
              <a:gd name="T0" fmla="*/ 6 w 11"/>
              <a:gd name="T1" fmla="*/ 0 h 11"/>
              <a:gd name="T2" fmla="*/ 11 w 11"/>
              <a:gd name="T3" fmla="*/ 5 h 11"/>
              <a:gd name="T4" fmla="*/ 6 w 11"/>
              <a:gd name="T5" fmla="*/ 11 h 11"/>
              <a:gd name="T6" fmla="*/ 0 w 11"/>
              <a:gd name="T7" fmla="*/ 5 h 11"/>
              <a:gd name="T8" fmla="*/ 6 w 11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0"/>
                </a:moveTo>
                <a:cubicBezTo>
                  <a:pt x="9" y="0"/>
                  <a:pt x="11" y="3"/>
                  <a:pt x="11" y="5"/>
                </a:cubicBezTo>
                <a:cubicBezTo>
                  <a:pt x="11" y="9"/>
                  <a:pt x="9" y="11"/>
                  <a:pt x="6" y="11"/>
                </a:cubicBezTo>
                <a:cubicBezTo>
                  <a:pt x="3" y="11"/>
                  <a:pt x="0" y="9"/>
                  <a:pt x="0" y="5"/>
                </a:cubicBezTo>
                <a:cubicBezTo>
                  <a:pt x="0" y="3"/>
                  <a:pt x="3" y="0"/>
                  <a:pt x="6" y="0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5" name="Oval 1504">
            <a:extLst>
              <a:ext uri="{FF2B5EF4-FFF2-40B4-BE49-F238E27FC236}">
                <a16:creationId xmlns:a16="http://schemas.microsoft.com/office/drawing/2014/main" id="{E0C9AB9F-6492-456C-9B5A-EF582EE06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266611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Freeform 1505">
            <a:extLst>
              <a:ext uri="{FF2B5EF4-FFF2-40B4-BE49-F238E27FC236}">
                <a16:creationId xmlns:a16="http://schemas.microsoft.com/office/drawing/2014/main" id="{B8C09361-D1C4-4F3C-8931-8A6FC6A354BA}"/>
              </a:ext>
            </a:extLst>
          </p:cNvPr>
          <p:cNvSpPr>
            <a:spLocks/>
          </p:cNvSpPr>
          <p:nvPr/>
        </p:nvSpPr>
        <p:spPr bwMode="auto">
          <a:xfrm>
            <a:off x="2650693" y="2666111"/>
            <a:ext cx="17463" cy="17463"/>
          </a:xfrm>
          <a:custGeom>
            <a:avLst/>
            <a:gdLst>
              <a:gd name="T0" fmla="*/ 6 w 11"/>
              <a:gd name="T1" fmla="*/ 0 h 11"/>
              <a:gd name="T2" fmla="*/ 11 w 11"/>
              <a:gd name="T3" fmla="*/ 5 h 11"/>
              <a:gd name="T4" fmla="*/ 6 w 11"/>
              <a:gd name="T5" fmla="*/ 11 h 11"/>
              <a:gd name="T6" fmla="*/ 0 w 11"/>
              <a:gd name="T7" fmla="*/ 5 h 11"/>
              <a:gd name="T8" fmla="*/ 6 w 11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0"/>
                </a:moveTo>
                <a:cubicBezTo>
                  <a:pt x="9" y="0"/>
                  <a:pt x="11" y="3"/>
                  <a:pt x="11" y="5"/>
                </a:cubicBezTo>
                <a:cubicBezTo>
                  <a:pt x="11" y="9"/>
                  <a:pt x="9" y="11"/>
                  <a:pt x="6" y="11"/>
                </a:cubicBezTo>
                <a:cubicBezTo>
                  <a:pt x="3" y="11"/>
                  <a:pt x="0" y="9"/>
                  <a:pt x="0" y="5"/>
                </a:cubicBezTo>
                <a:cubicBezTo>
                  <a:pt x="0" y="3"/>
                  <a:pt x="3" y="0"/>
                  <a:pt x="6" y="0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Oval 1508">
            <a:extLst>
              <a:ext uri="{FF2B5EF4-FFF2-40B4-BE49-F238E27FC236}">
                <a16:creationId xmlns:a16="http://schemas.microsoft.com/office/drawing/2014/main" id="{89A06CFA-E794-4DD3-8E19-D7F80861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Freeform 1509">
            <a:extLst>
              <a:ext uri="{FF2B5EF4-FFF2-40B4-BE49-F238E27FC236}">
                <a16:creationId xmlns:a16="http://schemas.microsoft.com/office/drawing/2014/main" id="{06E487F2-C681-43FE-97D2-B36C7C762E4B}"/>
              </a:ext>
            </a:extLst>
          </p:cNvPr>
          <p:cNvSpPr>
            <a:spLocks/>
          </p:cNvSpPr>
          <p:nvPr/>
        </p:nvSpPr>
        <p:spPr bwMode="auto">
          <a:xfrm>
            <a:off x="2325255" y="2666111"/>
            <a:ext cx="17463" cy="17463"/>
          </a:xfrm>
          <a:custGeom>
            <a:avLst/>
            <a:gdLst>
              <a:gd name="T0" fmla="*/ 5 w 11"/>
              <a:gd name="T1" fmla="*/ 0 h 11"/>
              <a:gd name="T2" fmla="*/ 11 w 11"/>
              <a:gd name="T3" fmla="*/ 5 h 11"/>
              <a:gd name="T4" fmla="*/ 5 w 11"/>
              <a:gd name="T5" fmla="*/ 11 h 11"/>
              <a:gd name="T6" fmla="*/ 0 w 11"/>
              <a:gd name="T7" fmla="*/ 5 h 11"/>
              <a:gd name="T8" fmla="*/ 5 w 11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0"/>
                </a:moveTo>
                <a:cubicBezTo>
                  <a:pt x="8" y="0"/>
                  <a:pt x="11" y="3"/>
                  <a:pt x="11" y="5"/>
                </a:cubicBezTo>
                <a:cubicBezTo>
                  <a:pt x="11" y="9"/>
                  <a:pt x="8" y="11"/>
                  <a:pt x="5" y="11"/>
                </a:cubicBez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5" y="0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Oval 1513">
            <a:extLst>
              <a:ext uri="{FF2B5EF4-FFF2-40B4-BE49-F238E27FC236}">
                <a16:creationId xmlns:a16="http://schemas.microsoft.com/office/drawing/2014/main" id="{831E0F9B-C856-4B6E-B8B4-DE775BE0F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233908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Oval 1514">
            <a:extLst>
              <a:ext uri="{FF2B5EF4-FFF2-40B4-BE49-F238E27FC236}">
                <a16:creationId xmlns:a16="http://schemas.microsoft.com/office/drawing/2014/main" id="{AE4D2B55-1F50-4D03-93E0-CB5FEE07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233908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1" name="Picture 1515">
            <a:extLst>
              <a:ext uri="{FF2B5EF4-FFF2-40B4-BE49-F238E27FC236}">
                <a16:creationId xmlns:a16="http://schemas.microsoft.com/office/drawing/2014/main" id="{C179B7AC-97C9-4FFF-810E-B65795D4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19850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" name="Oval 1517">
            <a:extLst>
              <a:ext uri="{FF2B5EF4-FFF2-40B4-BE49-F238E27FC236}">
                <a16:creationId xmlns:a16="http://schemas.microsoft.com/office/drawing/2014/main" id="{ACD5D270-F2A5-43B0-9453-0E2549C01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Oval 1518">
            <a:extLst>
              <a:ext uri="{FF2B5EF4-FFF2-40B4-BE49-F238E27FC236}">
                <a16:creationId xmlns:a16="http://schemas.microsoft.com/office/drawing/2014/main" id="{8976E9B9-4D08-4BE9-BFD4-1BF1E772C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" name="Oval 1521">
            <a:extLst>
              <a:ext uri="{FF2B5EF4-FFF2-40B4-BE49-F238E27FC236}">
                <a16:creationId xmlns:a16="http://schemas.microsoft.com/office/drawing/2014/main" id="{50C83051-A99D-4D3B-AC49-5CC24B8E6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Oval 1522">
            <a:extLst>
              <a:ext uri="{FF2B5EF4-FFF2-40B4-BE49-F238E27FC236}">
                <a16:creationId xmlns:a16="http://schemas.microsoft.com/office/drawing/2014/main" id="{34943021-5E2F-4DEB-8A07-36192352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Oval 1525">
            <a:extLst>
              <a:ext uri="{FF2B5EF4-FFF2-40B4-BE49-F238E27FC236}">
                <a16:creationId xmlns:a16="http://schemas.microsoft.com/office/drawing/2014/main" id="{2AF80883-FDC5-4772-AC05-043221B0C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" name="Oval 1526">
            <a:extLst>
              <a:ext uri="{FF2B5EF4-FFF2-40B4-BE49-F238E27FC236}">
                <a16:creationId xmlns:a16="http://schemas.microsoft.com/office/drawing/2014/main" id="{2BABD671-D35C-4D57-AA32-A5F4C9F9A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Oval 1529">
            <a:extLst>
              <a:ext uri="{FF2B5EF4-FFF2-40B4-BE49-F238E27FC236}">
                <a16:creationId xmlns:a16="http://schemas.microsoft.com/office/drawing/2014/main" id="{43A1AEC6-4D2F-442C-AB4C-2B9B396A0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2339087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Oval 1530">
            <a:extLst>
              <a:ext uri="{FF2B5EF4-FFF2-40B4-BE49-F238E27FC236}">
                <a16:creationId xmlns:a16="http://schemas.microsoft.com/office/drawing/2014/main" id="{2509203A-72F2-4887-A3AC-001505DD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233908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Line 1531">
            <a:extLst>
              <a:ext uri="{FF2B5EF4-FFF2-40B4-BE49-F238E27FC236}">
                <a16:creationId xmlns:a16="http://schemas.microsoft.com/office/drawing/2014/main" id="{5AFFE984-5F91-4E97-ACE7-8382D65ADD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58630" y="2097787"/>
            <a:ext cx="1588" cy="2032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Freeform 1532">
            <a:extLst>
              <a:ext uri="{FF2B5EF4-FFF2-40B4-BE49-F238E27FC236}">
                <a16:creationId xmlns:a16="http://schemas.microsoft.com/office/drawing/2014/main" id="{320296E5-BD9E-41B0-A7A9-036B21B888EA}"/>
              </a:ext>
            </a:extLst>
          </p:cNvPr>
          <p:cNvSpPr>
            <a:spLocks/>
          </p:cNvSpPr>
          <p:nvPr/>
        </p:nvSpPr>
        <p:spPr bwMode="auto">
          <a:xfrm>
            <a:off x="2620530" y="2031112"/>
            <a:ext cx="77788" cy="76200"/>
          </a:xfrm>
          <a:custGeom>
            <a:avLst/>
            <a:gdLst>
              <a:gd name="T0" fmla="*/ 0 w 49"/>
              <a:gd name="T1" fmla="*/ 48 h 48"/>
              <a:gd name="T2" fmla="*/ 25 w 49"/>
              <a:gd name="T3" fmla="*/ 0 h 48"/>
              <a:gd name="T4" fmla="*/ 49 w 49"/>
              <a:gd name="T5" fmla="*/ 48 h 48"/>
              <a:gd name="T6" fmla="*/ 0 w 4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48"/>
                </a:moveTo>
                <a:lnTo>
                  <a:pt x="25" y="0"/>
                </a:lnTo>
                <a:lnTo>
                  <a:pt x="49" y="48"/>
                </a:lnTo>
                <a:lnTo>
                  <a:pt x="0" y="4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Line 1533">
            <a:extLst>
              <a:ext uri="{FF2B5EF4-FFF2-40B4-BE49-F238E27FC236}">
                <a16:creationId xmlns:a16="http://schemas.microsoft.com/office/drawing/2014/main" id="{4C5B84B6-3E6C-411D-B638-E73878FC10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5580" y="2077149"/>
            <a:ext cx="233363" cy="2460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Freeform 1534">
            <a:extLst>
              <a:ext uri="{FF2B5EF4-FFF2-40B4-BE49-F238E27FC236}">
                <a16:creationId xmlns:a16="http://schemas.microsoft.com/office/drawing/2014/main" id="{4832998C-B47B-45E6-B526-55EC17A5D8AB}"/>
              </a:ext>
            </a:extLst>
          </p:cNvPr>
          <p:cNvSpPr>
            <a:spLocks/>
          </p:cNvSpPr>
          <p:nvPr/>
        </p:nvSpPr>
        <p:spPr bwMode="auto">
          <a:xfrm>
            <a:off x="2339543" y="2027937"/>
            <a:ext cx="80963" cy="82550"/>
          </a:xfrm>
          <a:custGeom>
            <a:avLst/>
            <a:gdLst>
              <a:gd name="T0" fmla="*/ 15 w 51"/>
              <a:gd name="T1" fmla="*/ 52 h 52"/>
              <a:gd name="T2" fmla="*/ 0 w 51"/>
              <a:gd name="T3" fmla="*/ 0 h 52"/>
              <a:gd name="T4" fmla="*/ 51 w 51"/>
              <a:gd name="T5" fmla="*/ 19 h 52"/>
              <a:gd name="T6" fmla="*/ 15 w 51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15" y="52"/>
                </a:moveTo>
                <a:lnTo>
                  <a:pt x="0" y="0"/>
                </a:lnTo>
                <a:lnTo>
                  <a:pt x="51" y="19"/>
                </a:lnTo>
                <a:lnTo>
                  <a:pt x="15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" name="Line 1535">
            <a:extLst>
              <a:ext uri="{FF2B5EF4-FFF2-40B4-BE49-F238E27FC236}">
                <a16:creationId xmlns:a16="http://schemas.microsoft.com/office/drawing/2014/main" id="{DD8DE6FF-28EB-4855-B075-3E0E6CCD78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9393" y="2353374"/>
            <a:ext cx="209550" cy="158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" name="Freeform 1536">
            <a:extLst>
              <a:ext uri="{FF2B5EF4-FFF2-40B4-BE49-F238E27FC236}">
                <a16:creationId xmlns:a16="http://schemas.microsoft.com/office/drawing/2014/main" id="{C673EAFF-4B44-405A-B59B-EE0BB8F38AEE}"/>
              </a:ext>
            </a:extLst>
          </p:cNvPr>
          <p:cNvSpPr>
            <a:spLocks/>
          </p:cNvSpPr>
          <p:nvPr/>
        </p:nvSpPr>
        <p:spPr bwMode="auto">
          <a:xfrm>
            <a:off x="2342718" y="2315274"/>
            <a:ext cx="79375" cy="77788"/>
          </a:xfrm>
          <a:custGeom>
            <a:avLst/>
            <a:gdLst>
              <a:gd name="T0" fmla="*/ 46 w 50"/>
              <a:gd name="T1" fmla="*/ 49 h 49"/>
              <a:gd name="T2" fmla="*/ 0 w 50"/>
              <a:gd name="T3" fmla="*/ 21 h 49"/>
              <a:gd name="T4" fmla="*/ 50 w 50"/>
              <a:gd name="T5" fmla="*/ 0 h 49"/>
              <a:gd name="T6" fmla="*/ 46 w 50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49">
                <a:moveTo>
                  <a:pt x="46" y="49"/>
                </a:moveTo>
                <a:lnTo>
                  <a:pt x="0" y="21"/>
                </a:lnTo>
                <a:lnTo>
                  <a:pt x="50" y="0"/>
                </a:lnTo>
                <a:lnTo>
                  <a:pt x="46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" name="Freeform 1537">
            <a:extLst>
              <a:ext uri="{FF2B5EF4-FFF2-40B4-BE49-F238E27FC236}">
                <a16:creationId xmlns:a16="http://schemas.microsoft.com/office/drawing/2014/main" id="{99BF725A-B9DD-4253-AEE5-C5E786F60CFE}"/>
              </a:ext>
            </a:extLst>
          </p:cNvPr>
          <p:cNvSpPr>
            <a:spLocks/>
          </p:cNvSpPr>
          <p:nvPr/>
        </p:nvSpPr>
        <p:spPr bwMode="auto">
          <a:xfrm>
            <a:off x="2390343" y="2391474"/>
            <a:ext cx="268288" cy="233363"/>
          </a:xfrm>
          <a:custGeom>
            <a:avLst/>
            <a:gdLst>
              <a:gd name="T0" fmla="*/ 523 w 523"/>
              <a:gd name="T1" fmla="*/ 0 h 456"/>
              <a:gd name="T2" fmla="*/ 445 w 523"/>
              <a:gd name="T3" fmla="*/ 68 h 456"/>
              <a:gd name="T4" fmla="*/ 354 w 523"/>
              <a:gd name="T5" fmla="*/ 62 h 456"/>
              <a:gd name="T6" fmla="*/ 348 w 523"/>
              <a:gd name="T7" fmla="*/ 152 h 456"/>
              <a:gd name="T8" fmla="*/ 0 w 523"/>
              <a:gd name="T9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3" h="456">
                <a:moveTo>
                  <a:pt x="523" y="0"/>
                </a:moveTo>
                <a:lnTo>
                  <a:pt x="445" y="68"/>
                </a:lnTo>
                <a:cubicBezTo>
                  <a:pt x="422" y="41"/>
                  <a:pt x="381" y="39"/>
                  <a:pt x="354" y="62"/>
                </a:cubicBezTo>
                <a:cubicBezTo>
                  <a:pt x="328" y="85"/>
                  <a:pt x="325" y="126"/>
                  <a:pt x="348" y="152"/>
                </a:cubicBezTo>
                <a:lnTo>
                  <a:pt x="0" y="456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Freeform 1538">
            <a:extLst>
              <a:ext uri="{FF2B5EF4-FFF2-40B4-BE49-F238E27FC236}">
                <a16:creationId xmlns:a16="http://schemas.microsoft.com/office/drawing/2014/main" id="{8ED05DBF-EE44-4D5C-8878-54B58E27F398}"/>
              </a:ext>
            </a:extLst>
          </p:cNvPr>
          <p:cNvSpPr>
            <a:spLocks/>
          </p:cNvSpPr>
          <p:nvPr/>
        </p:nvSpPr>
        <p:spPr bwMode="auto">
          <a:xfrm>
            <a:off x="2339543" y="2589912"/>
            <a:ext cx="82550" cy="79375"/>
          </a:xfrm>
          <a:custGeom>
            <a:avLst/>
            <a:gdLst>
              <a:gd name="T0" fmla="*/ 52 w 52"/>
              <a:gd name="T1" fmla="*/ 36 h 50"/>
              <a:gd name="T2" fmla="*/ 0 w 52"/>
              <a:gd name="T3" fmla="*/ 50 h 50"/>
              <a:gd name="T4" fmla="*/ 21 w 52"/>
              <a:gd name="T5" fmla="*/ 0 h 50"/>
              <a:gd name="T6" fmla="*/ 52 w 52"/>
              <a:gd name="T7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52" y="36"/>
                </a:moveTo>
                <a:lnTo>
                  <a:pt x="0" y="50"/>
                </a:lnTo>
                <a:lnTo>
                  <a:pt x="21" y="0"/>
                </a:lnTo>
                <a:lnTo>
                  <a:pt x="52" y="3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" name="Line 1539">
            <a:extLst>
              <a:ext uri="{FF2B5EF4-FFF2-40B4-BE49-F238E27FC236}">
                <a16:creationId xmlns:a16="http://schemas.microsoft.com/office/drawing/2014/main" id="{2F248377-5B4C-45CF-8709-3DED7D5B2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6730" y="2077149"/>
            <a:ext cx="238125" cy="2460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" name="Freeform 1540">
            <a:extLst>
              <a:ext uri="{FF2B5EF4-FFF2-40B4-BE49-F238E27FC236}">
                <a16:creationId xmlns:a16="http://schemas.microsoft.com/office/drawing/2014/main" id="{AEEA841B-2D93-4B75-BFCB-DA62232D91A2}"/>
              </a:ext>
            </a:extLst>
          </p:cNvPr>
          <p:cNvSpPr>
            <a:spLocks/>
          </p:cNvSpPr>
          <p:nvPr/>
        </p:nvSpPr>
        <p:spPr bwMode="auto">
          <a:xfrm>
            <a:off x="2899930" y="2027937"/>
            <a:ext cx="80963" cy="82550"/>
          </a:xfrm>
          <a:custGeom>
            <a:avLst/>
            <a:gdLst>
              <a:gd name="T0" fmla="*/ 0 w 51"/>
              <a:gd name="T1" fmla="*/ 18 h 52"/>
              <a:gd name="T2" fmla="*/ 51 w 51"/>
              <a:gd name="T3" fmla="*/ 0 h 52"/>
              <a:gd name="T4" fmla="*/ 35 w 51"/>
              <a:gd name="T5" fmla="*/ 52 h 52"/>
              <a:gd name="T6" fmla="*/ 0 w 51"/>
              <a:gd name="T7" fmla="*/ 1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0" y="18"/>
                </a:moveTo>
                <a:lnTo>
                  <a:pt x="51" y="0"/>
                </a:lnTo>
                <a:lnTo>
                  <a:pt x="35" y="52"/>
                </a:lnTo>
                <a:lnTo>
                  <a:pt x="0" y="1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" name="Line 1541">
            <a:extLst>
              <a:ext uri="{FF2B5EF4-FFF2-40B4-BE49-F238E27FC236}">
                <a16:creationId xmlns:a16="http://schemas.microsoft.com/office/drawing/2014/main" id="{FE15408C-C836-47D2-B353-EE8ACDC69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6730" y="2369249"/>
            <a:ext cx="238125" cy="2508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" name="Freeform 1542">
            <a:extLst>
              <a:ext uri="{FF2B5EF4-FFF2-40B4-BE49-F238E27FC236}">
                <a16:creationId xmlns:a16="http://schemas.microsoft.com/office/drawing/2014/main" id="{27D2B7AF-68B5-415D-B4CB-CDB956766BF9}"/>
              </a:ext>
            </a:extLst>
          </p:cNvPr>
          <p:cNvSpPr>
            <a:spLocks/>
          </p:cNvSpPr>
          <p:nvPr/>
        </p:nvSpPr>
        <p:spPr bwMode="auto">
          <a:xfrm>
            <a:off x="2899930" y="2586737"/>
            <a:ext cx="80963" cy="82550"/>
          </a:xfrm>
          <a:custGeom>
            <a:avLst/>
            <a:gdLst>
              <a:gd name="T0" fmla="*/ 35 w 51"/>
              <a:gd name="T1" fmla="*/ 0 h 52"/>
              <a:gd name="T2" fmla="*/ 51 w 51"/>
              <a:gd name="T3" fmla="*/ 52 h 52"/>
              <a:gd name="T4" fmla="*/ 0 w 51"/>
              <a:gd name="T5" fmla="*/ 33 h 52"/>
              <a:gd name="T6" fmla="*/ 35 w 51"/>
              <a:gd name="T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35" y="0"/>
                </a:moveTo>
                <a:lnTo>
                  <a:pt x="51" y="52"/>
                </a:lnTo>
                <a:lnTo>
                  <a:pt x="0" y="33"/>
                </a:lnTo>
                <a:lnTo>
                  <a:pt x="35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Rectangle 1546">
            <a:extLst>
              <a:ext uri="{FF2B5EF4-FFF2-40B4-BE49-F238E27FC236}">
                <a16:creationId xmlns:a16="http://schemas.microsoft.com/office/drawing/2014/main" id="{E0F18C5E-2397-4BE6-80D6-1CF7A2E45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3015362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3" name="Picture 1547">
            <a:extLst>
              <a:ext uri="{FF2B5EF4-FFF2-40B4-BE49-F238E27FC236}">
                <a16:creationId xmlns:a16="http://schemas.microsoft.com/office/drawing/2014/main" id="{6451F76D-A213-4AEB-87B1-90B72084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93" y="3310637"/>
            <a:ext cx="3857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" name="Rectangle 1549">
            <a:extLst>
              <a:ext uri="{FF2B5EF4-FFF2-40B4-BE49-F238E27FC236}">
                <a16:creationId xmlns:a16="http://schemas.microsoft.com/office/drawing/2014/main" id="{997312AC-DAAE-491A-80CA-EB59BBDA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3340799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" name="Rectangle 1550">
            <a:extLst>
              <a:ext uri="{FF2B5EF4-FFF2-40B4-BE49-F238E27FC236}">
                <a16:creationId xmlns:a16="http://schemas.microsoft.com/office/drawing/2014/main" id="{AE9CC940-DF8E-44AF-81A3-A8A898EA4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33407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Rectangle 1554">
            <a:extLst>
              <a:ext uri="{FF2B5EF4-FFF2-40B4-BE49-F238E27FC236}">
                <a16:creationId xmlns:a16="http://schemas.microsoft.com/office/drawing/2014/main" id="{CD7AE281-6648-4C99-8755-7FDBF22B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3015362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Rectangle 1558">
            <a:extLst>
              <a:ext uri="{FF2B5EF4-FFF2-40B4-BE49-F238E27FC236}">
                <a16:creationId xmlns:a16="http://schemas.microsoft.com/office/drawing/2014/main" id="{6A1B2FFA-BCC9-471C-B347-D7E89974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3015362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Rectangle 1562">
            <a:extLst>
              <a:ext uri="{FF2B5EF4-FFF2-40B4-BE49-F238E27FC236}">
                <a16:creationId xmlns:a16="http://schemas.microsoft.com/office/drawing/2014/main" id="{12BB1531-AA48-4991-9D9A-4E5DE1BEF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33407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Rectangle 1566">
            <a:extLst>
              <a:ext uri="{FF2B5EF4-FFF2-40B4-BE49-F238E27FC236}">
                <a16:creationId xmlns:a16="http://schemas.microsoft.com/office/drawing/2014/main" id="{480F7102-010D-4317-8B7C-AEB42CFE1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0" name="Picture 1567">
            <a:extLst>
              <a:ext uri="{FF2B5EF4-FFF2-40B4-BE49-F238E27FC236}">
                <a16:creationId xmlns:a16="http://schemas.microsoft.com/office/drawing/2014/main" id="{1380C6F7-8B2D-467F-9F27-3A2923BB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8" y="3637662"/>
            <a:ext cx="3841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" name="Rectangle 1569">
            <a:extLst>
              <a:ext uri="{FF2B5EF4-FFF2-40B4-BE49-F238E27FC236}">
                <a16:creationId xmlns:a16="http://schemas.microsoft.com/office/drawing/2014/main" id="{6F93F874-EEB3-4B69-B205-66D1820A5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3667824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1570">
            <a:extLst>
              <a:ext uri="{FF2B5EF4-FFF2-40B4-BE49-F238E27FC236}">
                <a16:creationId xmlns:a16="http://schemas.microsoft.com/office/drawing/2014/main" id="{54D97B04-6AAE-46F5-BEBC-D421DD23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" name="Rectangle 1574">
            <a:extLst>
              <a:ext uri="{FF2B5EF4-FFF2-40B4-BE49-F238E27FC236}">
                <a16:creationId xmlns:a16="http://schemas.microsoft.com/office/drawing/2014/main" id="{5E4F611A-5CA6-44B2-8173-72FD2B063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36678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4" name="Picture 1575">
            <a:extLst>
              <a:ext uri="{FF2B5EF4-FFF2-40B4-BE49-F238E27FC236}">
                <a16:creationId xmlns:a16="http://schemas.microsoft.com/office/drawing/2014/main" id="{9C850373-536E-4C3C-B7FE-977EC3CF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93" y="3409062"/>
            <a:ext cx="1793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" name="Freeform 1577">
            <a:extLst>
              <a:ext uri="{FF2B5EF4-FFF2-40B4-BE49-F238E27FC236}">
                <a16:creationId xmlns:a16="http://schemas.microsoft.com/office/drawing/2014/main" id="{CEF5BE5C-25AC-467D-BB92-0CDD97F67B28}"/>
              </a:ext>
            </a:extLst>
          </p:cNvPr>
          <p:cNvSpPr>
            <a:spLocks/>
          </p:cNvSpPr>
          <p:nvPr/>
        </p:nvSpPr>
        <p:spPr bwMode="auto">
          <a:xfrm>
            <a:off x="2618943" y="3434462"/>
            <a:ext cx="77788" cy="90488"/>
          </a:xfrm>
          <a:custGeom>
            <a:avLst/>
            <a:gdLst>
              <a:gd name="T0" fmla="*/ 49 w 49"/>
              <a:gd name="T1" fmla="*/ 42 h 57"/>
              <a:gd name="T2" fmla="*/ 49 w 49"/>
              <a:gd name="T3" fmla="*/ 14 h 57"/>
              <a:gd name="T4" fmla="*/ 25 w 49"/>
              <a:gd name="T5" fmla="*/ 0 h 57"/>
              <a:gd name="T6" fmla="*/ 0 w 49"/>
              <a:gd name="T7" fmla="*/ 14 h 57"/>
              <a:gd name="T8" fmla="*/ 0 w 49"/>
              <a:gd name="T9" fmla="*/ 42 h 57"/>
              <a:gd name="T10" fmla="*/ 25 w 49"/>
              <a:gd name="T11" fmla="*/ 57 h 57"/>
              <a:gd name="T12" fmla="*/ 49 w 49"/>
              <a:gd name="T13" fmla="*/ 4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7">
                <a:moveTo>
                  <a:pt x="49" y="42"/>
                </a:move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lnTo>
                  <a:pt x="0" y="42"/>
                </a:lnTo>
                <a:lnTo>
                  <a:pt x="25" y="57"/>
                </a:lnTo>
                <a:lnTo>
                  <a:pt x="49" y="4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Freeform 1578">
            <a:extLst>
              <a:ext uri="{FF2B5EF4-FFF2-40B4-BE49-F238E27FC236}">
                <a16:creationId xmlns:a16="http://schemas.microsoft.com/office/drawing/2014/main" id="{68E7E0D4-0208-43B3-A796-5A87BA04016A}"/>
              </a:ext>
            </a:extLst>
          </p:cNvPr>
          <p:cNvSpPr>
            <a:spLocks/>
          </p:cNvSpPr>
          <p:nvPr/>
        </p:nvSpPr>
        <p:spPr bwMode="auto">
          <a:xfrm>
            <a:off x="2618943" y="3434462"/>
            <a:ext cx="77788" cy="90488"/>
          </a:xfrm>
          <a:custGeom>
            <a:avLst/>
            <a:gdLst>
              <a:gd name="T0" fmla="*/ 49 w 49"/>
              <a:gd name="T1" fmla="*/ 42 h 57"/>
              <a:gd name="T2" fmla="*/ 49 w 49"/>
              <a:gd name="T3" fmla="*/ 14 h 57"/>
              <a:gd name="T4" fmla="*/ 25 w 49"/>
              <a:gd name="T5" fmla="*/ 0 h 57"/>
              <a:gd name="T6" fmla="*/ 0 w 49"/>
              <a:gd name="T7" fmla="*/ 14 h 57"/>
              <a:gd name="T8" fmla="*/ 0 w 49"/>
              <a:gd name="T9" fmla="*/ 42 h 57"/>
              <a:gd name="T10" fmla="*/ 25 w 49"/>
              <a:gd name="T11" fmla="*/ 57 h 57"/>
              <a:gd name="T12" fmla="*/ 49 w 49"/>
              <a:gd name="T13" fmla="*/ 4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57">
                <a:moveTo>
                  <a:pt x="49" y="42"/>
                </a:moveTo>
                <a:lnTo>
                  <a:pt x="49" y="14"/>
                </a:lnTo>
                <a:lnTo>
                  <a:pt x="25" y="0"/>
                </a:lnTo>
                <a:lnTo>
                  <a:pt x="0" y="14"/>
                </a:lnTo>
                <a:lnTo>
                  <a:pt x="0" y="42"/>
                </a:lnTo>
                <a:lnTo>
                  <a:pt x="25" y="57"/>
                </a:lnTo>
                <a:lnTo>
                  <a:pt x="49" y="42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Oval 1581">
            <a:extLst>
              <a:ext uri="{FF2B5EF4-FFF2-40B4-BE49-F238E27FC236}">
                <a16:creationId xmlns:a16="http://schemas.microsoft.com/office/drawing/2014/main" id="{365A4CE4-875D-47FF-BA9D-35311189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379958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" name="Oval 1582">
            <a:extLst>
              <a:ext uri="{FF2B5EF4-FFF2-40B4-BE49-F238E27FC236}">
                <a16:creationId xmlns:a16="http://schemas.microsoft.com/office/drawing/2014/main" id="{1280B4D3-B66E-4F14-AF1B-7BDB380F3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379958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" name="Oval 1585">
            <a:extLst>
              <a:ext uri="{FF2B5EF4-FFF2-40B4-BE49-F238E27FC236}">
                <a16:creationId xmlns:a16="http://schemas.microsoft.com/office/drawing/2014/main" id="{90AC457E-8E62-48D6-ABAB-613A7D462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3799587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Oval 1586">
            <a:extLst>
              <a:ext uri="{FF2B5EF4-FFF2-40B4-BE49-F238E27FC236}">
                <a16:creationId xmlns:a16="http://schemas.microsoft.com/office/drawing/2014/main" id="{7844058C-66CD-424B-963D-31861D4B2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379958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" name="Oval 1589">
            <a:extLst>
              <a:ext uri="{FF2B5EF4-FFF2-40B4-BE49-F238E27FC236}">
                <a16:creationId xmlns:a16="http://schemas.microsoft.com/office/drawing/2014/main" id="{A21C9CAF-5708-47C3-B4F6-D2F815B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379958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" name="Oval 1590">
            <a:extLst>
              <a:ext uri="{FF2B5EF4-FFF2-40B4-BE49-F238E27FC236}">
                <a16:creationId xmlns:a16="http://schemas.microsoft.com/office/drawing/2014/main" id="{6B24ECE2-61F0-4287-9A77-F4E82D467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379958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" name="Oval 1593">
            <a:extLst>
              <a:ext uri="{FF2B5EF4-FFF2-40B4-BE49-F238E27FC236}">
                <a16:creationId xmlns:a16="http://schemas.microsoft.com/office/drawing/2014/main" id="{DAC00E13-8229-4349-9854-1E1B5B0F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34725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" name="Freeform 1594">
            <a:extLst>
              <a:ext uri="{FF2B5EF4-FFF2-40B4-BE49-F238E27FC236}">
                <a16:creationId xmlns:a16="http://schemas.microsoft.com/office/drawing/2014/main" id="{6851459B-DED1-4FDA-A49B-EC03A7D032F4}"/>
              </a:ext>
            </a:extLst>
          </p:cNvPr>
          <p:cNvSpPr>
            <a:spLocks/>
          </p:cNvSpPr>
          <p:nvPr/>
        </p:nvSpPr>
        <p:spPr bwMode="auto">
          <a:xfrm>
            <a:off x="2325255" y="3472562"/>
            <a:ext cx="17463" cy="17463"/>
          </a:xfrm>
          <a:custGeom>
            <a:avLst/>
            <a:gdLst>
              <a:gd name="T0" fmla="*/ 5 w 11"/>
              <a:gd name="T1" fmla="*/ 0 h 11"/>
              <a:gd name="T2" fmla="*/ 11 w 11"/>
              <a:gd name="T3" fmla="*/ 6 h 11"/>
              <a:gd name="T4" fmla="*/ 5 w 11"/>
              <a:gd name="T5" fmla="*/ 11 h 11"/>
              <a:gd name="T6" fmla="*/ 0 w 11"/>
              <a:gd name="T7" fmla="*/ 6 h 11"/>
              <a:gd name="T8" fmla="*/ 5 w 11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0"/>
                </a:moveTo>
                <a:cubicBezTo>
                  <a:pt x="8" y="0"/>
                  <a:pt x="11" y="2"/>
                  <a:pt x="11" y="6"/>
                </a:cubicBezTo>
                <a:cubicBezTo>
                  <a:pt x="11" y="8"/>
                  <a:pt x="8" y="11"/>
                  <a:pt x="5" y="11"/>
                </a:cubicBezTo>
                <a:cubicBezTo>
                  <a:pt x="2" y="11"/>
                  <a:pt x="0" y="8"/>
                  <a:pt x="0" y="6"/>
                </a:cubicBezTo>
                <a:cubicBezTo>
                  <a:pt x="0" y="2"/>
                  <a:pt x="2" y="0"/>
                  <a:pt x="5" y="0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5" name="Picture 1595">
            <a:extLst>
              <a:ext uri="{FF2B5EF4-FFF2-40B4-BE49-F238E27FC236}">
                <a16:creationId xmlns:a16="http://schemas.microsoft.com/office/drawing/2014/main" id="{860E47A8-3BD7-4574-BBF8-97881AFC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3113787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1596">
            <a:extLst>
              <a:ext uri="{FF2B5EF4-FFF2-40B4-BE49-F238E27FC236}">
                <a16:creationId xmlns:a16="http://schemas.microsoft.com/office/drawing/2014/main" id="{AB0BC464-ED44-4718-AA5E-541EB807D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3113787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" name="Oval 1597">
            <a:extLst>
              <a:ext uri="{FF2B5EF4-FFF2-40B4-BE49-F238E27FC236}">
                <a16:creationId xmlns:a16="http://schemas.microsoft.com/office/drawing/2014/main" id="{19173037-65C2-4110-932A-4BF975F3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31455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" name="Oval 1598">
            <a:extLst>
              <a:ext uri="{FF2B5EF4-FFF2-40B4-BE49-F238E27FC236}">
                <a16:creationId xmlns:a16="http://schemas.microsoft.com/office/drawing/2014/main" id="{4B83016C-6D36-4841-A291-C371EEC68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314553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" name="Oval 1601">
            <a:extLst>
              <a:ext uri="{FF2B5EF4-FFF2-40B4-BE49-F238E27FC236}">
                <a16:creationId xmlns:a16="http://schemas.microsoft.com/office/drawing/2014/main" id="{BCF74359-5224-4012-8AD7-226C09857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31455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" name="Oval 1602">
            <a:extLst>
              <a:ext uri="{FF2B5EF4-FFF2-40B4-BE49-F238E27FC236}">
                <a16:creationId xmlns:a16="http://schemas.microsoft.com/office/drawing/2014/main" id="{72A9A318-C549-4F7F-B971-5D0BF1F50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314553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" name="Oval 1605">
            <a:extLst>
              <a:ext uri="{FF2B5EF4-FFF2-40B4-BE49-F238E27FC236}">
                <a16:creationId xmlns:a16="http://schemas.microsoft.com/office/drawing/2014/main" id="{78D5C0A7-5C03-45C2-8211-DB15BD99F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31455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" name="Oval 1606">
            <a:extLst>
              <a:ext uri="{FF2B5EF4-FFF2-40B4-BE49-F238E27FC236}">
                <a16:creationId xmlns:a16="http://schemas.microsoft.com/office/drawing/2014/main" id="{32DB37C8-1E75-46E2-8093-A63B5AD4C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314553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" name="Oval 1609">
            <a:extLst>
              <a:ext uri="{FF2B5EF4-FFF2-40B4-BE49-F238E27FC236}">
                <a16:creationId xmlns:a16="http://schemas.microsoft.com/office/drawing/2014/main" id="{7049AEE8-C743-4466-A8FD-58AE16D66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3472562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" name="Freeform 1610">
            <a:extLst>
              <a:ext uri="{FF2B5EF4-FFF2-40B4-BE49-F238E27FC236}">
                <a16:creationId xmlns:a16="http://schemas.microsoft.com/office/drawing/2014/main" id="{C93AC24E-2484-4D88-B7DD-6280D4F2DB99}"/>
              </a:ext>
            </a:extLst>
          </p:cNvPr>
          <p:cNvSpPr>
            <a:spLocks/>
          </p:cNvSpPr>
          <p:nvPr/>
        </p:nvSpPr>
        <p:spPr bwMode="auto">
          <a:xfrm>
            <a:off x="2977718" y="3472562"/>
            <a:ext cx="17463" cy="17463"/>
          </a:xfrm>
          <a:custGeom>
            <a:avLst/>
            <a:gdLst>
              <a:gd name="T0" fmla="*/ 6 w 11"/>
              <a:gd name="T1" fmla="*/ 0 h 11"/>
              <a:gd name="T2" fmla="*/ 11 w 11"/>
              <a:gd name="T3" fmla="*/ 6 h 11"/>
              <a:gd name="T4" fmla="*/ 6 w 11"/>
              <a:gd name="T5" fmla="*/ 11 h 11"/>
              <a:gd name="T6" fmla="*/ 0 w 11"/>
              <a:gd name="T7" fmla="*/ 6 h 11"/>
              <a:gd name="T8" fmla="*/ 6 w 11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0"/>
                </a:moveTo>
                <a:cubicBezTo>
                  <a:pt x="9" y="0"/>
                  <a:pt x="11" y="2"/>
                  <a:pt x="11" y="6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8"/>
                  <a:pt x="0" y="6"/>
                </a:cubicBezTo>
                <a:cubicBezTo>
                  <a:pt x="0" y="2"/>
                  <a:pt x="3" y="0"/>
                  <a:pt x="6" y="0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" name="Line 1611">
            <a:extLst>
              <a:ext uri="{FF2B5EF4-FFF2-40B4-BE49-F238E27FC236}">
                <a16:creationId xmlns:a16="http://schemas.microsoft.com/office/drawing/2014/main" id="{6AF6C475-2277-406B-886E-F007E69DBA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58630" y="3231262"/>
            <a:ext cx="1588" cy="2032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" name="Freeform 1612">
            <a:extLst>
              <a:ext uri="{FF2B5EF4-FFF2-40B4-BE49-F238E27FC236}">
                <a16:creationId xmlns:a16="http://schemas.microsoft.com/office/drawing/2014/main" id="{1DF3139E-9DF1-4EB3-BE16-16C06330B34B}"/>
              </a:ext>
            </a:extLst>
          </p:cNvPr>
          <p:cNvSpPr>
            <a:spLocks/>
          </p:cNvSpPr>
          <p:nvPr/>
        </p:nvSpPr>
        <p:spPr bwMode="auto">
          <a:xfrm>
            <a:off x="2620530" y="3162999"/>
            <a:ext cx="77788" cy="77788"/>
          </a:xfrm>
          <a:custGeom>
            <a:avLst/>
            <a:gdLst>
              <a:gd name="T0" fmla="*/ 0 w 49"/>
              <a:gd name="T1" fmla="*/ 48 h 49"/>
              <a:gd name="T2" fmla="*/ 25 w 49"/>
              <a:gd name="T3" fmla="*/ 0 h 49"/>
              <a:gd name="T4" fmla="*/ 49 w 49"/>
              <a:gd name="T5" fmla="*/ 49 h 49"/>
              <a:gd name="T6" fmla="*/ 0 w 4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9">
                <a:moveTo>
                  <a:pt x="0" y="48"/>
                </a:moveTo>
                <a:lnTo>
                  <a:pt x="25" y="0"/>
                </a:lnTo>
                <a:lnTo>
                  <a:pt x="49" y="49"/>
                </a:lnTo>
                <a:lnTo>
                  <a:pt x="0" y="4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" name="Line 1613">
            <a:extLst>
              <a:ext uri="{FF2B5EF4-FFF2-40B4-BE49-F238E27FC236}">
                <a16:creationId xmlns:a16="http://schemas.microsoft.com/office/drawing/2014/main" id="{DF670A81-156D-4053-BD37-C285149397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5580" y="3209037"/>
            <a:ext cx="233363" cy="2476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" name="Freeform 1614">
            <a:extLst>
              <a:ext uri="{FF2B5EF4-FFF2-40B4-BE49-F238E27FC236}">
                <a16:creationId xmlns:a16="http://schemas.microsoft.com/office/drawing/2014/main" id="{CFDC374D-7502-48A1-89B3-EB36F6AFF127}"/>
              </a:ext>
            </a:extLst>
          </p:cNvPr>
          <p:cNvSpPr>
            <a:spLocks/>
          </p:cNvSpPr>
          <p:nvPr/>
        </p:nvSpPr>
        <p:spPr bwMode="auto">
          <a:xfrm>
            <a:off x="2339543" y="3161412"/>
            <a:ext cx="80963" cy="80963"/>
          </a:xfrm>
          <a:custGeom>
            <a:avLst/>
            <a:gdLst>
              <a:gd name="T0" fmla="*/ 15 w 51"/>
              <a:gd name="T1" fmla="*/ 51 h 51"/>
              <a:gd name="T2" fmla="*/ 0 w 51"/>
              <a:gd name="T3" fmla="*/ 0 h 51"/>
              <a:gd name="T4" fmla="*/ 51 w 51"/>
              <a:gd name="T5" fmla="*/ 18 h 51"/>
              <a:gd name="T6" fmla="*/ 15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5" y="51"/>
                </a:moveTo>
                <a:lnTo>
                  <a:pt x="0" y="0"/>
                </a:lnTo>
                <a:lnTo>
                  <a:pt x="51" y="18"/>
                </a:lnTo>
                <a:lnTo>
                  <a:pt x="15" y="5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" name="Line 1615">
            <a:extLst>
              <a:ext uri="{FF2B5EF4-FFF2-40B4-BE49-F238E27FC236}">
                <a16:creationId xmlns:a16="http://schemas.microsoft.com/office/drawing/2014/main" id="{B15424DD-1918-4D99-B58B-0A3E450709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9393" y="3485262"/>
            <a:ext cx="209550" cy="158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" name="Freeform 1616">
            <a:extLst>
              <a:ext uri="{FF2B5EF4-FFF2-40B4-BE49-F238E27FC236}">
                <a16:creationId xmlns:a16="http://schemas.microsoft.com/office/drawing/2014/main" id="{5DD3D2B0-FEB9-4E05-960E-D7438505B99F}"/>
              </a:ext>
            </a:extLst>
          </p:cNvPr>
          <p:cNvSpPr>
            <a:spLocks/>
          </p:cNvSpPr>
          <p:nvPr/>
        </p:nvSpPr>
        <p:spPr bwMode="auto">
          <a:xfrm>
            <a:off x="2342718" y="3448749"/>
            <a:ext cx="79375" cy="76200"/>
          </a:xfrm>
          <a:custGeom>
            <a:avLst/>
            <a:gdLst>
              <a:gd name="T0" fmla="*/ 46 w 50"/>
              <a:gd name="T1" fmla="*/ 48 h 48"/>
              <a:gd name="T2" fmla="*/ 0 w 50"/>
              <a:gd name="T3" fmla="*/ 21 h 48"/>
              <a:gd name="T4" fmla="*/ 50 w 50"/>
              <a:gd name="T5" fmla="*/ 0 h 48"/>
              <a:gd name="T6" fmla="*/ 46 w 50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48">
                <a:moveTo>
                  <a:pt x="46" y="48"/>
                </a:moveTo>
                <a:lnTo>
                  <a:pt x="0" y="21"/>
                </a:lnTo>
                <a:lnTo>
                  <a:pt x="50" y="0"/>
                </a:lnTo>
                <a:lnTo>
                  <a:pt x="46" y="4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" name="Line 1617">
            <a:extLst>
              <a:ext uri="{FF2B5EF4-FFF2-40B4-BE49-F238E27FC236}">
                <a16:creationId xmlns:a16="http://schemas.microsoft.com/office/drawing/2014/main" id="{BED1A48D-FF1A-46D9-99EF-5FD1F7CA02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0343" y="3524949"/>
            <a:ext cx="268288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" name="Freeform 1618">
            <a:extLst>
              <a:ext uri="{FF2B5EF4-FFF2-40B4-BE49-F238E27FC236}">
                <a16:creationId xmlns:a16="http://schemas.microsoft.com/office/drawing/2014/main" id="{DE6869D5-1AC4-4F9C-88DC-5325D99F8DC1}"/>
              </a:ext>
            </a:extLst>
          </p:cNvPr>
          <p:cNvSpPr>
            <a:spLocks/>
          </p:cNvSpPr>
          <p:nvPr/>
        </p:nvSpPr>
        <p:spPr bwMode="auto">
          <a:xfrm>
            <a:off x="2339543" y="3721799"/>
            <a:ext cx="82550" cy="79375"/>
          </a:xfrm>
          <a:custGeom>
            <a:avLst/>
            <a:gdLst>
              <a:gd name="T0" fmla="*/ 52 w 52"/>
              <a:gd name="T1" fmla="*/ 37 h 50"/>
              <a:gd name="T2" fmla="*/ 0 w 52"/>
              <a:gd name="T3" fmla="*/ 50 h 50"/>
              <a:gd name="T4" fmla="*/ 21 w 52"/>
              <a:gd name="T5" fmla="*/ 0 h 50"/>
              <a:gd name="T6" fmla="*/ 52 w 52"/>
              <a:gd name="T7" fmla="*/ 37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52" y="37"/>
                </a:moveTo>
                <a:lnTo>
                  <a:pt x="0" y="50"/>
                </a:lnTo>
                <a:lnTo>
                  <a:pt x="21" y="0"/>
                </a:lnTo>
                <a:lnTo>
                  <a:pt x="52" y="3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" name="Line 1619">
            <a:extLst>
              <a:ext uri="{FF2B5EF4-FFF2-40B4-BE49-F238E27FC236}">
                <a16:creationId xmlns:a16="http://schemas.microsoft.com/office/drawing/2014/main" id="{65BE308B-E4D9-4B5E-89F2-F16642E09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6730" y="3209037"/>
            <a:ext cx="238125" cy="2476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" name="Freeform 1620">
            <a:extLst>
              <a:ext uri="{FF2B5EF4-FFF2-40B4-BE49-F238E27FC236}">
                <a16:creationId xmlns:a16="http://schemas.microsoft.com/office/drawing/2014/main" id="{CFFBB41B-E1AD-475A-BADA-A250DD9951A2}"/>
              </a:ext>
            </a:extLst>
          </p:cNvPr>
          <p:cNvSpPr>
            <a:spLocks/>
          </p:cNvSpPr>
          <p:nvPr/>
        </p:nvSpPr>
        <p:spPr bwMode="auto">
          <a:xfrm>
            <a:off x="2899930" y="3161412"/>
            <a:ext cx="80963" cy="80963"/>
          </a:xfrm>
          <a:custGeom>
            <a:avLst/>
            <a:gdLst>
              <a:gd name="T0" fmla="*/ 0 w 51"/>
              <a:gd name="T1" fmla="*/ 18 h 51"/>
              <a:gd name="T2" fmla="*/ 51 w 51"/>
              <a:gd name="T3" fmla="*/ 0 h 51"/>
              <a:gd name="T4" fmla="*/ 35 w 51"/>
              <a:gd name="T5" fmla="*/ 51 h 51"/>
              <a:gd name="T6" fmla="*/ 0 w 51"/>
              <a:gd name="T7" fmla="*/ 1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0" y="18"/>
                </a:moveTo>
                <a:lnTo>
                  <a:pt x="51" y="0"/>
                </a:lnTo>
                <a:lnTo>
                  <a:pt x="35" y="51"/>
                </a:lnTo>
                <a:lnTo>
                  <a:pt x="0" y="1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" name="Line 1621">
            <a:extLst>
              <a:ext uri="{FF2B5EF4-FFF2-40B4-BE49-F238E27FC236}">
                <a16:creationId xmlns:a16="http://schemas.microsoft.com/office/drawing/2014/main" id="{D826B7EB-D630-4B26-83D6-6AF6A2701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6730" y="3501137"/>
            <a:ext cx="238125" cy="25241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" name="Freeform 1622">
            <a:extLst>
              <a:ext uri="{FF2B5EF4-FFF2-40B4-BE49-F238E27FC236}">
                <a16:creationId xmlns:a16="http://schemas.microsoft.com/office/drawing/2014/main" id="{903EBC62-DAE1-4AD1-A8B4-0B0D9F143541}"/>
              </a:ext>
            </a:extLst>
          </p:cNvPr>
          <p:cNvSpPr>
            <a:spLocks/>
          </p:cNvSpPr>
          <p:nvPr/>
        </p:nvSpPr>
        <p:spPr bwMode="auto">
          <a:xfrm>
            <a:off x="2899930" y="3718624"/>
            <a:ext cx="80963" cy="82550"/>
          </a:xfrm>
          <a:custGeom>
            <a:avLst/>
            <a:gdLst>
              <a:gd name="T0" fmla="*/ 35 w 51"/>
              <a:gd name="T1" fmla="*/ 0 h 52"/>
              <a:gd name="T2" fmla="*/ 51 w 51"/>
              <a:gd name="T3" fmla="*/ 52 h 52"/>
              <a:gd name="T4" fmla="*/ 0 w 51"/>
              <a:gd name="T5" fmla="*/ 34 h 52"/>
              <a:gd name="T6" fmla="*/ 35 w 51"/>
              <a:gd name="T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35" y="0"/>
                </a:moveTo>
                <a:lnTo>
                  <a:pt x="51" y="52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" name="Rectangle 1626">
            <a:extLst>
              <a:ext uri="{FF2B5EF4-FFF2-40B4-BE49-F238E27FC236}">
                <a16:creationId xmlns:a16="http://schemas.microsoft.com/office/drawing/2014/main" id="{E1916370-A9B6-472A-9886-FFB1FFD95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" name="Picture 1627">
            <a:extLst>
              <a:ext uri="{FF2B5EF4-FFF2-40B4-BE49-F238E27FC236}">
                <a16:creationId xmlns:a16="http://schemas.microsoft.com/office/drawing/2014/main" id="{74FA733A-6E52-4FFA-9361-B12D4C01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8" y="4063112"/>
            <a:ext cx="3841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" name="Rectangle 1629">
            <a:extLst>
              <a:ext uri="{FF2B5EF4-FFF2-40B4-BE49-F238E27FC236}">
                <a16:creationId xmlns:a16="http://schemas.microsoft.com/office/drawing/2014/main" id="{FF8FBA02-F2CD-445D-A1E0-56DBC008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4090099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" name="Rectangle 1630">
            <a:extLst>
              <a:ext uri="{FF2B5EF4-FFF2-40B4-BE49-F238E27FC236}">
                <a16:creationId xmlns:a16="http://schemas.microsoft.com/office/drawing/2014/main" id="{679F104D-8668-4415-A384-E320BB04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" name="Rectangle 1634">
            <a:extLst>
              <a:ext uri="{FF2B5EF4-FFF2-40B4-BE49-F238E27FC236}">
                <a16:creationId xmlns:a16="http://schemas.microsoft.com/office/drawing/2014/main" id="{C732E736-E4DC-42F3-B3FA-4576068AA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44171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" name="Rectangle 1638">
            <a:extLst>
              <a:ext uri="{FF2B5EF4-FFF2-40B4-BE49-F238E27FC236}">
                <a16:creationId xmlns:a16="http://schemas.microsoft.com/office/drawing/2014/main" id="{0F2276CA-528C-4766-B15E-00AD202C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4742562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" name="Rectangle 1642">
            <a:extLst>
              <a:ext uri="{FF2B5EF4-FFF2-40B4-BE49-F238E27FC236}">
                <a16:creationId xmlns:a16="http://schemas.microsoft.com/office/drawing/2014/main" id="{657F076D-7D3D-4FC4-943B-5C0CC44E6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4742562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" name="Rectangle 1646">
            <a:extLst>
              <a:ext uri="{FF2B5EF4-FFF2-40B4-BE49-F238E27FC236}">
                <a16:creationId xmlns:a16="http://schemas.microsoft.com/office/drawing/2014/main" id="{423D7CDE-8B6C-4791-840C-B46EFE74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4742562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5" name="Picture 1647">
            <a:extLst>
              <a:ext uri="{FF2B5EF4-FFF2-40B4-BE49-F238E27FC236}">
                <a16:creationId xmlns:a16="http://schemas.microsoft.com/office/drawing/2014/main" id="{FA3D2D73-A25B-4BF5-8841-9C1FA4BD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93" y="4390137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" name="Rectangle 1649">
            <a:extLst>
              <a:ext uri="{FF2B5EF4-FFF2-40B4-BE49-F238E27FC236}">
                <a16:creationId xmlns:a16="http://schemas.microsoft.com/office/drawing/2014/main" id="{68D46719-E7E8-429B-A6F6-BA537CAA6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4417124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Rectangle 1650">
            <a:extLst>
              <a:ext uri="{FF2B5EF4-FFF2-40B4-BE49-F238E27FC236}">
                <a16:creationId xmlns:a16="http://schemas.microsoft.com/office/drawing/2014/main" id="{E4E264C7-E502-4063-8576-8B94726A5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4417124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Rectangle 1654">
            <a:extLst>
              <a:ext uri="{FF2B5EF4-FFF2-40B4-BE49-F238E27FC236}">
                <a16:creationId xmlns:a16="http://schemas.microsoft.com/office/drawing/2014/main" id="{8D3921D9-AFFF-4046-8F50-42AE928E5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4090099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" name="Picture 1655">
            <a:extLst>
              <a:ext uri="{FF2B5EF4-FFF2-40B4-BE49-F238E27FC236}">
                <a16:creationId xmlns:a16="http://schemas.microsoft.com/office/drawing/2014/main" id="{A9BEC2A3-3C05-4855-AD21-6C555C64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68" y="4488562"/>
            <a:ext cx="1968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" name="Freeform 1657">
            <a:extLst>
              <a:ext uri="{FF2B5EF4-FFF2-40B4-BE49-F238E27FC236}">
                <a16:creationId xmlns:a16="http://schemas.microsoft.com/office/drawing/2014/main" id="{5FF3FED2-8DF2-468A-A92D-66A033B3C058}"/>
              </a:ext>
            </a:extLst>
          </p:cNvPr>
          <p:cNvSpPr>
            <a:spLocks/>
          </p:cNvSpPr>
          <p:nvPr/>
        </p:nvSpPr>
        <p:spPr bwMode="auto">
          <a:xfrm>
            <a:off x="2612593" y="4520312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Freeform 1658">
            <a:extLst>
              <a:ext uri="{FF2B5EF4-FFF2-40B4-BE49-F238E27FC236}">
                <a16:creationId xmlns:a16="http://schemas.microsoft.com/office/drawing/2014/main" id="{3DBD0125-3495-4A49-A0CB-56D9541D794F}"/>
              </a:ext>
            </a:extLst>
          </p:cNvPr>
          <p:cNvSpPr>
            <a:spLocks/>
          </p:cNvSpPr>
          <p:nvPr/>
        </p:nvSpPr>
        <p:spPr bwMode="auto">
          <a:xfrm>
            <a:off x="2612593" y="4520312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Oval 1661">
            <a:extLst>
              <a:ext uri="{FF2B5EF4-FFF2-40B4-BE49-F238E27FC236}">
                <a16:creationId xmlns:a16="http://schemas.microsoft.com/office/drawing/2014/main" id="{6DA2DB7D-0457-47A1-B665-2D122989C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2218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Oval 1662">
            <a:extLst>
              <a:ext uri="{FF2B5EF4-FFF2-40B4-BE49-F238E27FC236}">
                <a16:creationId xmlns:a16="http://schemas.microsoft.com/office/drawing/2014/main" id="{CF598FCD-678E-4960-9907-6E5F5DFEF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221862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Oval 1665">
            <a:extLst>
              <a:ext uri="{FF2B5EF4-FFF2-40B4-BE49-F238E27FC236}">
                <a16:creationId xmlns:a16="http://schemas.microsoft.com/office/drawing/2014/main" id="{2A934061-4A13-4646-B000-A5E628FD0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547299"/>
            <a:ext cx="17463" cy="19050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Oval 1666">
            <a:extLst>
              <a:ext uri="{FF2B5EF4-FFF2-40B4-BE49-F238E27FC236}">
                <a16:creationId xmlns:a16="http://schemas.microsoft.com/office/drawing/2014/main" id="{E7AC59D8-F9F0-4B9A-A84F-5708B0308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547299"/>
            <a:ext cx="17463" cy="19050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Oval 1669">
            <a:extLst>
              <a:ext uri="{FF2B5EF4-FFF2-40B4-BE49-F238E27FC236}">
                <a16:creationId xmlns:a16="http://schemas.microsoft.com/office/drawing/2014/main" id="{B9E204A5-3155-4CF5-BDDF-794E7F3E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Oval 1670">
            <a:extLst>
              <a:ext uri="{FF2B5EF4-FFF2-40B4-BE49-F238E27FC236}">
                <a16:creationId xmlns:a16="http://schemas.microsoft.com/office/drawing/2014/main" id="{525CCB3C-01A3-4186-9EE4-E5C457EC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Oval 1673">
            <a:extLst>
              <a:ext uri="{FF2B5EF4-FFF2-40B4-BE49-F238E27FC236}">
                <a16:creationId xmlns:a16="http://schemas.microsoft.com/office/drawing/2014/main" id="{F42B98F9-870E-467C-B0ED-BE2C1054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Oval 1674">
            <a:extLst>
              <a:ext uri="{FF2B5EF4-FFF2-40B4-BE49-F238E27FC236}">
                <a16:creationId xmlns:a16="http://schemas.microsoft.com/office/drawing/2014/main" id="{FC4DF68F-D5EA-4C77-B874-F08EE16A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Oval 1677">
            <a:extLst>
              <a:ext uri="{FF2B5EF4-FFF2-40B4-BE49-F238E27FC236}">
                <a16:creationId xmlns:a16="http://schemas.microsoft.com/office/drawing/2014/main" id="{2E1AB4F7-DAFF-470A-9A90-B86F0EB5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Oval 1678">
            <a:extLst>
              <a:ext uri="{FF2B5EF4-FFF2-40B4-BE49-F238E27FC236}">
                <a16:creationId xmlns:a16="http://schemas.microsoft.com/office/drawing/2014/main" id="{AE5CA3F5-18A8-4E71-B7BB-9AA34EF0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Oval 1681">
            <a:extLst>
              <a:ext uri="{FF2B5EF4-FFF2-40B4-BE49-F238E27FC236}">
                <a16:creationId xmlns:a16="http://schemas.microsoft.com/office/drawing/2014/main" id="{922B136F-2AC6-4182-980E-8103B90B3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547299"/>
            <a:ext cx="17463" cy="19050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Oval 1682">
            <a:extLst>
              <a:ext uri="{FF2B5EF4-FFF2-40B4-BE49-F238E27FC236}">
                <a16:creationId xmlns:a16="http://schemas.microsoft.com/office/drawing/2014/main" id="{22204C9C-8454-4681-B3DC-2673029E2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547299"/>
            <a:ext cx="17463" cy="19050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4" name="Picture 1683">
            <a:extLst>
              <a:ext uri="{FF2B5EF4-FFF2-40B4-BE49-F238E27FC236}">
                <a16:creationId xmlns:a16="http://schemas.microsoft.com/office/drawing/2014/main" id="{C3890A9F-E664-46CC-AF26-DEC28966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" name="Picture 1684">
            <a:extLst>
              <a:ext uri="{FF2B5EF4-FFF2-40B4-BE49-F238E27FC236}">
                <a16:creationId xmlns:a16="http://schemas.microsoft.com/office/drawing/2014/main" id="{27E34180-7A98-48A2-81F3-BCF26ADB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" name="Oval 1685">
            <a:extLst>
              <a:ext uri="{FF2B5EF4-FFF2-40B4-BE49-F238E27FC236}">
                <a16:creationId xmlns:a16="http://schemas.microsoft.com/office/drawing/2014/main" id="{E12EBAFD-76B5-4691-B6AB-1230B0083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2218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Oval 1686">
            <a:extLst>
              <a:ext uri="{FF2B5EF4-FFF2-40B4-BE49-F238E27FC236}">
                <a16:creationId xmlns:a16="http://schemas.microsoft.com/office/drawing/2014/main" id="{412F0579-4F3D-4EAE-9D7D-5CC94D5B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5" y="4221862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Oval 1689">
            <a:extLst>
              <a:ext uri="{FF2B5EF4-FFF2-40B4-BE49-F238E27FC236}">
                <a16:creationId xmlns:a16="http://schemas.microsoft.com/office/drawing/2014/main" id="{0FB54D55-D514-4973-85A9-31AABEACC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4221862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Oval 1690">
            <a:extLst>
              <a:ext uri="{FF2B5EF4-FFF2-40B4-BE49-F238E27FC236}">
                <a16:creationId xmlns:a16="http://schemas.microsoft.com/office/drawing/2014/main" id="{FF294911-237A-4E45-851B-2D4FB6E85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4221862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Line 1691">
            <a:extLst>
              <a:ext uri="{FF2B5EF4-FFF2-40B4-BE49-F238E27FC236}">
                <a16:creationId xmlns:a16="http://schemas.microsoft.com/office/drawing/2014/main" id="{7F01BD07-171F-48CB-B202-1D53BDD8A6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9393" y="4556824"/>
            <a:ext cx="203200" cy="15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Freeform 1692">
            <a:extLst>
              <a:ext uri="{FF2B5EF4-FFF2-40B4-BE49-F238E27FC236}">
                <a16:creationId xmlns:a16="http://schemas.microsoft.com/office/drawing/2014/main" id="{A496008A-DB2D-4228-8DD0-506003AEF991}"/>
              </a:ext>
            </a:extLst>
          </p:cNvPr>
          <p:cNvSpPr>
            <a:spLocks/>
          </p:cNvSpPr>
          <p:nvPr/>
        </p:nvSpPr>
        <p:spPr bwMode="auto">
          <a:xfrm>
            <a:off x="2342718" y="4518724"/>
            <a:ext cx="76200" cy="77788"/>
          </a:xfrm>
          <a:custGeom>
            <a:avLst/>
            <a:gdLst>
              <a:gd name="T0" fmla="*/ 48 w 48"/>
              <a:gd name="T1" fmla="*/ 49 h 49"/>
              <a:gd name="T2" fmla="*/ 0 w 48"/>
              <a:gd name="T3" fmla="*/ 24 h 49"/>
              <a:gd name="T4" fmla="*/ 48 w 48"/>
              <a:gd name="T5" fmla="*/ 0 h 49"/>
              <a:gd name="T6" fmla="*/ 48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49"/>
                </a:moveTo>
                <a:lnTo>
                  <a:pt x="0" y="24"/>
                </a:lnTo>
                <a:lnTo>
                  <a:pt x="48" y="0"/>
                </a:lnTo>
                <a:lnTo>
                  <a:pt x="48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Line 1693">
            <a:extLst>
              <a:ext uri="{FF2B5EF4-FFF2-40B4-BE49-F238E27FC236}">
                <a16:creationId xmlns:a16="http://schemas.microsoft.com/office/drawing/2014/main" id="{5C01E0B6-3E26-4121-8B29-CFFA056B3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88755" y="4598099"/>
            <a:ext cx="246063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Freeform 1694">
            <a:extLst>
              <a:ext uri="{FF2B5EF4-FFF2-40B4-BE49-F238E27FC236}">
                <a16:creationId xmlns:a16="http://schemas.microsoft.com/office/drawing/2014/main" id="{4CB1A164-7A5A-4C50-A179-81D941AD4248}"/>
              </a:ext>
            </a:extLst>
          </p:cNvPr>
          <p:cNvSpPr>
            <a:spLocks/>
          </p:cNvSpPr>
          <p:nvPr/>
        </p:nvSpPr>
        <p:spPr bwMode="auto">
          <a:xfrm>
            <a:off x="2339543" y="4796537"/>
            <a:ext cx="82550" cy="80963"/>
          </a:xfrm>
          <a:custGeom>
            <a:avLst/>
            <a:gdLst>
              <a:gd name="T0" fmla="*/ 52 w 52"/>
              <a:gd name="T1" fmla="*/ 35 h 51"/>
              <a:gd name="T2" fmla="*/ 0 w 52"/>
              <a:gd name="T3" fmla="*/ 51 h 51"/>
              <a:gd name="T4" fmla="*/ 19 w 52"/>
              <a:gd name="T5" fmla="*/ 0 h 51"/>
              <a:gd name="T6" fmla="*/ 52 w 52"/>
              <a:gd name="T7" fmla="*/ 3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52" y="35"/>
                </a:moveTo>
                <a:lnTo>
                  <a:pt x="0" y="51"/>
                </a:lnTo>
                <a:lnTo>
                  <a:pt x="19" y="0"/>
                </a:lnTo>
                <a:lnTo>
                  <a:pt x="52" y="35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Line 1695">
            <a:extLst>
              <a:ext uri="{FF2B5EF4-FFF2-40B4-BE49-F238E27FC236}">
                <a16:creationId xmlns:a16="http://schemas.microsoft.com/office/drawing/2014/main" id="{E88F3B6C-FCFD-40E1-A17C-F94F40110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4980" y="4598099"/>
            <a:ext cx="15875" cy="2095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Freeform 1696">
            <a:extLst>
              <a:ext uri="{FF2B5EF4-FFF2-40B4-BE49-F238E27FC236}">
                <a16:creationId xmlns:a16="http://schemas.microsoft.com/office/drawing/2014/main" id="{118F615D-8404-4518-8B77-14489695572F}"/>
              </a:ext>
            </a:extLst>
          </p:cNvPr>
          <p:cNvSpPr>
            <a:spLocks/>
          </p:cNvSpPr>
          <p:nvPr/>
        </p:nvSpPr>
        <p:spPr bwMode="auto">
          <a:xfrm>
            <a:off x="2626880" y="4794949"/>
            <a:ext cx="77788" cy="79375"/>
          </a:xfrm>
          <a:custGeom>
            <a:avLst/>
            <a:gdLst>
              <a:gd name="T0" fmla="*/ 49 w 49"/>
              <a:gd name="T1" fmla="*/ 3 h 50"/>
              <a:gd name="T2" fmla="*/ 21 w 49"/>
              <a:gd name="T3" fmla="*/ 50 h 50"/>
              <a:gd name="T4" fmla="*/ 0 w 49"/>
              <a:gd name="T5" fmla="*/ 0 h 50"/>
              <a:gd name="T6" fmla="*/ 49 w 49"/>
              <a:gd name="T7" fmla="*/ 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50">
                <a:moveTo>
                  <a:pt x="49" y="3"/>
                </a:moveTo>
                <a:lnTo>
                  <a:pt x="21" y="50"/>
                </a:lnTo>
                <a:lnTo>
                  <a:pt x="0" y="0"/>
                </a:lnTo>
                <a:lnTo>
                  <a:pt x="49" y="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Line 1697">
            <a:extLst>
              <a:ext uri="{FF2B5EF4-FFF2-40B4-BE49-F238E27FC236}">
                <a16:creationId xmlns:a16="http://schemas.microsoft.com/office/drawing/2014/main" id="{A29BA0D4-DB81-45D8-8FA3-7750C7BE7F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3080" y="4558412"/>
            <a:ext cx="233363" cy="2682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Freeform 1698">
            <a:extLst>
              <a:ext uri="{FF2B5EF4-FFF2-40B4-BE49-F238E27FC236}">
                <a16:creationId xmlns:a16="http://schemas.microsoft.com/office/drawing/2014/main" id="{DDCB7BE8-87C6-44AA-8A33-8BF40C1B7DB4}"/>
              </a:ext>
            </a:extLst>
          </p:cNvPr>
          <p:cNvSpPr>
            <a:spLocks/>
          </p:cNvSpPr>
          <p:nvPr/>
        </p:nvSpPr>
        <p:spPr bwMode="auto">
          <a:xfrm>
            <a:off x="2901518" y="4793362"/>
            <a:ext cx="79375" cy="84138"/>
          </a:xfrm>
          <a:custGeom>
            <a:avLst/>
            <a:gdLst>
              <a:gd name="T0" fmla="*/ 36 w 50"/>
              <a:gd name="T1" fmla="*/ 0 h 53"/>
              <a:gd name="T2" fmla="*/ 50 w 50"/>
              <a:gd name="T3" fmla="*/ 53 h 53"/>
              <a:gd name="T4" fmla="*/ 0 w 50"/>
              <a:gd name="T5" fmla="*/ 32 h 53"/>
              <a:gd name="T6" fmla="*/ 36 w 50"/>
              <a:gd name="T7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36" y="0"/>
                </a:moveTo>
                <a:lnTo>
                  <a:pt x="50" y="53"/>
                </a:lnTo>
                <a:lnTo>
                  <a:pt x="0" y="32"/>
                </a:lnTo>
                <a:lnTo>
                  <a:pt x="36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Line 1699">
            <a:extLst>
              <a:ext uri="{FF2B5EF4-FFF2-40B4-BE49-F238E27FC236}">
                <a16:creationId xmlns:a16="http://schemas.microsoft.com/office/drawing/2014/main" id="{8C7387EF-1061-46B9-83A1-4B4CB28023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8755" y="4282187"/>
            <a:ext cx="246063" cy="2381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Freeform 1700">
            <a:extLst>
              <a:ext uri="{FF2B5EF4-FFF2-40B4-BE49-F238E27FC236}">
                <a16:creationId xmlns:a16="http://schemas.microsoft.com/office/drawing/2014/main" id="{BF48185B-DCF9-44C5-8A7A-EC3F431302ED}"/>
              </a:ext>
            </a:extLst>
          </p:cNvPr>
          <p:cNvSpPr>
            <a:spLocks/>
          </p:cNvSpPr>
          <p:nvPr/>
        </p:nvSpPr>
        <p:spPr bwMode="auto">
          <a:xfrm>
            <a:off x="2339543" y="4236149"/>
            <a:ext cx="82550" cy="80963"/>
          </a:xfrm>
          <a:custGeom>
            <a:avLst/>
            <a:gdLst>
              <a:gd name="T0" fmla="*/ 18 w 52"/>
              <a:gd name="T1" fmla="*/ 51 h 51"/>
              <a:gd name="T2" fmla="*/ 0 w 52"/>
              <a:gd name="T3" fmla="*/ 0 h 51"/>
              <a:gd name="T4" fmla="*/ 52 w 52"/>
              <a:gd name="T5" fmla="*/ 16 h 51"/>
              <a:gd name="T6" fmla="*/ 18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8" y="51"/>
                </a:moveTo>
                <a:lnTo>
                  <a:pt x="0" y="0"/>
                </a:lnTo>
                <a:lnTo>
                  <a:pt x="52" y="16"/>
                </a:lnTo>
                <a:lnTo>
                  <a:pt x="18" y="5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Line 1701">
            <a:extLst>
              <a:ext uri="{FF2B5EF4-FFF2-40B4-BE49-F238E27FC236}">
                <a16:creationId xmlns:a16="http://schemas.microsoft.com/office/drawing/2014/main" id="{0D99C32A-3832-45E2-A24D-8D4749CC7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0855" y="4282187"/>
            <a:ext cx="250825" cy="2381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Freeform 1702">
            <a:extLst>
              <a:ext uri="{FF2B5EF4-FFF2-40B4-BE49-F238E27FC236}">
                <a16:creationId xmlns:a16="http://schemas.microsoft.com/office/drawing/2014/main" id="{849B0CAD-7E3B-4E89-8634-4E05613A6388}"/>
              </a:ext>
            </a:extLst>
          </p:cNvPr>
          <p:cNvSpPr>
            <a:spLocks/>
          </p:cNvSpPr>
          <p:nvPr/>
        </p:nvSpPr>
        <p:spPr bwMode="auto">
          <a:xfrm>
            <a:off x="2898343" y="4236149"/>
            <a:ext cx="82550" cy="80963"/>
          </a:xfrm>
          <a:custGeom>
            <a:avLst/>
            <a:gdLst>
              <a:gd name="T0" fmla="*/ 0 w 52"/>
              <a:gd name="T1" fmla="*/ 16 h 51"/>
              <a:gd name="T2" fmla="*/ 52 w 52"/>
              <a:gd name="T3" fmla="*/ 0 h 51"/>
              <a:gd name="T4" fmla="*/ 33 w 52"/>
              <a:gd name="T5" fmla="*/ 51 h 51"/>
              <a:gd name="T6" fmla="*/ 0 w 52"/>
              <a:gd name="T7" fmla="*/ 1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16"/>
                </a:moveTo>
                <a:lnTo>
                  <a:pt x="52" y="0"/>
                </a:lnTo>
                <a:lnTo>
                  <a:pt x="33" y="51"/>
                </a:lnTo>
                <a:lnTo>
                  <a:pt x="0" y="1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Rectangle 1706">
            <a:extLst>
              <a:ext uri="{FF2B5EF4-FFF2-40B4-BE49-F238E27FC236}">
                <a16:creationId xmlns:a16="http://schemas.microsoft.com/office/drawing/2014/main" id="{9BD6D6B1-BB6C-4B46-9056-96F43F76E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5231512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3" name="Picture 1707">
            <a:extLst>
              <a:ext uri="{FF2B5EF4-FFF2-40B4-BE49-F238E27FC236}">
                <a16:creationId xmlns:a16="http://schemas.microsoft.com/office/drawing/2014/main" id="{1465782B-85F8-4C93-A17B-7D41E10D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8" y="5201349"/>
            <a:ext cx="38417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" name="Rectangle 1709">
            <a:extLst>
              <a:ext uri="{FF2B5EF4-FFF2-40B4-BE49-F238E27FC236}">
                <a16:creationId xmlns:a16="http://schemas.microsoft.com/office/drawing/2014/main" id="{612A5ABA-8001-4B69-9B32-2C212B6BB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5231512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Rectangle 1710">
            <a:extLst>
              <a:ext uri="{FF2B5EF4-FFF2-40B4-BE49-F238E27FC236}">
                <a16:creationId xmlns:a16="http://schemas.microsoft.com/office/drawing/2014/main" id="{1A07579F-11D3-46B9-91DE-B8AC42C37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8" y="5231512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Rectangle 1715">
            <a:extLst>
              <a:ext uri="{FF2B5EF4-FFF2-40B4-BE49-F238E27FC236}">
                <a16:creationId xmlns:a16="http://schemas.microsoft.com/office/drawing/2014/main" id="{B7AE07E5-7D0A-4BE1-83F7-6A3D433F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555853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Rectangle 1719">
            <a:extLst>
              <a:ext uri="{FF2B5EF4-FFF2-40B4-BE49-F238E27FC236}">
                <a16:creationId xmlns:a16="http://schemas.microsoft.com/office/drawing/2014/main" id="{100611DD-2528-4249-A182-2180F5A14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493" y="5883974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Rectangle 1726">
            <a:extLst>
              <a:ext uri="{FF2B5EF4-FFF2-40B4-BE49-F238E27FC236}">
                <a16:creationId xmlns:a16="http://schemas.microsoft.com/office/drawing/2014/main" id="{3E24D7FC-7CD8-4099-9DB8-13A91319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5883974"/>
            <a:ext cx="279400" cy="280988"/>
          </a:xfrm>
          <a:prstGeom prst="rect">
            <a:avLst/>
          </a:prstGeom>
          <a:solidFill>
            <a:srgbClr val="D7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9" name="Picture 1728">
            <a:extLst>
              <a:ext uri="{FF2B5EF4-FFF2-40B4-BE49-F238E27FC236}">
                <a16:creationId xmlns:a16="http://schemas.microsoft.com/office/drawing/2014/main" id="{185254D7-05C9-4F01-AA4B-094A22C0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93" y="5528374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" name="Rectangle 1730">
            <a:extLst>
              <a:ext uri="{FF2B5EF4-FFF2-40B4-BE49-F238E27FC236}">
                <a16:creationId xmlns:a16="http://schemas.microsoft.com/office/drawing/2014/main" id="{C67E5C46-F7BA-4256-B29C-8DDE55722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5558536"/>
            <a:ext cx="279400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" name="Rectangle 1731">
            <a:extLst>
              <a:ext uri="{FF2B5EF4-FFF2-40B4-BE49-F238E27FC236}">
                <a16:creationId xmlns:a16="http://schemas.microsoft.com/office/drawing/2014/main" id="{7FF8130C-51C2-4F33-88E4-C43236EF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5558536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Rectangle 1735">
            <a:extLst>
              <a:ext uri="{FF2B5EF4-FFF2-40B4-BE49-F238E27FC236}">
                <a16:creationId xmlns:a16="http://schemas.microsoft.com/office/drawing/2014/main" id="{0D090A0D-8B82-4533-9158-73AE21293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543" y="5231511"/>
            <a:ext cx="279400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3" name="Picture 1736">
            <a:extLst>
              <a:ext uri="{FF2B5EF4-FFF2-40B4-BE49-F238E27FC236}">
                <a16:creationId xmlns:a16="http://schemas.microsoft.com/office/drawing/2014/main" id="{D2A123F0-F52D-4B38-A8C1-CC736A48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68" y="5634736"/>
            <a:ext cx="1968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" name="Freeform 1738">
            <a:extLst>
              <a:ext uri="{FF2B5EF4-FFF2-40B4-BE49-F238E27FC236}">
                <a16:creationId xmlns:a16="http://schemas.microsoft.com/office/drawing/2014/main" id="{9D2698A7-3B32-4270-8E4B-EEC6F8D0033F}"/>
              </a:ext>
            </a:extLst>
          </p:cNvPr>
          <p:cNvSpPr>
            <a:spLocks/>
          </p:cNvSpPr>
          <p:nvPr/>
        </p:nvSpPr>
        <p:spPr bwMode="auto">
          <a:xfrm>
            <a:off x="2612593" y="5661724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Freeform 1739">
            <a:extLst>
              <a:ext uri="{FF2B5EF4-FFF2-40B4-BE49-F238E27FC236}">
                <a16:creationId xmlns:a16="http://schemas.microsoft.com/office/drawing/2014/main" id="{9DA8A606-121B-4109-945C-83D70DFBA0FF}"/>
              </a:ext>
            </a:extLst>
          </p:cNvPr>
          <p:cNvSpPr>
            <a:spLocks/>
          </p:cNvSpPr>
          <p:nvPr/>
        </p:nvSpPr>
        <p:spPr bwMode="auto">
          <a:xfrm>
            <a:off x="2612593" y="5661724"/>
            <a:ext cx="90488" cy="77788"/>
          </a:xfrm>
          <a:custGeom>
            <a:avLst/>
            <a:gdLst>
              <a:gd name="T0" fmla="*/ 43 w 57"/>
              <a:gd name="T1" fmla="*/ 0 h 49"/>
              <a:gd name="T2" fmla="*/ 14 w 57"/>
              <a:gd name="T3" fmla="*/ 0 h 49"/>
              <a:gd name="T4" fmla="*/ 0 w 57"/>
              <a:gd name="T5" fmla="*/ 24 h 49"/>
              <a:gd name="T6" fmla="*/ 14 w 57"/>
              <a:gd name="T7" fmla="*/ 49 h 49"/>
              <a:gd name="T8" fmla="*/ 43 w 57"/>
              <a:gd name="T9" fmla="*/ 49 h 49"/>
              <a:gd name="T10" fmla="*/ 57 w 57"/>
              <a:gd name="T11" fmla="*/ 24 h 49"/>
              <a:gd name="T12" fmla="*/ 43 w 57"/>
              <a:gd name="T1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43" y="0"/>
                </a:moveTo>
                <a:lnTo>
                  <a:pt x="14" y="0"/>
                </a:lnTo>
                <a:lnTo>
                  <a:pt x="0" y="24"/>
                </a:lnTo>
                <a:lnTo>
                  <a:pt x="14" y="49"/>
                </a:lnTo>
                <a:lnTo>
                  <a:pt x="43" y="49"/>
                </a:lnTo>
                <a:lnTo>
                  <a:pt x="57" y="24"/>
                </a:lnTo>
                <a:lnTo>
                  <a:pt x="43" y="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Oval 1742">
            <a:extLst>
              <a:ext uri="{FF2B5EF4-FFF2-40B4-BE49-F238E27FC236}">
                <a16:creationId xmlns:a16="http://schemas.microsoft.com/office/drawing/2014/main" id="{8B5BB33E-3350-4858-A3AD-D54EE8EA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1743">
            <a:extLst>
              <a:ext uri="{FF2B5EF4-FFF2-40B4-BE49-F238E27FC236}">
                <a16:creationId xmlns:a16="http://schemas.microsoft.com/office/drawing/2014/main" id="{08D80F41-7940-4A92-8E58-92F5383B5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Oval 1746">
            <a:extLst>
              <a:ext uri="{FF2B5EF4-FFF2-40B4-BE49-F238E27FC236}">
                <a16:creationId xmlns:a16="http://schemas.microsoft.com/office/drawing/2014/main" id="{271CDB66-A28E-4597-A536-494AC1AB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568871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Oval 1747">
            <a:extLst>
              <a:ext uri="{FF2B5EF4-FFF2-40B4-BE49-F238E27FC236}">
                <a16:creationId xmlns:a16="http://schemas.microsoft.com/office/drawing/2014/main" id="{E1A23C0A-FB89-429E-9715-ED46C52F3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568871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1750">
            <a:extLst>
              <a:ext uri="{FF2B5EF4-FFF2-40B4-BE49-F238E27FC236}">
                <a16:creationId xmlns:a16="http://schemas.microsoft.com/office/drawing/2014/main" id="{589E1B32-0891-4EC8-84C4-200DE1959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Oval 1751">
            <a:extLst>
              <a:ext uri="{FF2B5EF4-FFF2-40B4-BE49-F238E27FC236}">
                <a16:creationId xmlns:a16="http://schemas.microsoft.com/office/drawing/2014/main" id="{F0D7610D-CC5D-496F-9FB8-EB4665DD8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718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Oval 1754">
            <a:extLst>
              <a:ext uri="{FF2B5EF4-FFF2-40B4-BE49-F238E27FC236}">
                <a16:creationId xmlns:a16="http://schemas.microsoft.com/office/drawing/2014/main" id="{F817A7DA-0B97-40C9-8E63-B739670C3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1755">
            <a:extLst>
              <a:ext uri="{FF2B5EF4-FFF2-40B4-BE49-F238E27FC236}">
                <a16:creationId xmlns:a16="http://schemas.microsoft.com/office/drawing/2014/main" id="{96F4313C-C3C3-4FFA-A705-4B704B406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Oval 1758">
            <a:extLst>
              <a:ext uri="{FF2B5EF4-FFF2-40B4-BE49-F238E27FC236}">
                <a16:creationId xmlns:a16="http://schemas.microsoft.com/office/drawing/2014/main" id="{C88E623C-62DF-48B2-86E0-92B1D554A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60157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Oval 1759">
            <a:extLst>
              <a:ext uri="{FF2B5EF4-FFF2-40B4-BE49-F238E27FC236}">
                <a16:creationId xmlns:a16="http://schemas.microsoft.com/office/drawing/2014/main" id="{D0C60C71-064E-436C-B675-095BE106D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60157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1762">
            <a:extLst>
              <a:ext uri="{FF2B5EF4-FFF2-40B4-BE49-F238E27FC236}">
                <a16:creationId xmlns:a16="http://schemas.microsoft.com/office/drawing/2014/main" id="{D8600E9A-FC9E-4132-B0D1-231EB9219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56887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Oval 1763">
            <a:extLst>
              <a:ext uri="{FF2B5EF4-FFF2-40B4-BE49-F238E27FC236}">
                <a16:creationId xmlns:a16="http://schemas.microsoft.com/office/drawing/2014/main" id="{ED78BC8E-C8D0-4393-8044-213E224F0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5688711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8" name="Picture 1764">
            <a:extLst>
              <a:ext uri="{FF2B5EF4-FFF2-40B4-BE49-F238E27FC236}">
                <a16:creationId xmlns:a16="http://schemas.microsoft.com/office/drawing/2014/main" id="{064FE830-8A4A-4D04-85CD-DC9515F6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8" y="5331524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9" name="Oval 1766">
            <a:extLst>
              <a:ext uri="{FF2B5EF4-FFF2-40B4-BE49-F238E27FC236}">
                <a16:creationId xmlns:a16="http://schemas.microsoft.com/office/drawing/2014/main" id="{0B915B81-E5B2-4E2B-90C6-8680DDD63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Oval 1767">
            <a:extLst>
              <a:ext uri="{FF2B5EF4-FFF2-40B4-BE49-F238E27FC236}">
                <a16:creationId xmlns:a16="http://schemas.microsoft.com/office/drawing/2014/main" id="{3CAA8E8D-B549-4602-AD12-2A5A8D7F1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256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Oval 1770">
            <a:extLst>
              <a:ext uri="{FF2B5EF4-FFF2-40B4-BE49-F238E27FC236}">
                <a16:creationId xmlns:a16="http://schemas.microsoft.com/office/drawing/2014/main" id="{3DC09FE9-B2FC-48C1-A478-A2A23B0CD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5363274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1771">
            <a:extLst>
              <a:ext uri="{FF2B5EF4-FFF2-40B4-BE49-F238E27FC236}">
                <a16:creationId xmlns:a16="http://schemas.microsoft.com/office/drawing/2014/main" id="{7DBDEB33-0D56-4E9A-B836-FF035985A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93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Line 1772">
            <a:extLst>
              <a:ext uri="{FF2B5EF4-FFF2-40B4-BE49-F238E27FC236}">
                <a16:creationId xmlns:a16="http://schemas.microsoft.com/office/drawing/2014/main" id="{11E1DCF7-22A5-49EB-B49D-98AC0A37A3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9393" y="5698236"/>
            <a:ext cx="203200" cy="15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Freeform 1773">
            <a:extLst>
              <a:ext uri="{FF2B5EF4-FFF2-40B4-BE49-F238E27FC236}">
                <a16:creationId xmlns:a16="http://schemas.microsoft.com/office/drawing/2014/main" id="{D0923E25-5FB9-477C-A3A5-0E17C6FF4816}"/>
              </a:ext>
            </a:extLst>
          </p:cNvPr>
          <p:cNvSpPr>
            <a:spLocks/>
          </p:cNvSpPr>
          <p:nvPr/>
        </p:nvSpPr>
        <p:spPr bwMode="auto">
          <a:xfrm>
            <a:off x="2342718" y="5660136"/>
            <a:ext cx="76200" cy="76200"/>
          </a:xfrm>
          <a:custGeom>
            <a:avLst/>
            <a:gdLst>
              <a:gd name="T0" fmla="*/ 48 w 48"/>
              <a:gd name="T1" fmla="*/ 48 h 48"/>
              <a:gd name="T2" fmla="*/ 0 w 48"/>
              <a:gd name="T3" fmla="*/ 24 h 48"/>
              <a:gd name="T4" fmla="*/ 48 w 48"/>
              <a:gd name="T5" fmla="*/ 0 h 48"/>
              <a:gd name="T6" fmla="*/ 48 w 48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48" y="48"/>
                </a:moveTo>
                <a:lnTo>
                  <a:pt x="0" y="24"/>
                </a:lnTo>
                <a:lnTo>
                  <a:pt x="48" y="0"/>
                </a:lnTo>
                <a:lnTo>
                  <a:pt x="48" y="48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Line 1774">
            <a:extLst>
              <a:ext uri="{FF2B5EF4-FFF2-40B4-BE49-F238E27FC236}">
                <a16:creationId xmlns:a16="http://schemas.microsoft.com/office/drawing/2014/main" id="{A839DDA4-75DB-4811-A50F-2DE18F1523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88756" y="5739511"/>
            <a:ext cx="246063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Freeform 1775">
            <a:extLst>
              <a:ext uri="{FF2B5EF4-FFF2-40B4-BE49-F238E27FC236}">
                <a16:creationId xmlns:a16="http://schemas.microsoft.com/office/drawing/2014/main" id="{ED5FD5C8-CCC9-4FA3-AEA7-B4AF793AA7CD}"/>
              </a:ext>
            </a:extLst>
          </p:cNvPr>
          <p:cNvSpPr>
            <a:spLocks/>
          </p:cNvSpPr>
          <p:nvPr/>
        </p:nvSpPr>
        <p:spPr bwMode="auto">
          <a:xfrm>
            <a:off x="2339543" y="5937949"/>
            <a:ext cx="82550" cy="80963"/>
          </a:xfrm>
          <a:custGeom>
            <a:avLst/>
            <a:gdLst>
              <a:gd name="T0" fmla="*/ 52 w 52"/>
              <a:gd name="T1" fmla="*/ 35 h 51"/>
              <a:gd name="T2" fmla="*/ 0 w 52"/>
              <a:gd name="T3" fmla="*/ 51 h 51"/>
              <a:gd name="T4" fmla="*/ 19 w 52"/>
              <a:gd name="T5" fmla="*/ 0 h 51"/>
              <a:gd name="T6" fmla="*/ 52 w 52"/>
              <a:gd name="T7" fmla="*/ 3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52" y="35"/>
                </a:moveTo>
                <a:lnTo>
                  <a:pt x="0" y="51"/>
                </a:lnTo>
                <a:lnTo>
                  <a:pt x="19" y="0"/>
                </a:lnTo>
                <a:lnTo>
                  <a:pt x="52" y="35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Line 1776">
            <a:extLst>
              <a:ext uri="{FF2B5EF4-FFF2-40B4-BE49-F238E27FC236}">
                <a16:creationId xmlns:a16="http://schemas.microsoft.com/office/drawing/2014/main" id="{ED7CE7E6-4851-4D60-A813-6B19762893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4981" y="5739511"/>
            <a:ext cx="15875" cy="2095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Freeform 1777">
            <a:extLst>
              <a:ext uri="{FF2B5EF4-FFF2-40B4-BE49-F238E27FC236}">
                <a16:creationId xmlns:a16="http://schemas.microsoft.com/office/drawing/2014/main" id="{17BB7741-D436-4BD0-AA1A-6007415074F4}"/>
              </a:ext>
            </a:extLst>
          </p:cNvPr>
          <p:cNvSpPr>
            <a:spLocks/>
          </p:cNvSpPr>
          <p:nvPr/>
        </p:nvSpPr>
        <p:spPr bwMode="auto">
          <a:xfrm>
            <a:off x="2626881" y="5936361"/>
            <a:ext cx="77788" cy="79375"/>
          </a:xfrm>
          <a:custGeom>
            <a:avLst/>
            <a:gdLst>
              <a:gd name="T0" fmla="*/ 49 w 49"/>
              <a:gd name="T1" fmla="*/ 4 h 50"/>
              <a:gd name="T2" fmla="*/ 21 w 49"/>
              <a:gd name="T3" fmla="*/ 50 h 50"/>
              <a:gd name="T4" fmla="*/ 0 w 49"/>
              <a:gd name="T5" fmla="*/ 0 h 50"/>
              <a:gd name="T6" fmla="*/ 49 w 49"/>
              <a:gd name="T7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50">
                <a:moveTo>
                  <a:pt x="49" y="4"/>
                </a:moveTo>
                <a:lnTo>
                  <a:pt x="21" y="50"/>
                </a:lnTo>
                <a:lnTo>
                  <a:pt x="0" y="0"/>
                </a:lnTo>
                <a:lnTo>
                  <a:pt x="49" y="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Line 1778">
            <a:extLst>
              <a:ext uri="{FF2B5EF4-FFF2-40B4-BE49-F238E27FC236}">
                <a16:creationId xmlns:a16="http://schemas.microsoft.com/office/drawing/2014/main" id="{323F9485-8D5E-4640-9FB1-66C1DF6D3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3081" y="5699824"/>
            <a:ext cx="233363" cy="2682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Freeform 1779">
            <a:extLst>
              <a:ext uri="{FF2B5EF4-FFF2-40B4-BE49-F238E27FC236}">
                <a16:creationId xmlns:a16="http://schemas.microsoft.com/office/drawing/2014/main" id="{BD18996C-BE86-4EBE-BF97-021DE57215C9}"/>
              </a:ext>
            </a:extLst>
          </p:cNvPr>
          <p:cNvSpPr>
            <a:spLocks/>
          </p:cNvSpPr>
          <p:nvPr/>
        </p:nvSpPr>
        <p:spPr bwMode="auto">
          <a:xfrm>
            <a:off x="2901518" y="5934774"/>
            <a:ext cx="79375" cy="84138"/>
          </a:xfrm>
          <a:custGeom>
            <a:avLst/>
            <a:gdLst>
              <a:gd name="T0" fmla="*/ 36 w 50"/>
              <a:gd name="T1" fmla="*/ 0 h 53"/>
              <a:gd name="T2" fmla="*/ 50 w 50"/>
              <a:gd name="T3" fmla="*/ 53 h 53"/>
              <a:gd name="T4" fmla="*/ 0 w 50"/>
              <a:gd name="T5" fmla="*/ 32 h 53"/>
              <a:gd name="T6" fmla="*/ 36 w 50"/>
              <a:gd name="T7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3">
                <a:moveTo>
                  <a:pt x="36" y="0"/>
                </a:moveTo>
                <a:lnTo>
                  <a:pt x="50" y="53"/>
                </a:lnTo>
                <a:lnTo>
                  <a:pt x="0" y="32"/>
                </a:lnTo>
                <a:lnTo>
                  <a:pt x="36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Line 1780">
            <a:extLst>
              <a:ext uri="{FF2B5EF4-FFF2-40B4-BE49-F238E27FC236}">
                <a16:creationId xmlns:a16="http://schemas.microsoft.com/office/drawing/2014/main" id="{EE180905-1CE7-41AD-9871-BC92759E51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8756" y="5425186"/>
            <a:ext cx="246063" cy="2365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Freeform 1781">
            <a:extLst>
              <a:ext uri="{FF2B5EF4-FFF2-40B4-BE49-F238E27FC236}">
                <a16:creationId xmlns:a16="http://schemas.microsoft.com/office/drawing/2014/main" id="{2CCD3F57-7AA3-4684-9153-E949E99DD940}"/>
              </a:ext>
            </a:extLst>
          </p:cNvPr>
          <p:cNvSpPr>
            <a:spLocks/>
          </p:cNvSpPr>
          <p:nvPr/>
        </p:nvSpPr>
        <p:spPr bwMode="auto">
          <a:xfrm>
            <a:off x="2339543" y="5377561"/>
            <a:ext cx="82550" cy="80963"/>
          </a:xfrm>
          <a:custGeom>
            <a:avLst/>
            <a:gdLst>
              <a:gd name="T0" fmla="*/ 18 w 52"/>
              <a:gd name="T1" fmla="*/ 51 h 51"/>
              <a:gd name="T2" fmla="*/ 0 w 52"/>
              <a:gd name="T3" fmla="*/ 0 h 51"/>
              <a:gd name="T4" fmla="*/ 52 w 52"/>
              <a:gd name="T5" fmla="*/ 16 h 51"/>
              <a:gd name="T6" fmla="*/ 18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8" y="51"/>
                </a:moveTo>
                <a:lnTo>
                  <a:pt x="0" y="0"/>
                </a:lnTo>
                <a:lnTo>
                  <a:pt x="52" y="16"/>
                </a:lnTo>
                <a:lnTo>
                  <a:pt x="18" y="51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Line 1782">
            <a:extLst>
              <a:ext uri="{FF2B5EF4-FFF2-40B4-BE49-F238E27FC236}">
                <a16:creationId xmlns:a16="http://schemas.microsoft.com/office/drawing/2014/main" id="{DD119597-F101-4E84-B7EF-30BE899BE1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0856" y="5423599"/>
            <a:ext cx="250825" cy="2381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Freeform 1783">
            <a:extLst>
              <a:ext uri="{FF2B5EF4-FFF2-40B4-BE49-F238E27FC236}">
                <a16:creationId xmlns:a16="http://schemas.microsoft.com/office/drawing/2014/main" id="{DC0F2402-EC6F-4228-8AC2-78FC6AE5914C}"/>
              </a:ext>
            </a:extLst>
          </p:cNvPr>
          <p:cNvSpPr>
            <a:spLocks/>
          </p:cNvSpPr>
          <p:nvPr/>
        </p:nvSpPr>
        <p:spPr bwMode="auto">
          <a:xfrm>
            <a:off x="2898343" y="5377561"/>
            <a:ext cx="82550" cy="80963"/>
          </a:xfrm>
          <a:custGeom>
            <a:avLst/>
            <a:gdLst>
              <a:gd name="T0" fmla="*/ 0 w 52"/>
              <a:gd name="T1" fmla="*/ 16 h 51"/>
              <a:gd name="T2" fmla="*/ 52 w 52"/>
              <a:gd name="T3" fmla="*/ 0 h 51"/>
              <a:gd name="T4" fmla="*/ 33 w 52"/>
              <a:gd name="T5" fmla="*/ 51 h 51"/>
              <a:gd name="T6" fmla="*/ 0 w 52"/>
              <a:gd name="T7" fmla="*/ 1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16"/>
                </a:moveTo>
                <a:lnTo>
                  <a:pt x="52" y="0"/>
                </a:lnTo>
                <a:lnTo>
                  <a:pt x="33" y="51"/>
                </a:lnTo>
                <a:lnTo>
                  <a:pt x="0" y="1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Rectangle 1787">
            <a:extLst>
              <a:ext uri="{FF2B5EF4-FFF2-40B4-BE49-F238E27FC236}">
                <a16:creationId xmlns:a16="http://schemas.microsoft.com/office/drawing/2014/main" id="{5AC72C40-5773-4E2D-9D0C-40533A898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2534349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" name="Picture 1788">
            <a:extLst>
              <a:ext uri="{FF2B5EF4-FFF2-40B4-BE49-F238E27FC236}">
                <a16:creationId xmlns:a16="http://schemas.microsoft.com/office/drawing/2014/main" id="{2BA720A8-7425-4A2D-8806-07FC4742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81" y="2508949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" name="Rectangle 1790">
            <a:extLst>
              <a:ext uri="{FF2B5EF4-FFF2-40B4-BE49-F238E27FC236}">
                <a16:creationId xmlns:a16="http://schemas.microsoft.com/office/drawing/2014/main" id="{5484A707-6639-4657-83E5-95C7A512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2534349"/>
            <a:ext cx="280988" cy="280988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Rectangle 1791">
            <a:extLst>
              <a:ext uri="{FF2B5EF4-FFF2-40B4-BE49-F238E27FC236}">
                <a16:creationId xmlns:a16="http://schemas.microsoft.com/office/drawing/2014/main" id="{73FF65B4-DC5D-4A5F-AE17-06F64EDA4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2534349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Rectangle 1795">
            <a:extLst>
              <a:ext uri="{FF2B5EF4-FFF2-40B4-BE49-F238E27FC236}">
                <a16:creationId xmlns:a16="http://schemas.microsoft.com/office/drawing/2014/main" id="{A7806875-74A0-4B95-9741-1F966C4D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2208911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Rectangle 1799">
            <a:extLst>
              <a:ext uri="{FF2B5EF4-FFF2-40B4-BE49-F238E27FC236}">
                <a16:creationId xmlns:a16="http://schemas.microsoft.com/office/drawing/2014/main" id="{D6A10E01-9196-4F7E-B287-96B2328BE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1881886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Rectangle 1803">
            <a:extLst>
              <a:ext uri="{FF2B5EF4-FFF2-40B4-BE49-F238E27FC236}">
                <a16:creationId xmlns:a16="http://schemas.microsoft.com/office/drawing/2014/main" id="{51CB6D6A-D458-4AC4-BE8B-2B0B1830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1881886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Rectangle 1807">
            <a:extLst>
              <a:ext uri="{FF2B5EF4-FFF2-40B4-BE49-F238E27FC236}">
                <a16:creationId xmlns:a16="http://schemas.microsoft.com/office/drawing/2014/main" id="{497CD0F6-CE11-49DD-9438-0C3E361D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1881886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3" name="Picture 1808">
            <a:extLst>
              <a:ext uri="{FF2B5EF4-FFF2-40B4-BE49-F238E27FC236}">
                <a16:creationId xmlns:a16="http://schemas.microsoft.com/office/drawing/2014/main" id="{46A469B4-1760-435D-A93B-9B3F47BB9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6" y="2181924"/>
            <a:ext cx="3841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" name="Rectangle 1810">
            <a:extLst>
              <a:ext uri="{FF2B5EF4-FFF2-40B4-BE49-F238E27FC236}">
                <a16:creationId xmlns:a16="http://schemas.microsoft.com/office/drawing/2014/main" id="{EA807661-4E8B-437A-BA9C-A23BB0CDF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2208911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Rectangle 1811">
            <a:extLst>
              <a:ext uri="{FF2B5EF4-FFF2-40B4-BE49-F238E27FC236}">
                <a16:creationId xmlns:a16="http://schemas.microsoft.com/office/drawing/2014/main" id="{1C2E6066-D986-47F5-B708-11FC7B9B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2208911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Rectangle 1815">
            <a:extLst>
              <a:ext uri="{FF2B5EF4-FFF2-40B4-BE49-F238E27FC236}">
                <a16:creationId xmlns:a16="http://schemas.microsoft.com/office/drawing/2014/main" id="{65DBD4BB-258B-48E8-9C41-D4E28AA80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2534349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7" name="Picture 1816">
            <a:extLst>
              <a:ext uri="{FF2B5EF4-FFF2-40B4-BE49-F238E27FC236}">
                <a16:creationId xmlns:a16="http://schemas.microsoft.com/office/drawing/2014/main" id="{DDD642A0-83F3-417C-8DCB-EA5BBE40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06" y="2278761"/>
            <a:ext cx="1968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" name="Freeform 1818">
            <a:extLst>
              <a:ext uri="{FF2B5EF4-FFF2-40B4-BE49-F238E27FC236}">
                <a16:creationId xmlns:a16="http://schemas.microsoft.com/office/drawing/2014/main" id="{9FDE9538-0668-45E9-8EF1-4A51FD3F2E92}"/>
              </a:ext>
            </a:extLst>
          </p:cNvPr>
          <p:cNvSpPr>
            <a:spLocks/>
          </p:cNvSpPr>
          <p:nvPr/>
        </p:nvSpPr>
        <p:spPr bwMode="auto">
          <a:xfrm>
            <a:off x="4901768" y="2307336"/>
            <a:ext cx="90488" cy="77788"/>
          </a:xfrm>
          <a:custGeom>
            <a:avLst/>
            <a:gdLst>
              <a:gd name="T0" fmla="*/ 15 w 57"/>
              <a:gd name="T1" fmla="*/ 49 h 49"/>
              <a:gd name="T2" fmla="*/ 43 w 57"/>
              <a:gd name="T3" fmla="*/ 49 h 49"/>
              <a:gd name="T4" fmla="*/ 57 w 57"/>
              <a:gd name="T5" fmla="*/ 25 h 49"/>
              <a:gd name="T6" fmla="*/ 43 w 57"/>
              <a:gd name="T7" fmla="*/ 0 h 49"/>
              <a:gd name="T8" fmla="*/ 15 w 57"/>
              <a:gd name="T9" fmla="*/ 0 h 49"/>
              <a:gd name="T10" fmla="*/ 0 w 57"/>
              <a:gd name="T11" fmla="*/ 25 h 49"/>
              <a:gd name="T12" fmla="*/ 15 w 57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15" y="49"/>
                </a:moveTo>
                <a:lnTo>
                  <a:pt x="43" y="49"/>
                </a:lnTo>
                <a:lnTo>
                  <a:pt x="57" y="25"/>
                </a:lnTo>
                <a:lnTo>
                  <a:pt x="43" y="0"/>
                </a:lnTo>
                <a:lnTo>
                  <a:pt x="15" y="0"/>
                </a:lnTo>
                <a:lnTo>
                  <a:pt x="0" y="25"/>
                </a:lnTo>
                <a:lnTo>
                  <a:pt x="15" y="49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Freeform 1819">
            <a:extLst>
              <a:ext uri="{FF2B5EF4-FFF2-40B4-BE49-F238E27FC236}">
                <a16:creationId xmlns:a16="http://schemas.microsoft.com/office/drawing/2014/main" id="{F36F1F84-D8C6-42DE-9A4D-9C42CC21FBF3}"/>
              </a:ext>
            </a:extLst>
          </p:cNvPr>
          <p:cNvSpPr>
            <a:spLocks/>
          </p:cNvSpPr>
          <p:nvPr/>
        </p:nvSpPr>
        <p:spPr bwMode="auto">
          <a:xfrm>
            <a:off x="4901768" y="2307336"/>
            <a:ext cx="90488" cy="77788"/>
          </a:xfrm>
          <a:custGeom>
            <a:avLst/>
            <a:gdLst>
              <a:gd name="T0" fmla="*/ 15 w 57"/>
              <a:gd name="T1" fmla="*/ 49 h 49"/>
              <a:gd name="T2" fmla="*/ 43 w 57"/>
              <a:gd name="T3" fmla="*/ 49 h 49"/>
              <a:gd name="T4" fmla="*/ 57 w 57"/>
              <a:gd name="T5" fmla="*/ 25 h 49"/>
              <a:gd name="T6" fmla="*/ 43 w 57"/>
              <a:gd name="T7" fmla="*/ 0 h 49"/>
              <a:gd name="T8" fmla="*/ 15 w 57"/>
              <a:gd name="T9" fmla="*/ 0 h 49"/>
              <a:gd name="T10" fmla="*/ 0 w 57"/>
              <a:gd name="T11" fmla="*/ 25 h 49"/>
              <a:gd name="T12" fmla="*/ 15 w 57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49">
                <a:moveTo>
                  <a:pt x="15" y="49"/>
                </a:moveTo>
                <a:lnTo>
                  <a:pt x="43" y="49"/>
                </a:lnTo>
                <a:lnTo>
                  <a:pt x="57" y="25"/>
                </a:lnTo>
                <a:lnTo>
                  <a:pt x="43" y="0"/>
                </a:lnTo>
                <a:lnTo>
                  <a:pt x="15" y="0"/>
                </a:lnTo>
                <a:lnTo>
                  <a:pt x="0" y="25"/>
                </a:lnTo>
                <a:lnTo>
                  <a:pt x="15" y="49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Oval 1822">
            <a:extLst>
              <a:ext uri="{FF2B5EF4-FFF2-40B4-BE49-F238E27FC236}">
                <a16:creationId xmlns:a16="http://schemas.microsoft.com/office/drawing/2014/main" id="{EC621468-79F9-4BCD-BB03-84C15B8B2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Freeform 1823">
            <a:extLst>
              <a:ext uri="{FF2B5EF4-FFF2-40B4-BE49-F238E27FC236}">
                <a16:creationId xmlns:a16="http://schemas.microsoft.com/office/drawing/2014/main" id="{5BF2BFEF-C063-4224-B413-22E563CD5D55}"/>
              </a:ext>
            </a:extLst>
          </p:cNvPr>
          <p:cNvSpPr>
            <a:spLocks/>
          </p:cNvSpPr>
          <p:nvPr/>
        </p:nvSpPr>
        <p:spPr bwMode="auto">
          <a:xfrm>
            <a:off x="4609668" y="2666111"/>
            <a:ext cx="17463" cy="17463"/>
          </a:xfrm>
          <a:custGeom>
            <a:avLst/>
            <a:gdLst>
              <a:gd name="T0" fmla="*/ 11 w 11"/>
              <a:gd name="T1" fmla="*/ 5 h 11"/>
              <a:gd name="T2" fmla="*/ 6 w 11"/>
              <a:gd name="T3" fmla="*/ 11 h 11"/>
              <a:gd name="T4" fmla="*/ 0 w 11"/>
              <a:gd name="T5" fmla="*/ 5 h 11"/>
              <a:gd name="T6" fmla="*/ 6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9"/>
                  <a:pt x="9" y="11"/>
                  <a:pt x="6" y="11"/>
                </a:cubicBez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6" y="0"/>
                </a:cubicBezTo>
                <a:cubicBezTo>
                  <a:pt x="9" y="0"/>
                  <a:pt x="11" y="3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Oval 1826">
            <a:extLst>
              <a:ext uri="{FF2B5EF4-FFF2-40B4-BE49-F238E27FC236}">
                <a16:creationId xmlns:a16="http://schemas.microsoft.com/office/drawing/2014/main" id="{906F0817-3618-418A-999F-97DD377AF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2339086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Oval 1827">
            <a:extLst>
              <a:ext uri="{FF2B5EF4-FFF2-40B4-BE49-F238E27FC236}">
                <a16:creationId xmlns:a16="http://schemas.microsoft.com/office/drawing/2014/main" id="{4FA54242-0882-4CDD-9069-7D4BFDAB8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23390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4" name="Picture 1828">
            <a:extLst>
              <a:ext uri="{FF2B5EF4-FFF2-40B4-BE49-F238E27FC236}">
                <a16:creationId xmlns:a16="http://schemas.microsoft.com/office/drawing/2014/main" id="{6CFA7D60-0415-47AF-8CED-87F17224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19850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" name="Picture 1829">
            <a:extLst>
              <a:ext uri="{FF2B5EF4-FFF2-40B4-BE49-F238E27FC236}">
                <a16:creationId xmlns:a16="http://schemas.microsoft.com/office/drawing/2014/main" id="{19857A33-D51D-4512-94E7-D4751BD2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19850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Oval 1830">
            <a:extLst>
              <a:ext uri="{FF2B5EF4-FFF2-40B4-BE49-F238E27FC236}">
                <a16:creationId xmlns:a16="http://schemas.microsoft.com/office/drawing/2014/main" id="{E2278C62-1D1B-46D9-95EA-9835F82FD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Oval 1831">
            <a:extLst>
              <a:ext uri="{FF2B5EF4-FFF2-40B4-BE49-F238E27FC236}">
                <a16:creationId xmlns:a16="http://schemas.microsoft.com/office/drawing/2014/main" id="{10BED6A6-F04B-40C6-9627-63A9575C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2013649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Oval 1834">
            <a:extLst>
              <a:ext uri="{FF2B5EF4-FFF2-40B4-BE49-F238E27FC236}">
                <a16:creationId xmlns:a16="http://schemas.microsoft.com/office/drawing/2014/main" id="{567C6DE2-9B8F-4C9F-9E24-F9CE552F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Freeform 1835">
            <a:extLst>
              <a:ext uri="{FF2B5EF4-FFF2-40B4-BE49-F238E27FC236}">
                <a16:creationId xmlns:a16="http://schemas.microsoft.com/office/drawing/2014/main" id="{22852517-3348-41B7-9A02-95CBC986904B}"/>
              </a:ext>
            </a:extLst>
          </p:cNvPr>
          <p:cNvSpPr>
            <a:spLocks/>
          </p:cNvSpPr>
          <p:nvPr/>
        </p:nvSpPr>
        <p:spPr bwMode="auto">
          <a:xfrm>
            <a:off x="4936693" y="2013649"/>
            <a:ext cx="17463" cy="17463"/>
          </a:xfrm>
          <a:custGeom>
            <a:avLst/>
            <a:gdLst>
              <a:gd name="T0" fmla="*/ 11 w 11"/>
              <a:gd name="T1" fmla="*/ 5 h 11"/>
              <a:gd name="T2" fmla="*/ 5 w 11"/>
              <a:gd name="T3" fmla="*/ 11 h 11"/>
              <a:gd name="T4" fmla="*/ 0 w 11"/>
              <a:gd name="T5" fmla="*/ 5 h 11"/>
              <a:gd name="T6" fmla="*/ 5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8"/>
                  <a:pt x="9" y="11"/>
                  <a:pt x="5" y="11"/>
                </a:cubicBezTo>
                <a:cubicBezTo>
                  <a:pt x="3" y="11"/>
                  <a:pt x="0" y="8"/>
                  <a:pt x="0" y="5"/>
                </a:cubicBezTo>
                <a:cubicBezTo>
                  <a:pt x="0" y="2"/>
                  <a:pt x="3" y="0"/>
                  <a:pt x="5" y="0"/>
                </a:cubicBezTo>
                <a:cubicBezTo>
                  <a:pt x="9" y="0"/>
                  <a:pt x="11" y="2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Oval 1838">
            <a:extLst>
              <a:ext uri="{FF2B5EF4-FFF2-40B4-BE49-F238E27FC236}">
                <a16:creationId xmlns:a16="http://schemas.microsoft.com/office/drawing/2014/main" id="{5D979163-814E-43A5-B40D-AD54CD8D1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2013649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Freeform 1839">
            <a:extLst>
              <a:ext uri="{FF2B5EF4-FFF2-40B4-BE49-F238E27FC236}">
                <a16:creationId xmlns:a16="http://schemas.microsoft.com/office/drawing/2014/main" id="{EBC3BC9C-F970-4ED3-ABF2-1FE7CD34DB38}"/>
              </a:ext>
            </a:extLst>
          </p:cNvPr>
          <p:cNvSpPr>
            <a:spLocks/>
          </p:cNvSpPr>
          <p:nvPr/>
        </p:nvSpPr>
        <p:spPr bwMode="auto">
          <a:xfrm>
            <a:off x="5263718" y="2013649"/>
            <a:ext cx="17463" cy="17463"/>
          </a:xfrm>
          <a:custGeom>
            <a:avLst/>
            <a:gdLst>
              <a:gd name="T0" fmla="*/ 11 w 11"/>
              <a:gd name="T1" fmla="*/ 5 h 11"/>
              <a:gd name="T2" fmla="*/ 6 w 11"/>
              <a:gd name="T3" fmla="*/ 11 h 11"/>
              <a:gd name="T4" fmla="*/ 0 w 11"/>
              <a:gd name="T5" fmla="*/ 5 h 11"/>
              <a:gd name="T6" fmla="*/ 6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8"/>
                  <a:pt x="8" y="11"/>
                  <a:pt x="6" y="11"/>
                </a:cubicBezTo>
                <a:cubicBezTo>
                  <a:pt x="2" y="11"/>
                  <a:pt x="0" y="8"/>
                  <a:pt x="0" y="5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Oval 1842">
            <a:extLst>
              <a:ext uri="{FF2B5EF4-FFF2-40B4-BE49-F238E27FC236}">
                <a16:creationId xmlns:a16="http://schemas.microsoft.com/office/drawing/2014/main" id="{A41B8C00-3781-4F5C-AED5-3CF93466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23390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Freeform 1843">
            <a:extLst>
              <a:ext uri="{FF2B5EF4-FFF2-40B4-BE49-F238E27FC236}">
                <a16:creationId xmlns:a16="http://schemas.microsoft.com/office/drawing/2014/main" id="{2D53DAF9-4372-4938-955C-CF6368BE4C80}"/>
              </a:ext>
            </a:extLst>
          </p:cNvPr>
          <p:cNvSpPr>
            <a:spLocks/>
          </p:cNvSpPr>
          <p:nvPr/>
        </p:nvSpPr>
        <p:spPr bwMode="auto">
          <a:xfrm>
            <a:off x="5263718" y="2339086"/>
            <a:ext cx="17463" cy="17463"/>
          </a:xfrm>
          <a:custGeom>
            <a:avLst/>
            <a:gdLst>
              <a:gd name="T0" fmla="*/ 11 w 11"/>
              <a:gd name="T1" fmla="*/ 6 h 11"/>
              <a:gd name="T2" fmla="*/ 6 w 11"/>
              <a:gd name="T3" fmla="*/ 11 h 11"/>
              <a:gd name="T4" fmla="*/ 0 w 11"/>
              <a:gd name="T5" fmla="*/ 6 h 11"/>
              <a:gd name="T6" fmla="*/ 6 w 11"/>
              <a:gd name="T7" fmla="*/ 0 h 11"/>
              <a:gd name="T8" fmla="*/ 11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9"/>
                  <a:pt x="8" y="11"/>
                  <a:pt x="6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Oval 1846">
            <a:extLst>
              <a:ext uri="{FF2B5EF4-FFF2-40B4-BE49-F238E27FC236}">
                <a16:creationId xmlns:a16="http://schemas.microsoft.com/office/drawing/2014/main" id="{CA072830-5D15-423C-9386-8538C6648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2666111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Freeform 1847">
            <a:extLst>
              <a:ext uri="{FF2B5EF4-FFF2-40B4-BE49-F238E27FC236}">
                <a16:creationId xmlns:a16="http://schemas.microsoft.com/office/drawing/2014/main" id="{3B988567-AF85-4E8B-8AB7-EF62B1F010C7}"/>
              </a:ext>
            </a:extLst>
          </p:cNvPr>
          <p:cNvSpPr>
            <a:spLocks/>
          </p:cNvSpPr>
          <p:nvPr/>
        </p:nvSpPr>
        <p:spPr bwMode="auto">
          <a:xfrm>
            <a:off x="5263718" y="2666111"/>
            <a:ext cx="17463" cy="17463"/>
          </a:xfrm>
          <a:custGeom>
            <a:avLst/>
            <a:gdLst>
              <a:gd name="T0" fmla="*/ 11 w 11"/>
              <a:gd name="T1" fmla="*/ 5 h 11"/>
              <a:gd name="T2" fmla="*/ 6 w 11"/>
              <a:gd name="T3" fmla="*/ 11 h 11"/>
              <a:gd name="T4" fmla="*/ 0 w 11"/>
              <a:gd name="T5" fmla="*/ 5 h 11"/>
              <a:gd name="T6" fmla="*/ 6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9"/>
                  <a:pt x="8" y="11"/>
                  <a:pt x="6" y="11"/>
                </a:cubicBez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Oval 1850">
            <a:extLst>
              <a:ext uri="{FF2B5EF4-FFF2-40B4-BE49-F238E27FC236}">
                <a16:creationId xmlns:a16="http://schemas.microsoft.com/office/drawing/2014/main" id="{CEBB15A6-F8FC-48FB-8E09-194AE7899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266611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Freeform 1851">
            <a:extLst>
              <a:ext uri="{FF2B5EF4-FFF2-40B4-BE49-F238E27FC236}">
                <a16:creationId xmlns:a16="http://schemas.microsoft.com/office/drawing/2014/main" id="{A2B77F00-8783-4E56-AF20-406FFB5B7906}"/>
              </a:ext>
            </a:extLst>
          </p:cNvPr>
          <p:cNvSpPr>
            <a:spLocks/>
          </p:cNvSpPr>
          <p:nvPr/>
        </p:nvSpPr>
        <p:spPr bwMode="auto">
          <a:xfrm>
            <a:off x="4936693" y="2666111"/>
            <a:ext cx="17463" cy="17463"/>
          </a:xfrm>
          <a:custGeom>
            <a:avLst/>
            <a:gdLst>
              <a:gd name="T0" fmla="*/ 11 w 11"/>
              <a:gd name="T1" fmla="*/ 5 h 11"/>
              <a:gd name="T2" fmla="*/ 5 w 11"/>
              <a:gd name="T3" fmla="*/ 11 h 11"/>
              <a:gd name="T4" fmla="*/ 0 w 11"/>
              <a:gd name="T5" fmla="*/ 5 h 11"/>
              <a:gd name="T6" fmla="*/ 5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9"/>
                  <a:pt x="9" y="11"/>
                  <a:pt x="5" y="11"/>
                </a:cubicBezTo>
                <a:cubicBezTo>
                  <a:pt x="3" y="11"/>
                  <a:pt x="0" y="9"/>
                  <a:pt x="0" y="5"/>
                </a:cubicBezTo>
                <a:cubicBezTo>
                  <a:pt x="0" y="3"/>
                  <a:pt x="3" y="0"/>
                  <a:pt x="5" y="0"/>
                </a:cubicBezTo>
                <a:cubicBezTo>
                  <a:pt x="9" y="0"/>
                  <a:pt x="11" y="3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Line 1852">
            <a:extLst>
              <a:ext uri="{FF2B5EF4-FFF2-40B4-BE49-F238E27FC236}">
                <a16:creationId xmlns:a16="http://schemas.microsoft.com/office/drawing/2014/main" id="{B81CD287-B921-4F7B-8699-C5BD69AEE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2256" y="2347024"/>
            <a:ext cx="203200" cy="15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Freeform 1853">
            <a:extLst>
              <a:ext uri="{FF2B5EF4-FFF2-40B4-BE49-F238E27FC236}">
                <a16:creationId xmlns:a16="http://schemas.microsoft.com/office/drawing/2014/main" id="{98511068-F025-4884-B8BC-B100CD1CEDE8}"/>
              </a:ext>
            </a:extLst>
          </p:cNvPr>
          <p:cNvSpPr>
            <a:spLocks/>
          </p:cNvSpPr>
          <p:nvPr/>
        </p:nvSpPr>
        <p:spPr bwMode="auto">
          <a:xfrm>
            <a:off x="5185931" y="2308924"/>
            <a:ext cx="77788" cy="77788"/>
          </a:xfrm>
          <a:custGeom>
            <a:avLst/>
            <a:gdLst>
              <a:gd name="T0" fmla="*/ 1 w 49"/>
              <a:gd name="T1" fmla="*/ 0 h 49"/>
              <a:gd name="T2" fmla="*/ 49 w 49"/>
              <a:gd name="T3" fmla="*/ 25 h 49"/>
              <a:gd name="T4" fmla="*/ 0 w 49"/>
              <a:gd name="T5" fmla="*/ 49 h 49"/>
              <a:gd name="T6" fmla="*/ 1 w 49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9">
                <a:moveTo>
                  <a:pt x="1" y="0"/>
                </a:moveTo>
                <a:lnTo>
                  <a:pt x="49" y="25"/>
                </a:lnTo>
                <a:lnTo>
                  <a:pt x="0" y="49"/>
                </a:lnTo>
                <a:lnTo>
                  <a:pt x="1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Line 1854">
            <a:extLst>
              <a:ext uri="{FF2B5EF4-FFF2-40B4-BE49-F238E27FC236}">
                <a16:creationId xmlns:a16="http://schemas.microsoft.com/office/drawing/2014/main" id="{EAD5894D-FC98-4D5D-B692-9CF227209B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0031" y="2073974"/>
            <a:ext cx="247650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Freeform 1855">
            <a:extLst>
              <a:ext uri="{FF2B5EF4-FFF2-40B4-BE49-F238E27FC236}">
                <a16:creationId xmlns:a16="http://schemas.microsoft.com/office/drawing/2014/main" id="{F4261B2D-58AA-426C-9282-7977268C58EC}"/>
              </a:ext>
            </a:extLst>
          </p:cNvPr>
          <p:cNvSpPr>
            <a:spLocks/>
          </p:cNvSpPr>
          <p:nvPr/>
        </p:nvSpPr>
        <p:spPr bwMode="auto">
          <a:xfrm>
            <a:off x="5184343" y="2027936"/>
            <a:ext cx="80963" cy="80963"/>
          </a:xfrm>
          <a:custGeom>
            <a:avLst/>
            <a:gdLst>
              <a:gd name="T0" fmla="*/ 0 w 51"/>
              <a:gd name="T1" fmla="*/ 16 h 51"/>
              <a:gd name="T2" fmla="*/ 51 w 51"/>
              <a:gd name="T3" fmla="*/ 0 h 51"/>
              <a:gd name="T4" fmla="*/ 33 w 51"/>
              <a:gd name="T5" fmla="*/ 51 h 51"/>
              <a:gd name="T6" fmla="*/ 0 w 51"/>
              <a:gd name="T7" fmla="*/ 1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0" y="16"/>
                </a:moveTo>
                <a:lnTo>
                  <a:pt x="51" y="0"/>
                </a:lnTo>
                <a:lnTo>
                  <a:pt x="33" y="51"/>
                </a:lnTo>
                <a:lnTo>
                  <a:pt x="0" y="1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Line 1856">
            <a:extLst>
              <a:ext uri="{FF2B5EF4-FFF2-40B4-BE49-F238E27FC236}">
                <a16:creationId xmlns:a16="http://schemas.microsoft.com/office/drawing/2014/main" id="{13C3C6FB-63CC-478D-87E4-B1BFE2B2F1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5581" y="2097786"/>
            <a:ext cx="15875" cy="2095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Freeform 1857">
            <a:extLst>
              <a:ext uri="{FF2B5EF4-FFF2-40B4-BE49-F238E27FC236}">
                <a16:creationId xmlns:a16="http://schemas.microsoft.com/office/drawing/2014/main" id="{A263D560-038F-46CE-A658-E9D33F0C1DC6}"/>
              </a:ext>
            </a:extLst>
          </p:cNvPr>
          <p:cNvSpPr>
            <a:spLocks/>
          </p:cNvSpPr>
          <p:nvPr/>
        </p:nvSpPr>
        <p:spPr bwMode="auto">
          <a:xfrm>
            <a:off x="4901768" y="2031111"/>
            <a:ext cx="76200" cy="79375"/>
          </a:xfrm>
          <a:custGeom>
            <a:avLst/>
            <a:gdLst>
              <a:gd name="T0" fmla="*/ 0 w 48"/>
              <a:gd name="T1" fmla="*/ 46 h 50"/>
              <a:gd name="T2" fmla="*/ 27 w 48"/>
              <a:gd name="T3" fmla="*/ 0 h 50"/>
              <a:gd name="T4" fmla="*/ 48 w 48"/>
              <a:gd name="T5" fmla="*/ 50 h 50"/>
              <a:gd name="T6" fmla="*/ 0 w 48"/>
              <a:gd name="T7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50">
                <a:moveTo>
                  <a:pt x="0" y="46"/>
                </a:moveTo>
                <a:lnTo>
                  <a:pt x="27" y="0"/>
                </a:lnTo>
                <a:lnTo>
                  <a:pt x="48" y="50"/>
                </a:lnTo>
                <a:lnTo>
                  <a:pt x="0" y="4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Line 1858">
            <a:extLst>
              <a:ext uri="{FF2B5EF4-FFF2-40B4-BE49-F238E27FC236}">
                <a16:creationId xmlns:a16="http://schemas.microsoft.com/office/drawing/2014/main" id="{C6FAF5F4-4677-4426-91BB-B3557DEEE5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68406" y="2078736"/>
            <a:ext cx="233363" cy="2682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Freeform 1859">
            <a:extLst>
              <a:ext uri="{FF2B5EF4-FFF2-40B4-BE49-F238E27FC236}">
                <a16:creationId xmlns:a16="http://schemas.microsoft.com/office/drawing/2014/main" id="{EBD90648-4A29-47D5-AAB1-55F9EFD740F4}"/>
              </a:ext>
            </a:extLst>
          </p:cNvPr>
          <p:cNvSpPr>
            <a:spLocks/>
          </p:cNvSpPr>
          <p:nvPr/>
        </p:nvSpPr>
        <p:spPr bwMode="auto">
          <a:xfrm>
            <a:off x="4625543" y="2027936"/>
            <a:ext cx="79375" cy="82550"/>
          </a:xfrm>
          <a:custGeom>
            <a:avLst/>
            <a:gdLst>
              <a:gd name="T0" fmla="*/ 13 w 50"/>
              <a:gd name="T1" fmla="*/ 52 h 52"/>
              <a:gd name="T2" fmla="*/ 0 w 50"/>
              <a:gd name="T3" fmla="*/ 0 h 52"/>
              <a:gd name="T4" fmla="*/ 50 w 50"/>
              <a:gd name="T5" fmla="*/ 21 h 52"/>
              <a:gd name="T6" fmla="*/ 13 w 50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13" y="52"/>
                </a:moveTo>
                <a:lnTo>
                  <a:pt x="0" y="0"/>
                </a:lnTo>
                <a:lnTo>
                  <a:pt x="50" y="21"/>
                </a:lnTo>
                <a:lnTo>
                  <a:pt x="13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Line 1860">
            <a:extLst>
              <a:ext uri="{FF2B5EF4-FFF2-40B4-BE49-F238E27FC236}">
                <a16:creationId xmlns:a16="http://schemas.microsoft.com/office/drawing/2014/main" id="{7E5D24FC-C55F-4722-943E-D0F3BBDB1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0031" y="2385124"/>
            <a:ext cx="247650" cy="2365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Freeform 1861">
            <a:extLst>
              <a:ext uri="{FF2B5EF4-FFF2-40B4-BE49-F238E27FC236}">
                <a16:creationId xmlns:a16="http://schemas.microsoft.com/office/drawing/2014/main" id="{6BDB5830-F067-432C-8123-90FF25021D6E}"/>
              </a:ext>
            </a:extLst>
          </p:cNvPr>
          <p:cNvSpPr>
            <a:spLocks/>
          </p:cNvSpPr>
          <p:nvPr/>
        </p:nvSpPr>
        <p:spPr bwMode="auto">
          <a:xfrm>
            <a:off x="5184343" y="2588324"/>
            <a:ext cx="80963" cy="80963"/>
          </a:xfrm>
          <a:custGeom>
            <a:avLst/>
            <a:gdLst>
              <a:gd name="T0" fmla="*/ 33 w 51"/>
              <a:gd name="T1" fmla="*/ 0 h 51"/>
              <a:gd name="T2" fmla="*/ 51 w 51"/>
              <a:gd name="T3" fmla="*/ 51 h 51"/>
              <a:gd name="T4" fmla="*/ 0 w 51"/>
              <a:gd name="T5" fmla="*/ 35 h 51"/>
              <a:gd name="T6" fmla="*/ 33 w 51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33" y="0"/>
                </a:moveTo>
                <a:lnTo>
                  <a:pt x="51" y="51"/>
                </a:lnTo>
                <a:lnTo>
                  <a:pt x="0" y="35"/>
                </a:lnTo>
                <a:lnTo>
                  <a:pt x="3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Line 1862">
            <a:extLst>
              <a:ext uri="{FF2B5EF4-FFF2-40B4-BE49-F238E27FC236}">
                <a16:creationId xmlns:a16="http://schemas.microsoft.com/office/drawing/2014/main" id="{FD07C4A4-5A0A-470B-A035-1D998DAEE7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3168" y="2385124"/>
            <a:ext cx="252413" cy="2381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Freeform 1863">
            <a:extLst>
              <a:ext uri="{FF2B5EF4-FFF2-40B4-BE49-F238E27FC236}">
                <a16:creationId xmlns:a16="http://schemas.microsoft.com/office/drawing/2014/main" id="{85856FFC-091A-4B66-A25A-5BFABE2861EB}"/>
              </a:ext>
            </a:extLst>
          </p:cNvPr>
          <p:cNvSpPr>
            <a:spLocks/>
          </p:cNvSpPr>
          <p:nvPr/>
        </p:nvSpPr>
        <p:spPr bwMode="auto">
          <a:xfrm>
            <a:off x="4625543" y="2588324"/>
            <a:ext cx="82550" cy="80963"/>
          </a:xfrm>
          <a:custGeom>
            <a:avLst/>
            <a:gdLst>
              <a:gd name="T0" fmla="*/ 52 w 52"/>
              <a:gd name="T1" fmla="*/ 35 h 51"/>
              <a:gd name="T2" fmla="*/ 0 w 52"/>
              <a:gd name="T3" fmla="*/ 51 h 51"/>
              <a:gd name="T4" fmla="*/ 18 w 52"/>
              <a:gd name="T5" fmla="*/ 0 h 51"/>
              <a:gd name="T6" fmla="*/ 52 w 52"/>
              <a:gd name="T7" fmla="*/ 3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52" y="35"/>
                </a:moveTo>
                <a:lnTo>
                  <a:pt x="0" y="51"/>
                </a:lnTo>
                <a:lnTo>
                  <a:pt x="18" y="0"/>
                </a:lnTo>
                <a:lnTo>
                  <a:pt x="52" y="35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Rectangle 1867">
            <a:extLst>
              <a:ext uri="{FF2B5EF4-FFF2-40B4-BE49-F238E27FC236}">
                <a16:creationId xmlns:a16="http://schemas.microsoft.com/office/drawing/2014/main" id="{8AE5B21F-9606-46A5-8366-4D28E6ED3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3667824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1" name="Picture 1868">
            <a:extLst>
              <a:ext uri="{FF2B5EF4-FFF2-40B4-BE49-F238E27FC236}">
                <a16:creationId xmlns:a16="http://schemas.microsoft.com/office/drawing/2014/main" id="{71AABED0-EF1C-44E5-AB41-0EC0D935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81" y="3637661"/>
            <a:ext cx="385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" name="Rectangle 1870">
            <a:extLst>
              <a:ext uri="{FF2B5EF4-FFF2-40B4-BE49-F238E27FC236}">
                <a16:creationId xmlns:a16="http://schemas.microsoft.com/office/drawing/2014/main" id="{8D72DA5D-0EDE-4111-8F34-BAEB20B36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3667824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Rectangle 1871">
            <a:extLst>
              <a:ext uri="{FF2B5EF4-FFF2-40B4-BE49-F238E27FC236}">
                <a16:creationId xmlns:a16="http://schemas.microsoft.com/office/drawing/2014/main" id="{B0CAB22E-3563-49D0-A6EC-DAF33985B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3667824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Rectangle 1875">
            <a:extLst>
              <a:ext uri="{FF2B5EF4-FFF2-40B4-BE49-F238E27FC236}">
                <a16:creationId xmlns:a16="http://schemas.microsoft.com/office/drawing/2014/main" id="{3D53876D-27EE-4964-AF62-5E2474B31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3340799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Rectangle 1879">
            <a:extLst>
              <a:ext uri="{FF2B5EF4-FFF2-40B4-BE49-F238E27FC236}">
                <a16:creationId xmlns:a16="http://schemas.microsoft.com/office/drawing/2014/main" id="{82ADD771-C7FB-4ED0-A045-6498EC9A7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6" y="3015361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Rectangle 1883">
            <a:extLst>
              <a:ext uri="{FF2B5EF4-FFF2-40B4-BE49-F238E27FC236}">
                <a16:creationId xmlns:a16="http://schemas.microsoft.com/office/drawing/2014/main" id="{50AF4B20-F89E-4ABB-B6D2-9000DA5C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1" y="3015361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" name="Rectangle 1887">
            <a:extLst>
              <a:ext uri="{FF2B5EF4-FFF2-40B4-BE49-F238E27FC236}">
                <a16:creationId xmlns:a16="http://schemas.microsoft.com/office/drawing/2014/main" id="{F15DA669-EB60-4442-877D-654D02B9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3015361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8" name="Picture 1888">
            <a:extLst>
              <a:ext uri="{FF2B5EF4-FFF2-40B4-BE49-F238E27FC236}">
                <a16:creationId xmlns:a16="http://schemas.microsoft.com/office/drawing/2014/main" id="{477D40E4-A43F-41D9-9BDF-D02FF301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6" y="3310636"/>
            <a:ext cx="38417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" name="Rectangle 1890">
            <a:extLst>
              <a:ext uri="{FF2B5EF4-FFF2-40B4-BE49-F238E27FC236}">
                <a16:creationId xmlns:a16="http://schemas.microsoft.com/office/drawing/2014/main" id="{C63753BC-2F4F-407A-8656-BC7ABA7C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3340799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Rectangle 1891">
            <a:extLst>
              <a:ext uri="{FF2B5EF4-FFF2-40B4-BE49-F238E27FC236}">
                <a16:creationId xmlns:a16="http://schemas.microsoft.com/office/drawing/2014/main" id="{FB8CD6F6-FF02-4837-8838-F04235C76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3340799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1" name="Rectangle 1895">
            <a:extLst>
              <a:ext uri="{FF2B5EF4-FFF2-40B4-BE49-F238E27FC236}">
                <a16:creationId xmlns:a16="http://schemas.microsoft.com/office/drawing/2014/main" id="{8B471F80-6409-4B2C-B8CE-A4D5C169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6" y="3667824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" name="Picture 1896">
            <a:extLst>
              <a:ext uri="{FF2B5EF4-FFF2-40B4-BE49-F238E27FC236}">
                <a16:creationId xmlns:a16="http://schemas.microsoft.com/office/drawing/2014/main" id="{DCBEB4D2-C292-4E37-B49C-90BE4765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06" y="3409061"/>
            <a:ext cx="1968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" name="Freeform 1898">
            <a:extLst>
              <a:ext uri="{FF2B5EF4-FFF2-40B4-BE49-F238E27FC236}">
                <a16:creationId xmlns:a16="http://schemas.microsoft.com/office/drawing/2014/main" id="{42526383-C849-4266-AFA8-1E753CBB700A}"/>
              </a:ext>
            </a:extLst>
          </p:cNvPr>
          <p:cNvSpPr>
            <a:spLocks/>
          </p:cNvSpPr>
          <p:nvPr/>
        </p:nvSpPr>
        <p:spPr bwMode="auto">
          <a:xfrm>
            <a:off x="4901768" y="3439224"/>
            <a:ext cx="90488" cy="79375"/>
          </a:xfrm>
          <a:custGeom>
            <a:avLst/>
            <a:gdLst>
              <a:gd name="T0" fmla="*/ 15 w 57"/>
              <a:gd name="T1" fmla="*/ 50 h 50"/>
              <a:gd name="T2" fmla="*/ 43 w 57"/>
              <a:gd name="T3" fmla="*/ 50 h 50"/>
              <a:gd name="T4" fmla="*/ 57 w 57"/>
              <a:gd name="T5" fmla="*/ 25 h 50"/>
              <a:gd name="T6" fmla="*/ 43 w 57"/>
              <a:gd name="T7" fmla="*/ 0 h 50"/>
              <a:gd name="T8" fmla="*/ 15 w 57"/>
              <a:gd name="T9" fmla="*/ 0 h 50"/>
              <a:gd name="T10" fmla="*/ 0 w 57"/>
              <a:gd name="T11" fmla="*/ 25 h 50"/>
              <a:gd name="T12" fmla="*/ 15 w 57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0">
                <a:moveTo>
                  <a:pt x="15" y="50"/>
                </a:moveTo>
                <a:lnTo>
                  <a:pt x="43" y="50"/>
                </a:lnTo>
                <a:lnTo>
                  <a:pt x="57" y="25"/>
                </a:lnTo>
                <a:lnTo>
                  <a:pt x="43" y="0"/>
                </a:lnTo>
                <a:lnTo>
                  <a:pt x="15" y="0"/>
                </a:lnTo>
                <a:lnTo>
                  <a:pt x="0" y="25"/>
                </a:lnTo>
                <a:lnTo>
                  <a:pt x="15" y="5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Freeform 1899">
            <a:extLst>
              <a:ext uri="{FF2B5EF4-FFF2-40B4-BE49-F238E27FC236}">
                <a16:creationId xmlns:a16="http://schemas.microsoft.com/office/drawing/2014/main" id="{73BB56D3-D11F-4139-B3DA-6EB2CE3BD7EA}"/>
              </a:ext>
            </a:extLst>
          </p:cNvPr>
          <p:cNvSpPr>
            <a:spLocks/>
          </p:cNvSpPr>
          <p:nvPr/>
        </p:nvSpPr>
        <p:spPr bwMode="auto">
          <a:xfrm>
            <a:off x="4901768" y="3439224"/>
            <a:ext cx="90488" cy="79375"/>
          </a:xfrm>
          <a:custGeom>
            <a:avLst/>
            <a:gdLst>
              <a:gd name="T0" fmla="*/ 15 w 57"/>
              <a:gd name="T1" fmla="*/ 50 h 50"/>
              <a:gd name="T2" fmla="*/ 43 w 57"/>
              <a:gd name="T3" fmla="*/ 50 h 50"/>
              <a:gd name="T4" fmla="*/ 57 w 57"/>
              <a:gd name="T5" fmla="*/ 25 h 50"/>
              <a:gd name="T6" fmla="*/ 43 w 57"/>
              <a:gd name="T7" fmla="*/ 0 h 50"/>
              <a:gd name="T8" fmla="*/ 15 w 57"/>
              <a:gd name="T9" fmla="*/ 0 h 50"/>
              <a:gd name="T10" fmla="*/ 0 w 57"/>
              <a:gd name="T11" fmla="*/ 25 h 50"/>
              <a:gd name="T12" fmla="*/ 15 w 57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0">
                <a:moveTo>
                  <a:pt x="15" y="50"/>
                </a:moveTo>
                <a:lnTo>
                  <a:pt x="43" y="50"/>
                </a:lnTo>
                <a:lnTo>
                  <a:pt x="57" y="25"/>
                </a:lnTo>
                <a:lnTo>
                  <a:pt x="43" y="0"/>
                </a:lnTo>
                <a:lnTo>
                  <a:pt x="15" y="0"/>
                </a:lnTo>
                <a:lnTo>
                  <a:pt x="0" y="25"/>
                </a:lnTo>
                <a:lnTo>
                  <a:pt x="15" y="50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5" name="Oval 1902">
            <a:extLst>
              <a:ext uri="{FF2B5EF4-FFF2-40B4-BE49-F238E27FC236}">
                <a16:creationId xmlns:a16="http://schemas.microsoft.com/office/drawing/2014/main" id="{9E4A695B-E9E5-4397-9288-CDB976183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379958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Oval 1903">
            <a:extLst>
              <a:ext uri="{FF2B5EF4-FFF2-40B4-BE49-F238E27FC236}">
                <a16:creationId xmlns:a16="http://schemas.microsoft.com/office/drawing/2014/main" id="{286D1770-CCC7-4C94-8F5F-E56EAA0E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379958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" name="Oval 1906">
            <a:extLst>
              <a:ext uri="{FF2B5EF4-FFF2-40B4-BE49-F238E27FC236}">
                <a16:creationId xmlns:a16="http://schemas.microsoft.com/office/drawing/2014/main" id="{EBC909F6-BD61-451D-9BF5-5D87519C2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3472561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Freeform 1907">
            <a:extLst>
              <a:ext uri="{FF2B5EF4-FFF2-40B4-BE49-F238E27FC236}">
                <a16:creationId xmlns:a16="http://schemas.microsoft.com/office/drawing/2014/main" id="{87EEDE8E-48B5-4280-8C9A-FBF786925B45}"/>
              </a:ext>
            </a:extLst>
          </p:cNvPr>
          <p:cNvSpPr>
            <a:spLocks/>
          </p:cNvSpPr>
          <p:nvPr/>
        </p:nvSpPr>
        <p:spPr bwMode="auto">
          <a:xfrm>
            <a:off x="4609668" y="3472561"/>
            <a:ext cx="17463" cy="17463"/>
          </a:xfrm>
          <a:custGeom>
            <a:avLst/>
            <a:gdLst>
              <a:gd name="T0" fmla="*/ 11 w 11"/>
              <a:gd name="T1" fmla="*/ 6 h 11"/>
              <a:gd name="T2" fmla="*/ 6 w 11"/>
              <a:gd name="T3" fmla="*/ 11 h 11"/>
              <a:gd name="T4" fmla="*/ 0 w 11"/>
              <a:gd name="T5" fmla="*/ 6 h 11"/>
              <a:gd name="T6" fmla="*/ 6 w 11"/>
              <a:gd name="T7" fmla="*/ 0 h 11"/>
              <a:gd name="T8" fmla="*/ 11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8"/>
                  <a:pt x="9" y="11"/>
                  <a:pt x="6" y="11"/>
                </a:cubicBezTo>
                <a:cubicBezTo>
                  <a:pt x="2" y="11"/>
                  <a:pt x="0" y="8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9" y="0"/>
                  <a:pt x="11" y="2"/>
                  <a:pt x="11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9" name="Picture 1908">
            <a:extLst>
              <a:ext uri="{FF2B5EF4-FFF2-40B4-BE49-F238E27FC236}">
                <a16:creationId xmlns:a16="http://schemas.microsoft.com/office/drawing/2014/main" id="{97A49415-40F9-4806-966E-60CDCDD3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3113786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" name="Oval 1910">
            <a:extLst>
              <a:ext uri="{FF2B5EF4-FFF2-40B4-BE49-F238E27FC236}">
                <a16:creationId xmlns:a16="http://schemas.microsoft.com/office/drawing/2014/main" id="{98C6C69F-75F6-4EA6-9CDB-1EB0FD463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3145536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1" name="Oval 1911">
            <a:extLst>
              <a:ext uri="{FF2B5EF4-FFF2-40B4-BE49-F238E27FC236}">
                <a16:creationId xmlns:a16="http://schemas.microsoft.com/office/drawing/2014/main" id="{65054840-4FC5-4992-8EE2-8D919729C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3145536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Oval 1915">
            <a:extLst>
              <a:ext uri="{FF2B5EF4-FFF2-40B4-BE49-F238E27FC236}">
                <a16:creationId xmlns:a16="http://schemas.microsoft.com/office/drawing/2014/main" id="{580379CE-C43A-466F-8611-7F7C301B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31455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" name="Freeform 1916">
            <a:extLst>
              <a:ext uri="{FF2B5EF4-FFF2-40B4-BE49-F238E27FC236}">
                <a16:creationId xmlns:a16="http://schemas.microsoft.com/office/drawing/2014/main" id="{21210260-DD87-4A1D-97C9-D41789A50D2A}"/>
              </a:ext>
            </a:extLst>
          </p:cNvPr>
          <p:cNvSpPr>
            <a:spLocks/>
          </p:cNvSpPr>
          <p:nvPr/>
        </p:nvSpPr>
        <p:spPr bwMode="auto">
          <a:xfrm>
            <a:off x="4936693" y="3145537"/>
            <a:ext cx="17463" cy="17463"/>
          </a:xfrm>
          <a:custGeom>
            <a:avLst/>
            <a:gdLst>
              <a:gd name="T0" fmla="*/ 11 w 11"/>
              <a:gd name="T1" fmla="*/ 6 h 11"/>
              <a:gd name="T2" fmla="*/ 5 w 11"/>
              <a:gd name="T3" fmla="*/ 11 h 11"/>
              <a:gd name="T4" fmla="*/ 0 w 11"/>
              <a:gd name="T5" fmla="*/ 6 h 11"/>
              <a:gd name="T6" fmla="*/ 5 w 11"/>
              <a:gd name="T7" fmla="*/ 0 h 11"/>
              <a:gd name="T8" fmla="*/ 11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9"/>
                  <a:pt x="9" y="11"/>
                  <a:pt x="5" y="11"/>
                </a:cubicBezTo>
                <a:cubicBezTo>
                  <a:pt x="3" y="11"/>
                  <a:pt x="0" y="9"/>
                  <a:pt x="0" y="6"/>
                </a:cubicBezTo>
                <a:cubicBezTo>
                  <a:pt x="0" y="3"/>
                  <a:pt x="3" y="0"/>
                  <a:pt x="5" y="0"/>
                </a:cubicBezTo>
                <a:cubicBezTo>
                  <a:pt x="9" y="0"/>
                  <a:pt x="11" y="3"/>
                  <a:pt x="11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Oval 1919">
            <a:extLst>
              <a:ext uri="{FF2B5EF4-FFF2-40B4-BE49-F238E27FC236}">
                <a16:creationId xmlns:a16="http://schemas.microsoft.com/office/drawing/2014/main" id="{B25F1A68-7376-4A4D-B3BC-6EE19BFA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31455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" name="Freeform 1920">
            <a:extLst>
              <a:ext uri="{FF2B5EF4-FFF2-40B4-BE49-F238E27FC236}">
                <a16:creationId xmlns:a16="http://schemas.microsoft.com/office/drawing/2014/main" id="{61C7AC49-8271-41BC-9A41-11B69712E377}"/>
              </a:ext>
            </a:extLst>
          </p:cNvPr>
          <p:cNvSpPr>
            <a:spLocks/>
          </p:cNvSpPr>
          <p:nvPr/>
        </p:nvSpPr>
        <p:spPr bwMode="auto">
          <a:xfrm>
            <a:off x="5263718" y="3145537"/>
            <a:ext cx="17463" cy="17463"/>
          </a:xfrm>
          <a:custGeom>
            <a:avLst/>
            <a:gdLst>
              <a:gd name="T0" fmla="*/ 11 w 11"/>
              <a:gd name="T1" fmla="*/ 6 h 11"/>
              <a:gd name="T2" fmla="*/ 6 w 11"/>
              <a:gd name="T3" fmla="*/ 11 h 11"/>
              <a:gd name="T4" fmla="*/ 0 w 11"/>
              <a:gd name="T5" fmla="*/ 6 h 11"/>
              <a:gd name="T6" fmla="*/ 6 w 11"/>
              <a:gd name="T7" fmla="*/ 0 h 11"/>
              <a:gd name="T8" fmla="*/ 11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9"/>
                  <a:pt x="8" y="11"/>
                  <a:pt x="6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" name="Oval 1923">
            <a:extLst>
              <a:ext uri="{FF2B5EF4-FFF2-40B4-BE49-F238E27FC236}">
                <a16:creationId xmlns:a16="http://schemas.microsoft.com/office/drawing/2014/main" id="{7B898496-9DE2-40A5-86D8-927FB736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34725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7" name="Freeform 1924">
            <a:extLst>
              <a:ext uri="{FF2B5EF4-FFF2-40B4-BE49-F238E27FC236}">
                <a16:creationId xmlns:a16="http://schemas.microsoft.com/office/drawing/2014/main" id="{7FD287C9-5070-436E-A17C-DF0024D81148}"/>
              </a:ext>
            </a:extLst>
          </p:cNvPr>
          <p:cNvSpPr>
            <a:spLocks/>
          </p:cNvSpPr>
          <p:nvPr/>
        </p:nvSpPr>
        <p:spPr bwMode="auto">
          <a:xfrm>
            <a:off x="5263718" y="3472562"/>
            <a:ext cx="17463" cy="17463"/>
          </a:xfrm>
          <a:custGeom>
            <a:avLst/>
            <a:gdLst>
              <a:gd name="T0" fmla="*/ 11 w 11"/>
              <a:gd name="T1" fmla="*/ 6 h 11"/>
              <a:gd name="T2" fmla="*/ 6 w 11"/>
              <a:gd name="T3" fmla="*/ 11 h 11"/>
              <a:gd name="T4" fmla="*/ 0 w 11"/>
              <a:gd name="T5" fmla="*/ 6 h 11"/>
              <a:gd name="T6" fmla="*/ 6 w 11"/>
              <a:gd name="T7" fmla="*/ 0 h 11"/>
              <a:gd name="T8" fmla="*/ 11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8"/>
                  <a:pt x="8" y="11"/>
                  <a:pt x="6" y="11"/>
                </a:cubicBezTo>
                <a:cubicBezTo>
                  <a:pt x="2" y="11"/>
                  <a:pt x="0" y="8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6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" name="Oval 1927">
            <a:extLst>
              <a:ext uri="{FF2B5EF4-FFF2-40B4-BE49-F238E27FC236}">
                <a16:creationId xmlns:a16="http://schemas.microsoft.com/office/drawing/2014/main" id="{0BE17E81-0ED3-4FA8-8FA2-CB70BE1A6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379958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9" name="Freeform 1928">
            <a:extLst>
              <a:ext uri="{FF2B5EF4-FFF2-40B4-BE49-F238E27FC236}">
                <a16:creationId xmlns:a16="http://schemas.microsoft.com/office/drawing/2014/main" id="{7D9D8F69-EDF5-4EB6-A660-922E5AD3EC31}"/>
              </a:ext>
            </a:extLst>
          </p:cNvPr>
          <p:cNvSpPr>
            <a:spLocks/>
          </p:cNvSpPr>
          <p:nvPr/>
        </p:nvSpPr>
        <p:spPr bwMode="auto">
          <a:xfrm>
            <a:off x="5263718" y="3799587"/>
            <a:ext cx="17463" cy="17463"/>
          </a:xfrm>
          <a:custGeom>
            <a:avLst/>
            <a:gdLst>
              <a:gd name="T0" fmla="*/ 11 w 11"/>
              <a:gd name="T1" fmla="*/ 5 h 11"/>
              <a:gd name="T2" fmla="*/ 6 w 11"/>
              <a:gd name="T3" fmla="*/ 11 h 11"/>
              <a:gd name="T4" fmla="*/ 0 w 11"/>
              <a:gd name="T5" fmla="*/ 5 h 11"/>
              <a:gd name="T6" fmla="*/ 6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8"/>
                  <a:pt x="8" y="11"/>
                  <a:pt x="6" y="11"/>
                </a:cubicBezTo>
                <a:cubicBezTo>
                  <a:pt x="2" y="11"/>
                  <a:pt x="0" y="8"/>
                  <a:pt x="0" y="5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0" name="Oval 1931">
            <a:extLst>
              <a:ext uri="{FF2B5EF4-FFF2-40B4-BE49-F238E27FC236}">
                <a16:creationId xmlns:a16="http://schemas.microsoft.com/office/drawing/2014/main" id="{4490AFD8-D746-4B33-8CB8-07893686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3799587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" name="Freeform 1932">
            <a:extLst>
              <a:ext uri="{FF2B5EF4-FFF2-40B4-BE49-F238E27FC236}">
                <a16:creationId xmlns:a16="http://schemas.microsoft.com/office/drawing/2014/main" id="{9290EA5A-26BA-49BF-9E54-6A6CD1546B24}"/>
              </a:ext>
            </a:extLst>
          </p:cNvPr>
          <p:cNvSpPr>
            <a:spLocks/>
          </p:cNvSpPr>
          <p:nvPr/>
        </p:nvSpPr>
        <p:spPr bwMode="auto">
          <a:xfrm>
            <a:off x="4936693" y="3799587"/>
            <a:ext cx="17463" cy="17463"/>
          </a:xfrm>
          <a:custGeom>
            <a:avLst/>
            <a:gdLst>
              <a:gd name="T0" fmla="*/ 11 w 11"/>
              <a:gd name="T1" fmla="*/ 5 h 11"/>
              <a:gd name="T2" fmla="*/ 5 w 11"/>
              <a:gd name="T3" fmla="*/ 11 h 11"/>
              <a:gd name="T4" fmla="*/ 0 w 11"/>
              <a:gd name="T5" fmla="*/ 5 h 11"/>
              <a:gd name="T6" fmla="*/ 5 w 11"/>
              <a:gd name="T7" fmla="*/ 0 h 11"/>
              <a:gd name="T8" fmla="*/ 11 w 1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8"/>
                  <a:pt x="9" y="11"/>
                  <a:pt x="5" y="11"/>
                </a:cubicBezTo>
                <a:cubicBezTo>
                  <a:pt x="3" y="11"/>
                  <a:pt x="0" y="8"/>
                  <a:pt x="0" y="5"/>
                </a:cubicBezTo>
                <a:cubicBezTo>
                  <a:pt x="0" y="2"/>
                  <a:pt x="3" y="0"/>
                  <a:pt x="5" y="0"/>
                </a:cubicBezTo>
                <a:cubicBezTo>
                  <a:pt x="9" y="0"/>
                  <a:pt x="11" y="2"/>
                  <a:pt x="11" y="5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" name="Line 1933">
            <a:extLst>
              <a:ext uri="{FF2B5EF4-FFF2-40B4-BE49-F238E27FC236}">
                <a16:creationId xmlns:a16="http://schemas.microsoft.com/office/drawing/2014/main" id="{90C3AA45-5FE4-46A3-B62C-4DF37B654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2255" y="3478912"/>
            <a:ext cx="203200" cy="158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" name="Freeform 1934">
            <a:extLst>
              <a:ext uri="{FF2B5EF4-FFF2-40B4-BE49-F238E27FC236}">
                <a16:creationId xmlns:a16="http://schemas.microsoft.com/office/drawing/2014/main" id="{AE5473F4-A334-4C58-8A2A-932F19127DB8}"/>
              </a:ext>
            </a:extLst>
          </p:cNvPr>
          <p:cNvSpPr>
            <a:spLocks/>
          </p:cNvSpPr>
          <p:nvPr/>
        </p:nvSpPr>
        <p:spPr bwMode="auto">
          <a:xfrm>
            <a:off x="5185930" y="3442399"/>
            <a:ext cx="77788" cy="76200"/>
          </a:xfrm>
          <a:custGeom>
            <a:avLst/>
            <a:gdLst>
              <a:gd name="T0" fmla="*/ 1 w 49"/>
              <a:gd name="T1" fmla="*/ 0 h 48"/>
              <a:gd name="T2" fmla="*/ 49 w 49"/>
              <a:gd name="T3" fmla="*/ 25 h 48"/>
              <a:gd name="T4" fmla="*/ 0 w 49"/>
              <a:gd name="T5" fmla="*/ 48 h 48"/>
              <a:gd name="T6" fmla="*/ 1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1" y="0"/>
                </a:moveTo>
                <a:lnTo>
                  <a:pt x="49" y="25"/>
                </a:lnTo>
                <a:lnTo>
                  <a:pt x="0" y="48"/>
                </a:lnTo>
                <a:lnTo>
                  <a:pt x="1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4" name="Line 1935">
            <a:extLst>
              <a:ext uri="{FF2B5EF4-FFF2-40B4-BE49-F238E27FC236}">
                <a16:creationId xmlns:a16="http://schemas.microsoft.com/office/drawing/2014/main" id="{D723DAC7-585D-4B1F-8B93-63BEAFAFA2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0030" y="3207449"/>
            <a:ext cx="247650" cy="2317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5" name="Freeform 1936">
            <a:extLst>
              <a:ext uri="{FF2B5EF4-FFF2-40B4-BE49-F238E27FC236}">
                <a16:creationId xmlns:a16="http://schemas.microsoft.com/office/drawing/2014/main" id="{D2D11258-47B8-4BF9-80AD-730DA0162C79}"/>
              </a:ext>
            </a:extLst>
          </p:cNvPr>
          <p:cNvSpPr>
            <a:spLocks/>
          </p:cNvSpPr>
          <p:nvPr/>
        </p:nvSpPr>
        <p:spPr bwMode="auto">
          <a:xfrm>
            <a:off x="5184343" y="3161412"/>
            <a:ext cx="80963" cy="79375"/>
          </a:xfrm>
          <a:custGeom>
            <a:avLst/>
            <a:gdLst>
              <a:gd name="T0" fmla="*/ 0 w 51"/>
              <a:gd name="T1" fmla="*/ 15 h 50"/>
              <a:gd name="T2" fmla="*/ 51 w 51"/>
              <a:gd name="T3" fmla="*/ 0 h 50"/>
              <a:gd name="T4" fmla="*/ 33 w 51"/>
              <a:gd name="T5" fmla="*/ 50 h 50"/>
              <a:gd name="T6" fmla="*/ 0 w 51"/>
              <a:gd name="T7" fmla="*/ 1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0">
                <a:moveTo>
                  <a:pt x="0" y="15"/>
                </a:moveTo>
                <a:lnTo>
                  <a:pt x="51" y="0"/>
                </a:lnTo>
                <a:lnTo>
                  <a:pt x="33" y="50"/>
                </a:lnTo>
                <a:lnTo>
                  <a:pt x="0" y="15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6" name="Line 1937">
            <a:extLst>
              <a:ext uri="{FF2B5EF4-FFF2-40B4-BE49-F238E27FC236}">
                <a16:creationId xmlns:a16="http://schemas.microsoft.com/office/drawing/2014/main" id="{9FFBFDC7-A49F-44DF-A4D7-5358215873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5580" y="3231262"/>
            <a:ext cx="15875" cy="2079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" name="Freeform 1938">
            <a:extLst>
              <a:ext uri="{FF2B5EF4-FFF2-40B4-BE49-F238E27FC236}">
                <a16:creationId xmlns:a16="http://schemas.microsoft.com/office/drawing/2014/main" id="{E83387EC-8BDF-4ACD-996F-F3C98F510D62}"/>
              </a:ext>
            </a:extLst>
          </p:cNvPr>
          <p:cNvSpPr>
            <a:spLocks/>
          </p:cNvSpPr>
          <p:nvPr/>
        </p:nvSpPr>
        <p:spPr bwMode="auto">
          <a:xfrm>
            <a:off x="4901768" y="3162999"/>
            <a:ext cx="76200" cy="79375"/>
          </a:xfrm>
          <a:custGeom>
            <a:avLst/>
            <a:gdLst>
              <a:gd name="T0" fmla="*/ 0 w 48"/>
              <a:gd name="T1" fmla="*/ 47 h 50"/>
              <a:gd name="T2" fmla="*/ 27 w 48"/>
              <a:gd name="T3" fmla="*/ 0 h 50"/>
              <a:gd name="T4" fmla="*/ 48 w 48"/>
              <a:gd name="T5" fmla="*/ 50 h 50"/>
              <a:gd name="T6" fmla="*/ 0 w 48"/>
              <a:gd name="T7" fmla="*/ 47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50">
                <a:moveTo>
                  <a:pt x="0" y="47"/>
                </a:moveTo>
                <a:lnTo>
                  <a:pt x="27" y="0"/>
                </a:lnTo>
                <a:lnTo>
                  <a:pt x="48" y="50"/>
                </a:lnTo>
                <a:lnTo>
                  <a:pt x="0" y="4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8" name="Line 1939">
            <a:extLst>
              <a:ext uri="{FF2B5EF4-FFF2-40B4-BE49-F238E27FC236}">
                <a16:creationId xmlns:a16="http://schemas.microsoft.com/office/drawing/2014/main" id="{CACC11E3-BE5A-497B-96CA-DC1734B856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68405" y="3212212"/>
            <a:ext cx="233363" cy="2667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" name="Freeform 1940">
            <a:extLst>
              <a:ext uri="{FF2B5EF4-FFF2-40B4-BE49-F238E27FC236}">
                <a16:creationId xmlns:a16="http://schemas.microsoft.com/office/drawing/2014/main" id="{0BB74162-EABB-4426-9F9C-EC425957B057}"/>
              </a:ext>
            </a:extLst>
          </p:cNvPr>
          <p:cNvSpPr>
            <a:spLocks/>
          </p:cNvSpPr>
          <p:nvPr/>
        </p:nvSpPr>
        <p:spPr bwMode="auto">
          <a:xfrm>
            <a:off x="4625543" y="3161412"/>
            <a:ext cx="79375" cy="82550"/>
          </a:xfrm>
          <a:custGeom>
            <a:avLst/>
            <a:gdLst>
              <a:gd name="T0" fmla="*/ 13 w 50"/>
              <a:gd name="T1" fmla="*/ 52 h 52"/>
              <a:gd name="T2" fmla="*/ 0 w 50"/>
              <a:gd name="T3" fmla="*/ 0 h 52"/>
              <a:gd name="T4" fmla="*/ 50 w 50"/>
              <a:gd name="T5" fmla="*/ 20 h 52"/>
              <a:gd name="T6" fmla="*/ 13 w 50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13" y="52"/>
                </a:moveTo>
                <a:lnTo>
                  <a:pt x="0" y="0"/>
                </a:lnTo>
                <a:lnTo>
                  <a:pt x="50" y="20"/>
                </a:lnTo>
                <a:lnTo>
                  <a:pt x="13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0" name="Line 1941">
            <a:extLst>
              <a:ext uri="{FF2B5EF4-FFF2-40B4-BE49-F238E27FC236}">
                <a16:creationId xmlns:a16="http://schemas.microsoft.com/office/drawing/2014/main" id="{550B7354-972F-48B3-A590-C8C53C8B4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0030" y="3518599"/>
            <a:ext cx="247650" cy="2365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Freeform 1942">
            <a:extLst>
              <a:ext uri="{FF2B5EF4-FFF2-40B4-BE49-F238E27FC236}">
                <a16:creationId xmlns:a16="http://schemas.microsoft.com/office/drawing/2014/main" id="{3B318F5F-3979-45C4-871F-E5BE9BE20109}"/>
              </a:ext>
            </a:extLst>
          </p:cNvPr>
          <p:cNvSpPr>
            <a:spLocks/>
          </p:cNvSpPr>
          <p:nvPr/>
        </p:nvSpPr>
        <p:spPr bwMode="auto">
          <a:xfrm>
            <a:off x="5184343" y="3720212"/>
            <a:ext cx="80963" cy="80963"/>
          </a:xfrm>
          <a:custGeom>
            <a:avLst/>
            <a:gdLst>
              <a:gd name="T0" fmla="*/ 33 w 51"/>
              <a:gd name="T1" fmla="*/ 0 h 51"/>
              <a:gd name="T2" fmla="*/ 51 w 51"/>
              <a:gd name="T3" fmla="*/ 51 h 51"/>
              <a:gd name="T4" fmla="*/ 0 w 51"/>
              <a:gd name="T5" fmla="*/ 35 h 51"/>
              <a:gd name="T6" fmla="*/ 33 w 51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33" y="0"/>
                </a:moveTo>
                <a:lnTo>
                  <a:pt x="51" y="51"/>
                </a:lnTo>
                <a:lnTo>
                  <a:pt x="0" y="35"/>
                </a:lnTo>
                <a:lnTo>
                  <a:pt x="3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Line 1943">
            <a:extLst>
              <a:ext uri="{FF2B5EF4-FFF2-40B4-BE49-F238E27FC236}">
                <a16:creationId xmlns:a16="http://schemas.microsoft.com/office/drawing/2014/main" id="{C17F775D-7A3C-4FEB-BD04-65E13805F5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3168" y="3518599"/>
            <a:ext cx="252413" cy="236538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Freeform 1944">
            <a:extLst>
              <a:ext uri="{FF2B5EF4-FFF2-40B4-BE49-F238E27FC236}">
                <a16:creationId xmlns:a16="http://schemas.microsoft.com/office/drawing/2014/main" id="{C7AC16D7-6D20-4AE7-9F4D-34E23EA6FC9B}"/>
              </a:ext>
            </a:extLst>
          </p:cNvPr>
          <p:cNvSpPr>
            <a:spLocks/>
          </p:cNvSpPr>
          <p:nvPr/>
        </p:nvSpPr>
        <p:spPr bwMode="auto">
          <a:xfrm>
            <a:off x="4625543" y="3720212"/>
            <a:ext cx="82550" cy="80963"/>
          </a:xfrm>
          <a:custGeom>
            <a:avLst/>
            <a:gdLst>
              <a:gd name="T0" fmla="*/ 52 w 52"/>
              <a:gd name="T1" fmla="*/ 36 h 51"/>
              <a:gd name="T2" fmla="*/ 0 w 52"/>
              <a:gd name="T3" fmla="*/ 51 h 51"/>
              <a:gd name="T4" fmla="*/ 18 w 52"/>
              <a:gd name="T5" fmla="*/ 0 h 51"/>
              <a:gd name="T6" fmla="*/ 52 w 52"/>
              <a:gd name="T7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52" y="36"/>
                </a:moveTo>
                <a:lnTo>
                  <a:pt x="0" y="51"/>
                </a:lnTo>
                <a:lnTo>
                  <a:pt x="18" y="0"/>
                </a:lnTo>
                <a:lnTo>
                  <a:pt x="52" y="36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4" name="Rectangle 1948">
            <a:extLst>
              <a:ext uri="{FF2B5EF4-FFF2-40B4-BE49-F238E27FC236}">
                <a16:creationId xmlns:a16="http://schemas.microsoft.com/office/drawing/2014/main" id="{F3565F37-85E8-49A0-83F3-E346581C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4742562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5" name="Picture 1949">
            <a:extLst>
              <a:ext uri="{FF2B5EF4-FFF2-40B4-BE49-F238E27FC236}">
                <a16:creationId xmlns:a16="http://schemas.microsoft.com/office/drawing/2014/main" id="{FF9A54A8-1DD1-4F18-AD10-CD5DA7AF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4390137"/>
            <a:ext cx="38417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" name="Rectangle 1951">
            <a:extLst>
              <a:ext uri="{FF2B5EF4-FFF2-40B4-BE49-F238E27FC236}">
                <a16:creationId xmlns:a16="http://schemas.microsoft.com/office/drawing/2014/main" id="{5316A945-B44B-42C7-BBA8-F38586A73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4417124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Rectangle 1952">
            <a:extLst>
              <a:ext uri="{FF2B5EF4-FFF2-40B4-BE49-F238E27FC236}">
                <a16:creationId xmlns:a16="http://schemas.microsoft.com/office/drawing/2014/main" id="{079F2D8A-2544-47B5-9F13-0B31F932C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4417124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Rectangle 1956">
            <a:extLst>
              <a:ext uri="{FF2B5EF4-FFF2-40B4-BE49-F238E27FC236}">
                <a16:creationId xmlns:a16="http://schemas.microsoft.com/office/drawing/2014/main" id="{CA609BC8-BBBB-4910-BE56-E8BEE6BED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4742562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9" name="Rectangle 1960">
            <a:extLst>
              <a:ext uri="{FF2B5EF4-FFF2-40B4-BE49-F238E27FC236}">
                <a16:creationId xmlns:a16="http://schemas.microsoft.com/office/drawing/2014/main" id="{11520C00-F108-47D7-88A1-063E4EB3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4742562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0" name="Rectangle 1964">
            <a:extLst>
              <a:ext uri="{FF2B5EF4-FFF2-40B4-BE49-F238E27FC236}">
                <a16:creationId xmlns:a16="http://schemas.microsoft.com/office/drawing/2014/main" id="{889D6ECF-7420-43E7-BA9A-F3F1EFB53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4417124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1" name="Rectangle 1968">
            <a:extLst>
              <a:ext uri="{FF2B5EF4-FFF2-40B4-BE49-F238E27FC236}">
                <a16:creationId xmlns:a16="http://schemas.microsoft.com/office/drawing/2014/main" id="{446A1175-EADC-4086-B4A9-88E662AB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4090099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2" name="Rectangle 1971">
            <a:extLst>
              <a:ext uri="{FF2B5EF4-FFF2-40B4-BE49-F238E27FC236}">
                <a16:creationId xmlns:a16="http://schemas.microsoft.com/office/drawing/2014/main" id="{383809DB-2F26-4FF7-87AB-AB7A65083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4090099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" name="Rectangle 1972">
            <a:extLst>
              <a:ext uri="{FF2B5EF4-FFF2-40B4-BE49-F238E27FC236}">
                <a16:creationId xmlns:a16="http://schemas.microsoft.com/office/drawing/2014/main" id="{5FD1C20F-C4C8-43E4-BE45-B8310B3CB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4090099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" name="Rectangle 1976">
            <a:extLst>
              <a:ext uri="{FF2B5EF4-FFF2-40B4-BE49-F238E27FC236}">
                <a16:creationId xmlns:a16="http://schemas.microsoft.com/office/drawing/2014/main" id="{2990A161-1DE7-4013-B487-6AF6CFBD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4090099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5" name="Picture 1977">
            <a:extLst>
              <a:ext uri="{FF2B5EF4-FFF2-40B4-BE49-F238E27FC236}">
                <a16:creationId xmlns:a16="http://schemas.microsoft.com/office/drawing/2014/main" id="{E68F0347-9957-4AF7-A181-9E93F222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05" y="4488562"/>
            <a:ext cx="1889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" name="Freeform 1979">
            <a:extLst>
              <a:ext uri="{FF2B5EF4-FFF2-40B4-BE49-F238E27FC236}">
                <a16:creationId xmlns:a16="http://schemas.microsoft.com/office/drawing/2014/main" id="{1D7BED5C-83AE-4771-9C6D-190B3AE6B2B9}"/>
              </a:ext>
            </a:extLst>
          </p:cNvPr>
          <p:cNvSpPr>
            <a:spLocks/>
          </p:cNvSpPr>
          <p:nvPr/>
        </p:nvSpPr>
        <p:spPr bwMode="auto">
          <a:xfrm>
            <a:off x="4908118" y="4513962"/>
            <a:ext cx="79375" cy="90488"/>
          </a:xfrm>
          <a:custGeom>
            <a:avLst/>
            <a:gdLst>
              <a:gd name="T0" fmla="*/ 0 w 50"/>
              <a:gd name="T1" fmla="*/ 14 h 57"/>
              <a:gd name="T2" fmla="*/ 0 w 50"/>
              <a:gd name="T3" fmla="*/ 43 h 57"/>
              <a:gd name="T4" fmla="*/ 25 w 50"/>
              <a:gd name="T5" fmla="*/ 57 h 57"/>
              <a:gd name="T6" fmla="*/ 50 w 50"/>
              <a:gd name="T7" fmla="*/ 43 h 57"/>
              <a:gd name="T8" fmla="*/ 50 w 50"/>
              <a:gd name="T9" fmla="*/ 14 h 57"/>
              <a:gd name="T10" fmla="*/ 25 w 50"/>
              <a:gd name="T11" fmla="*/ 0 h 57"/>
              <a:gd name="T12" fmla="*/ 0 w 50"/>
              <a:gd name="T13" fmla="*/ 14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" h="57">
                <a:moveTo>
                  <a:pt x="0" y="14"/>
                </a:moveTo>
                <a:lnTo>
                  <a:pt x="0" y="43"/>
                </a:lnTo>
                <a:lnTo>
                  <a:pt x="25" y="57"/>
                </a:lnTo>
                <a:lnTo>
                  <a:pt x="50" y="43"/>
                </a:lnTo>
                <a:lnTo>
                  <a:pt x="50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7" name="Freeform 1980">
            <a:extLst>
              <a:ext uri="{FF2B5EF4-FFF2-40B4-BE49-F238E27FC236}">
                <a16:creationId xmlns:a16="http://schemas.microsoft.com/office/drawing/2014/main" id="{8BBFD927-513B-44E6-A251-0EADC3BF6136}"/>
              </a:ext>
            </a:extLst>
          </p:cNvPr>
          <p:cNvSpPr>
            <a:spLocks/>
          </p:cNvSpPr>
          <p:nvPr/>
        </p:nvSpPr>
        <p:spPr bwMode="auto">
          <a:xfrm>
            <a:off x="4908118" y="4513962"/>
            <a:ext cx="79375" cy="90488"/>
          </a:xfrm>
          <a:custGeom>
            <a:avLst/>
            <a:gdLst>
              <a:gd name="T0" fmla="*/ 0 w 50"/>
              <a:gd name="T1" fmla="*/ 14 h 57"/>
              <a:gd name="T2" fmla="*/ 0 w 50"/>
              <a:gd name="T3" fmla="*/ 43 h 57"/>
              <a:gd name="T4" fmla="*/ 25 w 50"/>
              <a:gd name="T5" fmla="*/ 57 h 57"/>
              <a:gd name="T6" fmla="*/ 50 w 50"/>
              <a:gd name="T7" fmla="*/ 43 h 57"/>
              <a:gd name="T8" fmla="*/ 50 w 50"/>
              <a:gd name="T9" fmla="*/ 14 h 57"/>
              <a:gd name="T10" fmla="*/ 25 w 50"/>
              <a:gd name="T11" fmla="*/ 0 h 57"/>
              <a:gd name="T12" fmla="*/ 0 w 50"/>
              <a:gd name="T13" fmla="*/ 14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" h="57">
                <a:moveTo>
                  <a:pt x="0" y="14"/>
                </a:moveTo>
                <a:lnTo>
                  <a:pt x="0" y="43"/>
                </a:lnTo>
                <a:lnTo>
                  <a:pt x="25" y="57"/>
                </a:lnTo>
                <a:lnTo>
                  <a:pt x="50" y="43"/>
                </a:lnTo>
                <a:lnTo>
                  <a:pt x="50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8" name="Picture 1981">
            <a:extLst>
              <a:ext uri="{FF2B5EF4-FFF2-40B4-BE49-F238E27FC236}">
                <a16:creationId xmlns:a16="http://schemas.microsoft.com/office/drawing/2014/main" id="{14CA3F9D-9B1C-4ED6-926C-F093D3CB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" name="Picture 1982">
            <a:extLst>
              <a:ext uri="{FF2B5EF4-FFF2-40B4-BE49-F238E27FC236}">
                <a16:creationId xmlns:a16="http://schemas.microsoft.com/office/drawing/2014/main" id="{1D269B6C-3A53-4329-8502-D4C4ABC4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" name="Oval 1983">
            <a:extLst>
              <a:ext uri="{FF2B5EF4-FFF2-40B4-BE49-F238E27FC236}">
                <a16:creationId xmlns:a16="http://schemas.microsoft.com/office/drawing/2014/main" id="{6640D35F-D493-4ED7-B942-E1FB3D5CC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2218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1" name="Oval 1984">
            <a:extLst>
              <a:ext uri="{FF2B5EF4-FFF2-40B4-BE49-F238E27FC236}">
                <a16:creationId xmlns:a16="http://schemas.microsoft.com/office/drawing/2014/main" id="{226992A5-04DA-46E1-8E37-4933A2CDC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221862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2" name="Picture 1985">
            <a:extLst>
              <a:ext uri="{FF2B5EF4-FFF2-40B4-BE49-F238E27FC236}">
                <a16:creationId xmlns:a16="http://schemas.microsoft.com/office/drawing/2014/main" id="{AABFE0BF-FFCF-412E-9718-3383FD48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43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" name="Picture 1986">
            <a:extLst>
              <a:ext uri="{FF2B5EF4-FFF2-40B4-BE49-F238E27FC236}">
                <a16:creationId xmlns:a16="http://schemas.microsoft.com/office/drawing/2014/main" id="{6E2BB6D5-6ECB-4344-89AE-274489AE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43" y="4194874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" name="Oval 1987">
            <a:extLst>
              <a:ext uri="{FF2B5EF4-FFF2-40B4-BE49-F238E27FC236}">
                <a16:creationId xmlns:a16="http://schemas.microsoft.com/office/drawing/2014/main" id="{505C21CA-68C8-4C7B-8D54-10BB13FA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4221862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5" name="Freeform 1988">
            <a:extLst>
              <a:ext uri="{FF2B5EF4-FFF2-40B4-BE49-F238E27FC236}">
                <a16:creationId xmlns:a16="http://schemas.microsoft.com/office/drawing/2014/main" id="{688766F3-43D7-4DDF-8A7E-04E85E1CECE2}"/>
              </a:ext>
            </a:extLst>
          </p:cNvPr>
          <p:cNvSpPr>
            <a:spLocks/>
          </p:cNvSpPr>
          <p:nvPr/>
        </p:nvSpPr>
        <p:spPr bwMode="auto">
          <a:xfrm>
            <a:off x="4936693" y="4221862"/>
            <a:ext cx="17463" cy="17463"/>
          </a:xfrm>
          <a:custGeom>
            <a:avLst/>
            <a:gdLst>
              <a:gd name="T0" fmla="*/ 5 w 11"/>
              <a:gd name="T1" fmla="*/ 11 h 11"/>
              <a:gd name="T2" fmla="*/ 0 w 11"/>
              <a:gd name="T3" fmla="*/ 5 h 11"/>
              <a:gd name="T4" fmla="*/ 5 w 11"/>
              <a:gd name="T5" fmla="*/ 0 h 11"/>
              <a:gd name="T6" fmla="*/ 11 w 11"/>
              <a:gd name="T7" fmla="*/ 5 h 11"/>
              <a:gd name="T8" fmla="*/ 5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11"/>
                </a:moveTo>
                <a:cubicBezTo>
                  <a:pt x="3" y="11"/>
                  <a:pt x="0" y="8"/>
                  <a:pt x="0" y="5"/>
                </a:cubicBezTo>
                <a:cubicBezTo>
                  <a:pt x="0" y="2"/>
                  <a:pt x="3" y="0"/>
                  <a:pt x="5" y="0"/>
                </a:cubicBezTo>
                <a:cubicBezTo>
                  <a:pt x="9" y="0"/>
                  <a:pt x="11" y="2"/>
                  <a:pt x="11" y="5"/>
                </a:cubicBezTo>
                <a:cubicBezTo>
                  <a:pt x="11" y="8"/>
                  <a:pt x="9" y="11"/>
                  <a:pt x="5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6" name="Oval 1991">
            <a:extLst>
              <a:ext uri="{FF2B5EF4-FFF2-40B4-BE49-F238E27FC236}">
                <a16:creationId xmlns:a16="http://schemas.microsoft.com/office/drawing/2014/main" id="{C9E87FD6-75D1-4DA2-9486-202FDDEAF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422186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" name="Freeform 1992">
            <a:extLst>
              <a:ext uri="{FF2B5EF4-FFF2-40B4-BE49-F238E27FC236}">
                <a16:creationId xmlns:a16="http://schemas.microsoft.com/office/drawing/2014/main" id="{D4F3E606-83B8-4325-B51F-30001E2E4333}"/>
              </a:ext>
            </a:extLst>
          </p:cNvPr>
          <p:cNvSpPr>
            <a:spLocks/>
          </p:cNvSpPr>
          <p:nvPr/>
        </p:nvSpPr>
        <p:spPr bwMode="auto">
          <a:xfrm>
            <a:off x="5263718" y="4221862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5 h 11"/>
              <a:gd name="T4" fmla="*/ 6 w 11"/>
              <a:gd name="T5" fmla="*/ 0 h 11"/>
              <a:gd name="T6" fmla="*/ 11 w 11"/>
              <a:gd name="T7" fmla="*/ 5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2" y="11"/>
                  <a:pt x="0" y="8"/>
                  <a:pt x="0" y="5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8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8" name="Oval 1995">
            <a:extLst>
              <a:ext uri="{FF2B5EF4-FFF2-40B4-BE49-F238E27FC236}">
                <a16:creationId xmlns:a16="http://schemas.microsoft.com/office/drawing/2014/main" id="{6599A3CB-AE3E-46D1-9894-A03F2ECF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4547299"/>
            <a:ext cx="17463" cy="19050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9" name="Freeform 1996">
            <a:extLst>
              <a:ext uri="{FF2B5EF4-FFF2-40B4-BE49-F238E27FC236}">
                <a16:creationId xmlns:a16="http://schemas.microsoft.com/office/drawing/2014/main" id="{6EAAC150-135B-495B-B756-AE8449FF32AC}"/>
              </a:ext>
            </a:extLst>
          </p:cNvPr>
          <p:cNvSpPr>
            <a:spLocks/>
          </p:cNvSpPr>
          <p:nvPr/>
        </p:nvSpPr>
        <p:spPr bwMode="auto">
          <a:xfrm>
            <a:off x="5263718" y="4547299"/>
            <a:ext cx="17463" cy="19050"/>
          </a:xfrm>
          <a:custGeom>
            <a:avLst/>
            <a:gdLst>
              <a:gd name="T0" fmla="*/ 6 w 11"/>
              <a:gd name="T1" fmla="*/ 12 h 12"/>
              <a:gd name="T2" fmla="*/ 0 w 11"/>
              <a:gd name="T3" fmla="*/ 6 h 12"/>
              <a:gd name="T4" fmla="*/ 6 w 11"/>
              <a:gd name="T5" fmla="*/ 0 h 12"/>
              <a:gd name="T6" fmla="*/ 11 w 11"/>
              <a:gd name="T7" fmla="*/ 6 h 12"/>
              <a:gd name="T8" fmla="*/ 6 w 11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2">
                <a:moveTo>
                  <a:pt x="6" y="12"/>
                </a:moveTo>
                <a:cubicBezTo>
                  <a:pt x="2" y="12"/>
                  <a:pt x="0" y="9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6"/>
                </a:cubicBezTo>
                <a:cubicBezTo>
                  <a:pt x="11" y="9"/>
                  <a:pt x="8" y="12"/>
                  <a:pt x="6" y="12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0" name="Oval 1999">
            <a:extLst>
              <a:ext uri="{FF2B5EF4-FFF2-40B4-BE49-F238E27FC236}">
                <a16:creationId xmlns:a16="http://schemas.microsoft.com/office/drawing/2014/main" id="{E57F6BB2-251F-42A9-84B6-0C7FD0439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1" name="Freeform 2000">
            <a:extLst>
              <a:ext uri="{FF2B5EF4-FFF2-40B4-BE49-F238E27FC236}">
                <a16:creationId xmlns:a16="http://schemas.microsoft.com/office/drawing/2014/main" id="{C22B330F-C647-4AB7-8732-E82D0AC7822D}"/>
              </a:ext>
            </a:extLst>
          </p:cNvPr>
          <p:cNvSpPr>
            <a:spLocks/>
          </p:cNvSpPr>
          <p:nvPr/>
        </p:nvSpPr>
        <p:spPr bwMode="auto">
          <a:xfrm>
            <a:off x="5263718" y="4874324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6 h 11"/>
              <a:gd name="T4" fmla="*/ 6 w 11"/>
              <a:gd name="T5" fmla="*/ 0 h 11"/>
              <a:gd name="T6" fmla="*/ 11 w 11"/>
              <a:gd name="T7" fmla="*/ 6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2" y="11"/>
                  <a:pt x="0" y="9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6"/>
                </a:cubicBezTo>
                <a:cubicBezTo>
                  <a:pt x="11" y="9"/>
                  <a:pt x="8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2" name="Oval 2003">
            <a:extLst>
              <a:ext uri="{FF2B5EF4-FFF2-40B4-BE49-F238E27FC236}">
                <a16:creationId xmlns:a16="http://schemas.microsoft.com/office/drawing/2014/main" id="{1AAEADF4-620E-43EC-8B0E-C3CD81CCE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" name="Freeform 2004">
            <a:extLst>
              <a:ext uri="{FF2B5EF4-FFF2-40B4-BE49-F238E27FC236}">
                <a16:creationId xmlns:a16="http://schemas.microsoft.com/office/drawing/2014/main" id="{6CAF0AAD-F641-4316-B64C-47555C53BB69}"/>
              </a:ext>
            </a:extLst>
          </p:cNvPr>
          <p:cNvSpPr>
            <a:spLocks/>
          </p:cNvSpPr>
          <p:nvPr/>
        </p:nvSpPr>
        <p:spPr bwMode="auto">
          <a:xfrm>
            <a:off x="4936693" y="4874324"/>
            <a:ext cx="17463" cy="17463"/>
          </a:xfrm>
          <a:custGeom>
            <a:avLst/>
            <a:gdLst>
              <a:gd name="T0" fmla="*/ 5 w 11"/>
              <a:gd name="T1" fmla="*/ 11 h 11"/>
              <a:gd name="T2" fmla="*/ 0 w 11"/>
              <a:gd name="T3" fmla="*/ 6 h 11"/>
              <a:gd name="T4" fmla="*/ 5 w 11"/>
              <a:gd name="T5" fmla="*/ 0 h 11"/>
              <a:gd name="T6" fmla="*/ 11 w 11"/>
              <a:gd name="T7" fmla="*/ 6 h 11"/>
              <a:gd name="T8" fmla="*/ 5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11"/>
                </a:moveTo>
                <a:cubicBezTo>
                  <a:pt x="3" y="11"/>
                  <a:pt x="0" y="9"/>
                  <a:pt x="0" y="6"/>
                </a:cubicBezTo>
                <a:cubicBezTo>
                  <a:pt x="0" y="2"/>
                  <a:pt x="3" y="0"/>
                  <a:pt x="5" y="0"/>
                </a:cubicBezTo>
                <a:cubicBezTo>
                  <a:pt x="9" y="0"/>
                  <a:pt x="11" y="2"/>
                  <a:pt x="11" y="6"/>
                </a:cubicBezTo>
                <a:cubicBezTo>
                  <a:pt x="11" y="9"/>
                  <a:pt x="9" y="11"/>
                  <a:pt x="5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4" name="Oval 2007">
            <a:extLst>
              <a:ext uri="{FF2B5EF4-FFF2-40B4-BE49-F238E27FC236}">
                <a16:creationId xmlns:a16="http://schemas.microsoft.com/office/drawing/2014/main" id="{700A9225-AE96-4688-80F3-498E4204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87432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5" name="Oval 2008">
            <a:extLst>
              <a:ext uri="{FF2B5EF4-FFF2-40B4-BE49-F238E27FC236}">
                <a16:creationId xmlns:a16="http://schemas.microsoft.com/office/drawing/2014/main" id="{1F0DC67A-2B67-4798-A298-BDABDA3EF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87432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6" name="Oval 2011">
            <a:extLst>
              <a:ext uri="{FF2B5EF4-FFF2-40B4-BE49-F238E27FC236}">
                <a16:creationId xmlns:a16="http://schemas.microsoft.com/office/drawing/2014/main" id="{8EF1ADC1-8028-4D52-A375-FE42E55A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547299"/>
            <a:ext cx="17463" cy="19050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7" name="Oval 2012">
            <a:extLst>
              <a:ext uri="{FF2B5EF4-FFF2-40B4-BE49-F238E27FC236}">
                <a16:creationId xmlns:a16="http://schemas.microsoft.com/office/drawing/2014/main" id="{AB4724BC-E3D5-49F9-BD39-48202193C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4547299"/>
            <a:ext cx="17463" cy="19050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" name="Line 2013">
            <a:extLst>
              <a:ext uri="{FF2B5EF4-FFF2-40B4-BE49-F238E27FC236}">
                <a16:creationId xmlns:a16="http://schemas.microsoft.com/office/drawing/2014/main" id="{0FCA3C5B-85E0-4303-A4B5-AAC19687EE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6218" y="4604449"/>
            <a:ext cx="1588" cy="2032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9" name="Freeform 2014">
            <a:extLst>
              <a:ext uri="{FF2B5EF4-FFF2-40B4-BE49-F238E27FC236}">
                <a16:creationId xmlns:a16="http://schemas.microsoft.com/office/drawing/2014/main" id="{22DF9A76-628A-4252-9E2F-6EB96499FBAB}"/>
              </a:ext>
            </a:extLst>
          </p:cNvPr>
          <p:cNvSpPr>
            <a:spLocks/>
          </p:cNvSpPr>
          <p:nvPr/>
        </p:nvSpPr>
        <p:spPr bwMode="auto">
          <a:xfrm>
            <a:off x="4908118" y="4798124"/>
            <a:ext cx="76200" cy="76200"/>
          </a:xfrm>
          <a:custGeom>
            <a:avLst/>
            <a:gdLst>
              <a:gd name="T0" fmla="*/ 48 w 48"/>
              <a:gd name="T1" fmla="*/ 0 h 48"/>
              <a:gd name="T2" fmla="*/ 23 w 48"/>
              <a:gd name="T3" fmla="*/ 48 h 48"/>
              <a:gd name="T4" fmla="*/ 0 w 48"/>
              <a:gd name="T5" fmla="*/ 0 h 48"/>
              <a:gd name="T6" fmla="*/ 48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48" y="0"/>
                </a:moveTo>
                <a:lnTo>
                  <a:pt x="23" y="48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0" name="Line 2015">
            <a:extLst>
              <a:ext uri="{FF2B5EF4-FFF2-40B4-BE49-F238E27FC236}">
                <a16:creationId xmlns:a16="http://schemas.microsoft.com/office/drawing/2014/main" id="{5802C117-DF9C-4B10-81D5-C5BB3A6080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493" y="4582224"/>
            <a:ext cx="231775" cy="2460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" name="Freeform 2016">
            <a:extLst>
              <a:ext uri="{FF2B5EF4-FFF2-40B4-BE49-F238E27FC236}">
                <a16:creationId xmlns:a16="http://schemas.microsoft.com/office/drawing/2014/main" id="{D119916D-B33A-4A6A-9507-E51218D376E3}"/>
              </a:ext>
            </a:extLst>
          </p:cNvPr>
          <p:cNvSpPr>
            <a:spLocks/>
          </p:cNvSpPr>
          <p:nvPr/>
        </p:nvSpPr>
        <p:spPr bwMode="auto">
          <a:xfrm>
            <a:off x="5185930" y="4794949"/>
            <a:ext cx="79375" cy="82550"/>
          </a:xfrm>
          <a:custGeom>
            <a:avLst/>
            <a:gdLst>
              <a:gd name="T0" fmla="*/ 35 w 50"/>
              <a:gd name="T1" fmla="*/ 0 h 52"/>
              <a:gd name="T2" fmla="*/ 50 w 50"/>
              <a:gd name="T3" fmla="*/ 52 h 52"/>
              <a:gd name="T4" fmla="*/ 0 w 50"/>
              <a:gd name="T5" fmla="*/ 33 h 52"/>
              <a:gd name="T6" fmla="*/ 35 w 50"/>
              <a:gd name="T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35" y="0"/>
                </a:moveTo>
                <a:lnTo>
                  <a:pt x="50" y="52"/>
                </a:lnTo>
                <a:lnTo>
                  <a:pt x="0" y="33"/>
                </a:lnTo>
                <a:lnTo>
                  <a:pt x="35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2" name="Line 2017">
            <a:extLst>
              <a:ext uri="{FF2B5EF4-FFF2-40B4-BE49-F238E27FC236}">
                <a16:creationId xmlns:a16="http://schemas.microsoft.com/office/drawing/2014/main" id="{132BC2A8-D6D7-40DB-9258-34450A0F3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493" y="4536187"/>
            <a:ext cx="207963" cy="158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" name="Freeform 2018">
            <a:extLst>
              <a:ext uri="{FF2B5EF4-FFF2-40B4-BE49-F238E27FC236}">
                <a16:creationId xmlns:a16="http://schemas.microsoft.com/office/drawing/2014/main" id="{5A0F4678-7CBB-464F-BA70-E72BB2050B5F}"/>
              </a:ext>
            </a:extLst>
          </p:cNvPr>
          <p:cNvSpPr>
            <a:spLocks/>
          </p:cNvSpPr>
          <p:nvPr/>
        </p:nvSpPr>
        <p:spPr bwMode="auto">
          <a:xfrm>
            <a:off x="5184343" y="4512374"/>
            <a:ext cx="79375" cy="76200"/>
          </a:xfrm>
          <a:custGeom>
            <a:avLst/>
            <a:gdLst>
              <a:gd name="T0" fmla="*/ 3 w 50"/>
              <a:gd name="T1" fmla="*/ 0 h 48"/>
              <a:gd name="T2" fmla="*/ 50 w 50"/>
              <a:gd name="T3" fmla="*/ 28 h 48"/>
              <a:gd name="T4" fmla="*/ 0 w 50"/>
              <a:gd name="T5" fmla="*/ 48 h 48"/>
              <a:gd name="T6" fmla="*/ 3 w 50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48">
                <a:moveTo>
                  <a:pt x="3" y="0"/>
                </a:moveTo>
                <a:lnTo>
                  <a:pt x="50" y="28"/>
                </a:lnTo>
                <a:lnTo>
                  <a:pt x="0" y="48"/>
                </a:lnTo>
                <a:lnTo>
                  <a:pt x="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" name="Line 2019">
            <a:extLst>
              <a:ext uri="{FF2B5EF4-FFF2-40B4-BE49-F238E27FC236}">
                <a16:creationId xmlns:a16="http://schemas.microsoft.com/office/drawing/2014/main" id="{1D389CFD-C945-4B1D-B1B8-9D10E086DC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7805" y="4280599"/>
            <a:ext cx="266700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5" name="Freeform 2020">
            <a:extLst>
              <a:ext uri="{FF2B5EF4-FFF2-40B4-BE49-F238E27FC236}">
                <a16:creationId xmlns:a16="http://schemas.microsoft.com/office/drawing/2014/main" id="{AD2E7924-E38F-4E5E-81F1-91E3994DBBAD}"/>
              </a:ext>
            </a:extLst>
          </p:cNvPr>
          <p:cNvSpPr>
            <a:spLocks/>
          </p:cNvSpPr>
          <p:nvPr/>
        </p:nvSpPr>
        <p:spPr bwMode="auto">
          <a:xfrm>
            <a:off x="5182755" y="4236149"/>
            <a:ext cx="82550" cy="79375"/>
          </a:xfrm>
          <a:custGeom>
            <a:avLst/>
            <a:gdLst>
              <a:gd name="T0" fmla="*/ 0 w 52"/>
              <a:gd name="T1" fmla="*/ 14 h 50"/>
              <a:gd name="T2" fmla="*/ 52 w 52"/>
              <a:gd name="T3" fmla="*/ 0 h 50"/>
              <a:gd name="T4" fmla="*/ 32 w 52"/>
              <a:gd name="T5" fmla="*/ 50 h 50"/>
              <a:gd name="T6" fmla="*/ 0 w 52"/>
              <a:gd name="T7" fmla="*/ 1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0" y="14"/>
                </a:moveTo>
                <a:lnTo>
                  <a:pt x="52" y="0"/>
                </a:lnTo>
                <a:lnTo>
                  <a:pt x="32" y="50"/>
                </a:lnTo>
                <a:lnTo>
                  <a:pt x="0" y="1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6" name="Line 2021">
            <a:extLst>
              <a:ext uri="{FF2B5EF4-FFF2-40B4-BE49-F238E27FC236}">
                <a16:creationId xmlns:a16="http://schemas.microsoft.com/office/drawing/2014/main" id="{C9715385-C702-4628-AD13-A997553D75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1580" y="4582224"/>
            <a:ext cx="236538" cy="2460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7" name="Freeform 2022">
            <a:extLst>
              <a:ext uri="{FF2B5EF4-FFF2-40B4-BE49-F238E27FC236}">
                <a16:creationId xmlns:a16="http://schemas.microsoft.com/office/drawing/2014/main" id="{C59BC4CD-36F8-4DC7-890F-7CA610BEC6F2}"/>
              </a:ext>
            </a:extLst>
          </p:cNvPr>
          <p:cNvSpPr>
            <a:spLocks/>
          </p:cNvSpPr>
          <p:nvPr/>
        </p:nvSpPr>
        <p:spPr bwMode="auto">
          <a:xfrm>
            <a:off x="4625543" y="4794949"/>
            <a:ext cx="80963" cy="82550"/>
          </a:xfrm>
          <a:custGeom>
            <a:avLst/>
            <a:gdLst>
              <a:gd name="T0" fmla="*/ 51 w 51"/>
              <a:gd name="T1" fmla="*/ 33 h 52"/>
              <a:gd name="T2" fmla="*/ 0 w 51"/>
              <a:gd name="T3" fmla="*/ 52 h 52"/>
              <a:gd name="T4" fmla="*/ 16 w 51"/>
              <a:gd name="T5" fmla="*/ 0 h 52"/>
              <a:gd name="T6" fmla="*/ 51 w 51"/>
              <a:gd name="T7" fmla="*/ 3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51" y="33"/>
                </a:moveTo>
                <a:lnTo>
                  <a:pt x="0" y="52"/>
                </a:lnTo>
                <a:lnTo>
                  <a:pt x="16" y="0"/>
                </a:lnTo>
                <a:lnTo>
                  <a:pt x="51" y="3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8" name="Line 2023">
            <a:extLst>
              <a:ext uri="{FF2B5EF4-FFF2-40B4-BE49-F238E27FC236}">
                <a16:creationId xmlns:a16="http://schemas.microsoft.com/office/drawing/2014/main" id="{DD89C402-45A7-41B4-A392-6C895FD468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1580" y="4285362"/>
            <a:ext cx="236538" cy="2508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9" name="Freeform 2024">
            <a:extLst>
              <a:ext uri="{FF2B5EF4-FFF2-40B4-BE49-F238E27FC236}">
                <a16:creationId xmlns:a16="http://schemas.microsoft.com/office/drawing/2014/main" id="{8B0BE7BF-5186-4EA2-85D4-F2F27464F6CE}"/>
              </a:ext>
            </a:extLst>
          </p:cNvPr>
          <p:cNvSpPr>
            <a:spLocks/>
          </p:cNvSpPr>
          <p:nvPr/>
        </p:nvSpPr>
        <p:spPr bwMode="auto">
          <a:xfrm>
            <a:off x="4625543" y="4236149"/>
            <a:ext cx="80963" cy="82550"/>
          </a:xfrm>
          <a:custGeom>
            <a:avLst/>
            <a:gdLst>
              <a:gd name="T0" fmla="*/ 15 w 51"/>
              <a:gd name="T1" fmla="*/ 52 h 52"/>
              <a:gd name="T2" fmla="*/ 0 w 51"/>
              <a:gd name="T3" fmla="*/ 0 h 52"/>
              <a:gd name="T4" fmla="*/ 51 w 51"/>
              <a:gd name="T5" fmla="*/ 19 h 52"/>
              <a:gd name="T6" fmla="*/ 15 w 51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15" y="52"/>
                </a:moveTo>
                <a:lnTo>
                  <a:pt x="0" y="0"/>
                </a:lnTo>
                <a:lnTo>
                  <a:pt x="51" y="19"/>
                </a:lnTo>
                <a:lnTo>
                  <a:pt x="15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0" name="Picture 2029">
            <a:extLst>
              <a:ext uri="{FF2B5EF4-FFF2-40B4-BE49-F238E27FC236}">
                <a16:creationId xmlns:a16="http://schemas.microsoft.com/office/drawing/2014/main" id="{3A829FE8-3EB4-40FB-B833-56992D0F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5528374"/>
            <a:ext cx="3841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" name="Rectangle 2031">
            <a:extLst>
              <a:ext uri="{FF2B5EF4-FFF2-40B4-BE49-F238E27FC236}">
                <a16:creationId xmlns:a16="http://schemas.microsoft.com/office/drawing/2014/main" id="{DA11B36F-AB62-42F7-8811-7FCB4132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5558537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2" name="Rectangle 2032">
            <a:extLst>
              <a:ext uri="{FF2B5EF4-FFF2-40B4-BE49-F238E27FC236}">
                <a16:creationId xmlns:a16="http://schemas.microsoft.com/office/drawing/2014/main" id="{27582ADF-86E4-41BA-B338-BB48B724F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5558537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3" name="Rectangle 2035">
            <a:extLst>
              <a:ext uri="{FF2B5EF4-FFF2-40B4-BE49-F238E27FC236}">
                <a16:creationId xmlns:a16="http://schemas.microsoft.com/office/drawing/2014/main" id="{62F90222-4FF0-49AF-80F2-A7AC574F0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5883974"/>
            <a:ext cx="280988" cy="280988"/>
          </a:xfrm>
          <a:prstGeom prst="rect">
            <a:avLst/>
          </a:prstGeom>
          <a:solidFill>
            <a:srgbClr val="D7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" name="Rectangle 2040">
            <a:extLst>
              <a:ext uri="{FF2B5EF4-FFF2-40B4-BE49-F238E27FC236}">
                <a16:creationId xmlns:a16="http://schemas.microsoft.com/office/drawing/2014/main" id="{730BCB74-CE19-4801-8E2A-3D4D9781F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5883974"/>
            <a:ext cx="280988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" name="Rectangle 2044">
            <a:extLst>
              <a:ext uri="{FF2B5EF4-FFF2-40B4-BE49-F238E27FC236}">
                <a16:creationId xmlns:a16="http://schemas.microsoft.com/office/drawing/2014/main" id="{14C07C00-A32E-404F-9D46-D21ED78EE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5558537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" name="Rectangle 2048">
            <a:extLst>
              <a:ext uri="{FF2B5EF4-FFF2-40B4-BE49-F238E27FC236}">
                <a16:creationId xmlns:a16="http://schemas.microsoft.com/office/drawing/2014/main" id="{1226235C-F5B1-4F55-9E22-0F2D2D682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955" y="5231512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7" name="Rectangle 2051">
            <a:extLst>
              <a:ext uri="{FF2B5EF4-FFF2-40B4-BE49-F238E27FC236}">
                <a16:creationId xmlns:a16="http://schemas.microsoft.com/office/drawing/2014/main" id="{EB93C3CD-539A-4096-AAAA-49AB5C3D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5231512"/>
            <a:ext cx="280988" cy="279400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8" name="Rectangle 2052">
            <a:extLst>
              <a:ext uri="{FF2B5EF4-FFF2-40B4-BE49-F238E27FC236}">
                <a16:creationId xmlns:a16="http://schemas.microsoft.com/office/drawing/2014/main" id="{4AB14507-CA03-4A34-88D0-8165E41B1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30" y="5231512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" name="Rectangle 2056">
            <a:extLst>
              <a:ext uri="{FF2B5EF4-FFF2-40B4-BE49-F238E27FC236}">
                <a16:creationId xmlns:a16="http://schemas.microsoft.com/office/drawing/2014/main" id="{73AC7136-A6BE-45F9-A482-157D7562D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905" y="5231512"/>
            <a:ext cx="280988" cy="279400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0" name="Picture 2057">
            <a:extLst>
              <a:ext uri="{FF2B5EF4-FFF2-40B4-BE49-F238E27FC236}">
                <a16:creationId xmlns:a16="http://schemas.microsoft.com/office/drawing/2014/main" id="{7493D85E-AF75-4309-AB67-EDC725D4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05" y="5626799"/>
            <a:ext cx="1889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" name="Freeform 2059">
            <a:extLst>
              <a:ext uri="{FF2B5EF4-FFF2-40B4-BE49-F238E27FC236}">
                <a16:creationId xmlns:a16="http://schemas.microsoft.com/office/drawing/2014/main" id="{C84740B3-1FA6-4052-A4DD-4B6F79313EBA}"/>
              </a:ext>
            </a:extLst>
          </p:cNvPr>
          <p:cNvSpPr>
            <a:spLocks/>
          </p:cNvSpPr>
          <p:nvPr/>
        </p:nvSpPr>
        <p:spPr bwMode="auto">
          <a:xfrm>
            <a:off x="4908118" y="5655374"/>
            <a:ext cx="79375" cy="90488"/>
          </a:xfrm>
          <a:custGeom>
            <a:avLst/>
            <a:gdLst>
              <a:gd name="T0" fmla="*/ 0 w 50"/>
              <a:gd name="T1" fmla="*/ 14 h 57"/>
              <a:gd name="T2" fmla="*/ 0 w 50"/>
              <a:gd name="T3" fmla="*/ 42 h 57"/>
              <a:gd name="T4" fmla="*/ 25 w 50"/>
              <a:gd name="T5" fmla="*/ 57 h 57"/>
              <a:gd name="T6" fmla="*/ 50 w 50"/>
              <a:gd name="T7" fmla="*/ 42 h 57"/>
              <a:gd name="T8" fmla="*/ 50 w 50"/>
              <a:gd name="T9" fmla="*/ 14 h 57"/>
              <a:gd name="T10" fmla="*/ 25 w 50"/>
              <a:gd name="T11" fmla="*/ 0 h 57"/>
              <a:gd name="T12" fmla="*/ 0 w 50"/>
              <a:gd name="T13" fmla="*/ 14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" h="57">
                <a:moveTo>
                  <a:pt x="0" y="14"/>
                </a:moveTo>
                <a:lnTo>
                  <a:pt x="0" y="42"/>
                </a:lnTo>
                <a:lnTo>
                  <a:pt x="25" y="57"/>
                </a:lnTo>
                <a:lnTo>
                  <a:pt x="50" y="42"/>
                </a:lnTo>
                <a:lnTo>
                  <a:pt x="50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2" name="Freeform 2060">
            <a:extLst>
              <a:ext uri="{FF2B5EF4-FFF2-40B4-BE49-F238E27FC236}">
                <a16:creationId xmlns:a16="http://schemas.microsoft.com/office/drawing/2014/main" id="{EBAAC7D0-CD30-497C-BD85-7E49295E2F75}"/>
              </a:ext>
            </a:extLst>
          </p:cNvPr>
          <p:cNvSpPr>
            <a:spLocks/>
          </p:cNvSpPr>
          <p:nvPr/>
        </p:nvSpPr>
        <p:spPr bwMode="auto">
          <a:xfrm>
            <a:off x="4908118" y="5655374"/>
            <a:ext cx="79375" cy="90488"/>
          </a:xfrm>
          <a:custGeom>
            <a:avLst/>
            <a:gdLst>
              <a:gd name="T0" fmla="*/ 0 w 50"/>
              <a:gd name="T1" fmla="*/ 14 h 57"/>
              <a:gd name="T2" fmla="*/ 0 w 50"/>
              <a:gd name="T3" fmla="*/ 42 h 57"/>
              <a:gd name="T4" fmla="*/ 25 w 50"/>
              <a:gd name="T5" fmla="*/ 57 h 57"/>
              <a:gd name="T6" fmla="*/ 50 w 50"/>
              <a:gd name="T7" fmla="*/ 42 h 57"/>
              <a:gd name="T8" fmla="*/ 50 w 50"/>
              <a:gd name="T9" fmla="*/ 14 h 57"/>
              <a:gd name="T10" fmla="*/ 25 w 50"/>
              <a:gd name="T11" fmla="*/ 0 h 57"/>
              <a:gd name="T12" fmla="*/ 0 w 50"/>
              <a:gd name="T13" fmla="*/ 14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" h="57">
                <a:moveTo>
                  <a:pt x="0" y="14"/>
                </a:moveTo>
                <a:lnTo>
                  <a:pt x="0" y="42"/>
                </a:lnTo>
                <a:lnTo>
                  <a:pt x="25" y="57"/>
                </a:lnTo>
                <a:lnTo>
                  <a:pt x="50" y="42"/>
                </a:lnTo>
                <a:lnTo>
                  <a:pt x="50" y="14"/>
                </a:lnTo>
                <a:lnTo>
                  <a:pt x="25" y="0"/>
                </a:lnTo>
                <a:lnTo>
                  <a:pt x="0" y="14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3" name="Picture 2061">
            <a:extLst>
              <a:ext uri="{FF2B5EF4-FFF2-40B4-BE49-F238E27FC236}">
                <a16:creationId xmlns:a16="http://schemas.microsoft.com/office/drawing/2014/main" id="{577034D6-20B5-4094-AABE-8E94FE5E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5331524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" name="Picture 2062">
            <a:extLst>
              <a:ext uri="{FF2B5EF4-FFF2-40B4-BE49-F238E27FC236}">
                <a16:creationId xmlns:a16="http://schemas.microsoft.com/office/drawing/2014/main" id="{31E9F6B9-60AE-4E63-A4D2-5A3B9BEC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8" y="5331524"/>
            <a:ext cx="122238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" name="Oval 2063">
            <a:extLst>
              <a:ext uri="{FF2B5EF4-FFF2-40B4-BE49-F238E27FC236}">
                <a16:creationId xmlns:a16="http://schemas.microsoft.com/office/drawing/2014/main" id="{F00A38AE-254E-405A-8248-240E029A6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" name="Oval 2064">
            <a:extLst>
              <a:ext uri="{FF2B5EF4-FFF2-40B4-BE49-F238E27FC236}">
                <a16:creationId xmlns:a16="http://schemas.microsoft.com/office/drawing/2014/main" id="{0254C02E-0592-40CB-92BE-A0144855C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5363274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" name="Oval 2067">
            <a:extLst>
              <a:ext uri="{FF2B5EF4-FFF2-40B4-BE49-F238E27FC236}">
                <a16:creationId xmlns:a16="http://schemas.microsoft.com/office/drawing/2014/main" id="{64396810-FF79-44D4-8332-1ACABDD26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5363274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" name="Freeform 2068">
            <a:extLst>
              <a:ext uri="{FF2B5EF4-FFF2-40B4-BE49-F238E27FC236}">
                <a16:creationId xmlns:a16="http://schemas.microsoft.com/office/drawing/2014/main" id="{A3B33D87-5421-4581-A23E-411ADB803A25}"/>
              </a:ext>
            </a:extLst>
          </p:cNvPr>
          <p:cNvSpPr>
            <a:spLocks/>
          </p:cNvSpPr>
          <p:nvPr/>
        </p:nvSpPr>
        <p:spPr bwMode="auto">
          <a:xfrm>
            <a:off x="4936693" y="5363274"/>
            <a:ext cx="17463" cy="17463"/>
          </a:xfrm>
          <a:custGeom>
            <a:avLst/>
            <a:gdLst>
              <a:gd name="T0" fmla="*/ 5 w 11"/>
              <a:gd name="T1" fmla="*/ 11 h 11"/>
              <a:gd name="T2" fmla="*/ 0 w 11"/>
              <a:gd name="T3" fmla="*/ 5 h 11"/>
              <a:gd name="T4" fmla="*/ 5 w 11"/>
              <a:gd name="T5" fmla="*/ 0 h 11"/>
              <a:gd name="T6" fmla="*/ 11 w 11"/>
              <a:gd name="T7" fmla="*/ 5 h 11"/>
              <a:gd name="T8" fmla="*/ 5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11"/>
                </a:moveTo>
                <a:cubicBezTo>
                  <a:pt x="3" y="11"/>
                  <a:pt x="0" y="8"/>
                  <a:pt x="0" y="5"/>
                </a:cubicBezTo>
                <a:cubicBezTo>
                  <a:pt x="0" y="2"/>
                  <a:pt x="3" y="0"/>
                  <a:pt x="5" y="0"/>
                </a:cubicBezTo>
                <a:cubicBezTo>
                  <a:pt x="9" y="0"/>
                  <a:pt x="11" y="2"/>
                  <a:pt x="11" y="5"/>
                </a:cubicBezTo>
                <a:cubicBezTo>
                  <a:pt x="11" y="8"/>
                  <a:pt x="9" y="11"/>
                  <a:pt x="5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" name="Oval 2071">
            <a:extLst>
              <a:ext uri="{FF2B5EF4-FFF2-40B4-BE49-F238E27FC236}">
                <a16:creationId xmlns:a16="http://schemas.microsoft.com/office/drawing/2014/main" id="{B21C8414-6168-4031-9649-4E7DC3C7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5363274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0" name="Freeform 2072">
            <a:extLst>
              <a:ext uri="{FF2B5EF4-FFF2-40B4-BE49-F238E27FC236}">
                <a16:creationId xmlns:a16="http://schemas.microsoft.com/office/drawing/2014/main" id="{F4A29431-E1F7-4490-900E-4CDD0B510DBF}"/>
              </a:ext>
            </a:extLst>
          </p:cNvPr>
          <p:cNvSpPr>
            <a:spLocks/>
          </p:cNvSpPr>
          <p:nvPr/>
        </p:nvSpPr>
        <p:spPr bwMode="auto">
          <a:xfrm>
            <a:off x="5263718" y="5363274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5 h 11"/>
              <a:gd name="T4" fmla="*/ 6 w 11"/>
              <a:gd name="T5" fmla="*/ 0 h 11"/>
              <a:gd name="T6" fmla="*/ 11 w 11"/>
              <a:gd name="T7" fmla="*/ 5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2" y="11"/>
                  <a:pt x="0" y="8"/>
                  <a:pt x="0" y="5"/>
                </a:cubicBezTo>
                <a:cubicBezTo>
                  <a:pt x="0" y="2"/>
                  <a:pt x="2" y="0"/>
                  <a:pt x="6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8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" name="Oval 2075">
            <a:extLst>
              <a:ext uri="{FF2B5EF4-FFF2-40B4-BE49-F238E27FC236}">
                <a16:creationId xmlns:a16="http://schemas.microsoft.com/office/drawing/2014/main" id="{98D3D204-1E3D-4E0F-AF1A-9609738C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5688712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2" name="Freeform 2076">
            <a:extLst>
              <a:ext uri="{FF2B5EF4-FFF2-40B4-BE49-F238E27FC236}">
                <a16:creationId xmlns:a16="http://schemas.microsoft.com/office/drawing/2014/main" id="{434B3AB4-31E3-43C5-AB90-416759A1622A}"/>
              </a:ext>
            </a:extLst>
          </p:cNvPr>
          <p:cNvSpPr>
            <a:spLocks/>
          </p:cNvSpPr>
          <p:nvPr/>
        </p:nvSpPr>
        <p:spPr bwMode="auto">
          <a:xfrm>
            <a:off x="5263718" y="5688712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6 h 11"/>
              <a:gd name="T4" fmla="*/ 6 w 11"/>
              <a:gd name="T5" fmla="*/ 0 h 11"/>
              <a:gd name="T6" fmla="*/ 11 w 11"/>
              <a:gd name="T7" fmla="*/ 6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6"/>
                </a:cubicBezTo>
                <a:cubicBezTo>
                  <a:pt x="11" y="9"/>
                  <a:pt x="8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3" name="Oval 2079">
            <a:extLst>
              <a:ext uri="{FF2B5EF4-FFF2-40B4-BE49-F238E27FC236}">
                <a16:creationId xmlns:a16="http://schemas.microsoft.com/office/drawing/2014/main" id="{152B7988-6AAC-4DF5-A4F8-6853BEC3A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718" y="60157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" name="Freeform 2080">
            <a:extLst>
              <a:ext uri="{FF2B5EF4-FFF2-40B4-BE49-F238E27FC236}">
                <a16:creationId xmlns:a16="http://schemas.microsoft.com/office/drawing/2014/main" id="{304A5B76-3593-4BAE-A4F8-64B4EF2ABC65}"/>
              </a:ext>
            </a:extLst>
          </p:cNvPr>
          <p:cNvSpPr>
            <a:spLocks/>
          </p:cNvSpPr>
          <p:nvPr/>
        </p:nvSpPr>
        <p:spPr bwMode="auto">
          <a:xfrm>
            <a:off x="5263718" y="6015737"/>
            <a:ext cx="17463" cy="17463"/>
          </a:xfrm>
          <a:custGeom>
            <a:avLst/>
            <a:gdLst>
              <a:gd name="T0" fmla="*/ 6 w 11"/>
              <a:gd name="T1" fmla="*/ 11 h 11"/>
              <a:gd name="T2" fmla="*/ 0 w 11"/>
              <a:gd name="T3" fmla="*/ 6 h 11"/>
              <a:gd name="T4" fmla="*/ 6 w 11"/>
              <a:gd name="T5" fmla="*/ 0 h 11"/>
              <a:gd name="T6" fmla="*/ 11 w 11"/>
              <a:gd name="T7" fmla="*/ 6 h 11"/>
              <a:gd name="T8" fmla="*/ 6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6" y="11"/>
                </a:move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8" y="0"/>
                  <a:pt x="11" y="3"/>
                  <a:pt x="11" y="6"/>
                </a:cubicBezTo>
                <a:cubicBezTo>
                  <a:pt x="11" y="9"/>
                  <a:pt x="8" y="11"/>
                  <a:pt x="6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" name="Oval 2083">
            <a:extLst>
              <a:ext uri="{FF2B5EF4-FFF2-40B4-BE49-F238E27FC236}">
                <a16:creationId xmlns:a16="http://schemas.microsoft.com/office/drawing/2014/main" id="{195EC5E8-EEB5-40EC-8D5D-90284037D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93" y="60157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" name="Freeform 2084">
            <a:extLst>
              <a:ext uri="{FF2B5EF4-FFF2-40B4-BE49-F238E27FC236}">
                <a16:creationId xmlns:a16="http://schemas.microsoft.com/office/drawing/2014/main" id="{D092C11C-E652-4ED3-929D-2967F88FD9CE}"/>
              </a:ext>
            </a:extLst>
          </p:cNvPr>
          <p:cNvSpPr>
            <a:spLocks/>
          </p:cNvSpPr>
          <p:nvPr/>
        </p:nvSpPr>
        <p:spPr bwMode="auto">
          <a:xfrm>
            <a:off x="4936693" y="6015737"/>
            <a:ext cx="17463" cy="17463"/>
          </a:xfrm>
          <a:custGeom>
            <a:avLst/>
            <a:gdLst>
              <a:gd name="T0" fmla="*/ 5 w 11"/>
              <a:gd name="T1" fmla="*/ 11 h 11"/>
              <a:gd name="T2" fmla="*/ 0 w 11"/>
              <a:gd name="T3" fmla="*/ 6 h 11"/>
              <a:gd name="T4" fmla="*/ 5 w 11"/>
              <a:gd name="T5" fmla="*/ 0 h 11"/>
              <a:gd name="T6" fmla="*/ 11 w 11"/>
              <a:gd name="T7" fmla="*/ 6 h 11"/>
              <a:gd name="T8" fmla="*/ 5 w 11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5" y="11"/>
                </a:moveTo>
                <a:cubicBezTo>
                  <a:pt x="3" y="11"/>
                  <a:pt x="0" y="9"/>
                  <a:pt x="0" y="6"/>
                </a:cubicBezTo>
                <a:cubicBezTo>
                  <a:pt x="0" y="3"/>
                  <a:pt x="3" y="0"/>
                  <a:pt x="5" y="0"/>
                </a:cubicBezTo>
                <a:cubicBezTo>
                  <a:pt x="9" y="0"/>
                  <a:pt x="11" y="3"/>
                  <a:pt x="11" y="6"/>
                </a:cubicBezTo>
                <a:cubicBezTo>
                  <a:pt x="11" y="9"/>
                  <a:pt x="9" y="11"/>
                  <a:pt x="5" y="11"/>
                </a:cubicBezTo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7" name="Oval 2087">
            <a:extLst>
              <a:ext uri="{FF2B5EF4-FFF2-40B4-BE49-F238E27FC236}">
                <a16:creationId xmlns:a16="http://schemas.microsoft.com/office/drawing/2014/main" id="{A81689FB-EEC3-4CFF-8676-9F77F3D4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6015737"/>
            <a:ext cx="17463" cy="17463"/>
          </a:xfrm>
          <a:prstGeom prst="ellipse">
            <a:avLst/>
          </a:prstGeom>
          <a:solidFill>
            <a:srgbClr val="30549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8" name="Oval 2088">
            <a:extLst>
              <a:ext uri="{FF2B5EF4-FFF2-40B4-BE49-F238E27FC236}">
                <a16:creationId xmlns:a16="http://schemas.microsoft.com/office/drawing/2014/main" id="{C0196C1B-AD5B-4401-B93E-5E5111B46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6015737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9" name="Oval 2091">
            <a:extLst>
              <a:ext uri="{FF2B5EF4-FFF2-40B4-BE49-F238E27FC236}">
                <a16:creationId xmlns:a16="http://schemas.microsoft.com/office/drawing/2014/main" id="{F07CB205-8BDF-49E4-AD86-B892E9F6E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5688712"/>
            <a:ext cx="17463" cy="17463"/>
          </a:xfrm>
          <a:prstGeom prst="ellipse">
            <a:avLst/>
          </a:prstGeom>
          <a:solidFill>
            <a:srgbClr val="C55A1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0" name="Oval 2092">
            <a:extLst>
              <a:ext uri="{FF2B5EF4-FFF2-40B4-BE49-F238E27FC236}">
                <a16:creationId xmlns:a16="http://schemas.microsoft.com/office/drawing/2014/main" id="{B7104E97-69E7-4DD0-A490-6B4FE47A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668" y="5688712"/>
            <a:ext cx="17463" cy="17463"/>
          </a:xfrm>
          <a:prstGeom prst="ellipse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1" name="Line 2093">
            <a:extLst>
              <a:ext uri="{FF2B5EF4-FFF2-40B4-BE49-F238E27FC236}">
                <a16:creationId xmlns:a16="http://schemas.microsoft.com/office/drawing/2014/main" id="{B5AB6358-4BED-4FF6-992B-123E22F78F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6218" y="5745862"/>
            <a:ext cx="1588" cy="20320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2" name="Freeform 2094">
            <a:extLst>
              <a:ext uri="{FF2B5EF4-FFF2-40B4-BE49-F238E27FC236}">
                <a16:creationId xmlns:a16="http://schemas.microsoft.com/office/drawing/2014/main" id="{D6559012-42F4-41AD-812C-E30F202AE9A9}"/>
              </a:ext>
            </a:extLst>
          </p:cNvPr>
          <p:cNvSpPr>
            <a:spLocks/>
          </p:cNvSpPr>
          <p:nvPr/>
        </p:nvSpPr>
        <p:spPr bwMode="auto">
          <a:xfrm>
            <a:off x="4908118" y="5939537"/>
            <a:ext cx="76200" cy="76200"/>
          </a:xfrm>
          <a:custGeom>
            <a:avLst/>
            <a:gdLst>
              <a:gd name="T0" fmla="*/ 48 w 48"/>
              <a:gd name="T1" fmla="*/ 0 h 48"/>
              <a:gd name="T2" fmla="*/ 23 w 48"/>
              <a:gd name="T3" fmla="*/ 48 h 48"/>
              <a:gd name="T4" fmla="*/ 0 w 48"/>
              <a:gd name="T5" fmla="*/ 0 h 48"/>
              <a:gd name="T6" fmla="*/ 48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48" y="0"/>
                </a:moveTo>
                <a:lnTo>
                  <a:pt x="23" y="48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3" name="Line 2095">
            <a:extLst>
              <a:ext uri="{FF2B5EF4-FFF2-40B4-BE49-F238E27FC236}">
                <a16:creationId xmlns:a16="http://schemas.microsoft.com/office/drawing/2014/main" id="{26F0AA59-3327-4382-BF7C-F06D9DC1D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493" y="5722049"/>
            <a:ext cx="231775" cy="2476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" name="Freeform 2096">
            <a:extLst>
              <a:ext uri="{FF2B5EF4-FFF2-40B4-BE49-F238E27FC236}">
                <a16:creationId xmlns:a16="http://schemas.microsoft.com/office/drawing/2014/main" id="{11A7BF80-EDFE-4C05-8F52-2160B705D1D2}"/>
              </a:ext>
            </a:extLst>
          </p:cNvPr>
          <p:cNvSpPr>
            <a:spLocks/>
          </p:cNvSpPr>
          <p:nvPr/>
        </p:nvSpPr>
        <p:spPr bwMode="auto">
          <a:xfrm>
            <a:off x="5185930" y="5936362"/>
            <a:ext cx="79375" cy="82550"/>
          </a:xfrm>
          <a:custGeom>
            <a:avLst/>
            <a:gdLst>
              <a:gd name="T0" fmla="*/ 35 w 50"/>
              <a:gd name="T1" fmla="*/ 0 h 52"/>
              <a:gd name="T2" fmla="*/ 50 w 50"/>
              <a:gd name="T3" fmla="*/ 52 h 52"/>
              <a:gd name="T4" fmla="*/ 0 w 50"/>
              <a:gd name="T5" fmla="*/ 33 h 52"/>
              <a:gd name="T6" fmla="*/ 35 w 50"/>
              <a:gd name="T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2">
                <a:moveTo>
                  <a:pt x="35" y="0"/>
                </a:moveTo>
                <a:lnTo>
                  <a:pt x="50" y="52"/>
                </a:lnTo>
                <a:lnTo>
                  <a:pt x="0" y="33"/>
                </a:lnTo>
                <a:lnTo>
                  <a:pt x="35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" name="Line 2097">
            <a:extLst>
              <a:ext uri="{FF2B5EF4-FFF2-40B4-BE49-F238E27FC236}">
                <a16:creationId xmlns:a16="http://schemas.microsoft.com/office/drawing/2014/main" id="{E316E37B-E68D-4BAA-A756-3B0612310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493" y="5677599"/>
            <a:ext cx="207963" cy="1587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6" name="Freeform 2098">
            <a:extLst>
              <a:ext uri="{FF2B5EF4-FFF2-40B4-BE49-F238E27FC236}">
                <a16:creationId xmlns:a16="http://schemas.microsoft.com/office/drawing/2014/main" id="{90D20A08-555A-43E9-AED0-238F7730CD52}"/>
              </a:ext>
            </a:extLst>
          </p:cNvPr>
          <p:cNvSpPr>
            <a:spLocks/>
          </p:cNvSpPr>
          <p:nvPr/>
        </p:nvSpPr>
        <p:spPr bwMode="auto">
          <a:xfrm>
            <a:off x="5184343" y="5653787"/>
            <a:ext cx="79375" cy="77788"/>
          </a:xfrm>
          <a:custGeom>
            <a:avLst/>
            <a:gdLst>
              <a:gd name="T0" fmla="*/ 3 w 50"/>
              <a:gd name="T1" fmla="*/ 0 h 49"/>
              <a:gd name="T2" fmla="*/ 50 w 50"/>
              <a:gd name="T3" fmla="*/ 28 h 49"/>
              <a:gd name="T4" fmla="*/ 0 w 50"/>
              <a:gd name="T5" fmla="*/ 49 h 49"/>
              <a:gd name="T6" fmla="*/ 3 w 50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49">
                <a:moveTo>
                  <a:pt x="3" y="0"/>
                </a:moveTo>
                <a:lnTo>
                  <a:pt x="50" y="28"/>
                </a:lnTo>
                <a:lnTo>
                  <a:pt x="0" y="49"/>
                </a:lnTo>
                <a:lnTo>
                  <a:pt x="3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7" name="Line 2099">
            <a:extLst>
              <a:ext uri="{FF2B5EF4-FFF2-40B4-BE49-F238E27FC236}">
                <a16:creationId xmlns:a16="http://schemas.microsoft.com/office/drawing/2014/main" id="{A4AA260D-0182-409F-B3A0-BD98DB8126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7805" y="5422012"/>
            <a:ext cx="266700" cy="233363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8" name="Freeform 2100">
            <a:extLst>
              <a:ext uri="{FF2B5EF4-FFF2-40B4-BE49-F238E27FC236}">
                <a16:creationId xmlns:a16="http://schemas.microsoft.com/office/drawing/2014/main" id="{A80D8ADF-0520-43BD-B1BC-5BFBA0A0232A}"/>
              </a:ext>
            </a:extLst>
          </p:cNvPr>
          <p:cNvSpPr>
            <a:spLocks/>
          </p:cNvSpPr>
          <p:nvPr/>
        </p:nvSpPr>
        <p:spPr bwMode="auto">
          <a:xfrm>
            <a:off x="5182755" y="5377562"/>
            <a:ext cx="82550" cy="79375"/>
          </a:xfrm>
          <a:custGeom>
            <a:avLst/>
            <a:gdLst>
              <a:gd name="T0" fmla="*/ 0 w 52"/>
              <a:gd name="T1" fmla="*/ 14 h 50"/>
              <a:gd name="T2" fmla="*/ 52 w 52"/>
              <a:gd name="T3" fmla="*/ 0 h 50"/>
              <a:gd name="T4" fmla="*/ 32 w 52"/>
              <a:gd name="T5" fmla="*/ 50 h 50"/>
              <a:gd name="T6" fmla="*/ 0 w 52"/>
              <a:gd name="T7" fmla="*/ 1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0" y="14"/>
                </a:moveTo>
                <a:lnTo>
                  <a:pt x="52" y="0"/>
                </a:lnTo>
                <a:lnTo>
                  <a:pt x="32" y="50"/>
                </a:lnTo>
                <a:lnTo>
                  <a:pt x="0" y="1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9" name="Line 2101">
            <a:extLst>
              <a:ext uri="{FF2B5EF4-FFF2-40B4-BE49-F238E27FC236}">
                <a16:creationId xmlns:a16="http://schemas.microsoft.com/office/drawing/2014/main" id="{0AAA4BCB-B000-4D27-84FB-C25158DD03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1580" y="5722049"/>
            <a:ext cx="236538" cy="247650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0" name="Freeform 2102">
            <a:extLst>
              <a:ext uri="{FF2B5EF4-FFF2-40B4-BE49-F238E27FC236}">
                <a16:creationId xmlns:a16="http://schemas.microsoft.com/office/drawing/2014/main" id="{F00E047C-3FD9-426D-A8A2-DF9E23E0C13D}"/>
              </a:ext>
            </a:extLst>
          </p:cNvPr>
          <p:cNvSpPr>
            <a:spLocks/>
          </p:cNvSpPr>
          <p:nvPr/>
        </p:nvSpPr>
        <p:spPr bwMode="auto">
          <a:xfrm>
            <a:off x="4625543" y="5936362"/>
            <a:ext cx="80963" cy="82550"/>
          </a:xfrm>
          <a:custGeom>
            <a:avLst/>
            <a:gdLst>
              <a:gd name="T0" fmla="*/ 51 w 51"/>
              <a:gd name="T1" fmla="*/ 34 h 52"/>
              <a:gd name="T2" fmla="*/ 0 w 51"/>
              <a:gd name="T3" fmla="*/ 52 h 52"/>
              <a:gd name="T4" fmla="*/ 16 w 51"/>
              <a:gd name="T5" fmla="*/ 0 h 52"/>
              <a:gd name="T6" fmla="*/ 51 w 51"/>
              <a:gd name="T7" fmla="*/ 3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51" y="34"/>
                </a:moveTo>
                <a:lnTo>
                  <a:pt x="0" y="52"/>
                </a:lnTo>
                <a:lnTo>
                  <a:pt x="16" y="0"/>
                </a:lnTo>
                <a:lnTo>
                  <a:pt x="51" y="34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1" name="Line 2103">
            <a:extLst>
              <a:ext uri="{FF2B5EF4-FFF2-40B4-BE49-F238E27FC236}">
                <a16:creationId xmlns:a16="http://schemas.microsoft.com/office/drawing/2014/main" id="{5358EB8E-4B4F-48F7-A72D-6AD82343E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1580" y="5426774"/>
            <a:ext cx="236538" cy="250825"/>
          </a:xfrm>
          <a:prstGeom prst="line">
            <a:avLst/>
          </a:pr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2" name="Freeform 2104">
            <a:extLst>
              <a:ext uri="{FF2B5EF4-FFF2-40B4-BE49-F238E27FC236}">
                <a16:creationId xmlns:a16="http://schemas.microsoft.com/office/drawing/2014/main" id="{B9D86978-BC66-4CF1-A7FC-DBC56038129D}"/>
              </a:ext>
            </a:extLst>
          </p:cNvPr>
          <p:cNvSpPr>
            <a:spLocks/>
          </p:cNvSpPr>
          <p:nvPr/>
        </p:nvSpPr>
        <p:spPr bwMode="auto">
          <a:xfrm>
            <a:off x="4625543" y="5377562"/>
            <a:ext cx="80963" cy="82550"/>
          </a:xfrm>
          <a:custGeom>
            <a:avLst/>
            <a:gdLst>
              <a:gd name="T0" fmla="*/ 15 w 51"/>
              <a:gd name="T1" fmla="*/ 52 h 52"/>
              <a:gd name="T2" fmla="*/ 0 w 51"/>
              <a:gd name="T3" fmla="*/ 0 h 52"/>
              <a:gd name="T4" fmla="*/ 51 w 51"/>
              <a:gd name="T5" fmla="*/ 19 h 52"/>
              <a:gd name="T6" fmla="*/ 15 w 51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2">
                <a:moveTo>
                  <a:pt x="15" y="52"/>
                </a:moveTo>
                <a:lnTo>
                  <a:pt x="0" y="0"/>
                </a:lnTo>
                <a:lnTo>
                  <a:pt x="51" y="19"/>
                </a:lnTo>
                <a:lnTo>
                  <a:pt x="15" y="5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3" name="Freeform 2105">
            <a:extLst>
              <a:ext uri="{FF2B5EF4-FFF2-40B4-BE49-F238E27FC236}">
                <a16:creationId xmlns:a16="http://schemas.microsoft.com/office/drawing/2014/main" id="{6AAF24B4-98D9-441D-8F47-D1ECCBF13428}"/>
              </a:ext>
            </a:extLst>
          </p:cNvPr>
          <p:cNvSpPr>
            <a:spLocks/>
          </p:cNvSpPr>
          <p:nvPr/>
        </p:nvSpPr>
        <p:spPr bwMode="auto">
          <a:xfrm>
            <a:off x="2987243" y="2159699"/>
            <a:ext cx="763588" cy="112713"/>
          </a:xfrm>
          <a:custGeom>
            <a:avLst/>
            <a:gdLst>
              <a:gd name="T0" fmla="*/ 1493 w 1493"/>
              <a:gd name="T1" fmla="*/ 64 h 220"/>
              <a:gd name="T2" fmla="*/ 1287 w 1493"/>
              <a:gd name="T3" fmla="*/ 64 h 220"/>
              <a:gd name="T4" fmla="*/ 1223 w 1493"/>
              <a:gd name="T5" fmla="*/ 0 h 220"/>
              <a:gd name="T6" fmla="*/ 1159 w 1493"/>
              <a:gd name="T7" fmla="*/ 64 h 220"/>
              <a:gd name="T8" fmla="*/ 0 w 1493"/>
              <a:gd name="T9" fmla="*/ 64 h 220"/>
              <a:gd name="T10" fmla="*/ 0 w 1493"/>
              <a:gd name="T11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3" h="220">
                <a:moveTo>
                  <a:pt x="1493" y="64"/>
                </a:moveTo>
                <a:lnTo>
                  <a:pt x="1287" y="64"/>
                </a:lnTo>
                <a:cubicBezTo>
                  <a:pt x="1287" y="29"/>
                  <a:pt x="1258" y="0"/>
                  <a:pt x="1223" y="0"/>
                </a:cubicBezTo>
                <a:cubicBezTo>
                  <a:pt x="1188" y="0"/>
                  <a:pt x="1159" y="29"/>
                  <a:pt x="1159" y="64"/>
                </a:cubicBezTo>
                <a:lnTo>
                  <a:pt x="0" y="64"/>
                </a:lnTo>
                <a:lnTo>
                  <a:pt x="0" y="22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4" name="Freeform 2106">
            <a:extLst>
              <a:ext uri="{FF2B5EF4-FFF2-40B4-BE49-F238E27FC236}">
                <a16:creationId xmlns:a16="http://schemas.microsoft.com/office/drawing/2014/main" id="{49F0952C-2DA3-4315-A65D-BD3137EC7A1A}"/>
              </a:ext>
            </a:extLst>
          </p:cNvPr>
          <p:cNvSpPr>
            <a:spLocks/>
          </p:cNvSpPr>
          <p:nvPr/>
        </p:nvSpPr>
        <p:spPr bwMode="auto">
          <a:xfrm>
            <a:off x="2947555" y="2262887"/>
            <a:ext cx="77788" cy="76200"/>
          </a:xfrm>
          <a:custGeom>
            <a:avLst/>
            <a:gdLst>
              <a:gd name="T0" fmla="*/ 49 w 49"/>
              <a:gd name="T1" fmla="*/ 0 h 48"/>
              <a:gd name="T2" fmla="*/ 25 w 49"/>
              <a:gd name="T3" fmla="*/ 48 h 48"/>
              <a:gd name="T4" fmla="*/ 0 w 49"/>
              <a:gd name="T5" fmla="*/ 0 h 48"/>
              <a:gd name="T6" fmla="*/ 49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49" y="0"/>
                </a:moveTo>
                <a:lnTo>
                  <a:pt x="25" y="48"/>
                </a:lnTo>
                <a:lnTo>
                  <a:pt x="0" y="0"/>
                </a:lnTo>
                <a:lnTo>
                  <a:pt x="49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" name="Freeform 2107">
            <a:extLst>
              <a:ext uri="{FF2B5EF4-FFF2-40B4-BE49-F238E27FC236}">
                <a16:creationId xmlns:a16="http://schemas.microsoft.com/office/drawing/2014/main" id="{23B5E5BC-E66F-4192-9387-B8C85D62AE20}"/>
              </a:ext>
            </a:extLst>
          </p:cNvPr>
          <p:cNvSpPr>
            <a:spLocks/>
          </p:cNvSpPr>
          <p:nvPr/>
        </p:nvSpPr>
        <p:spPr bwMode="auto">
          <a:xfrm>
            <a:off x="3615893" y="2259712"/>
            <a:ext cx="174625" cy="249238"/>
          </a:xfrm>
          <a:custGeom>
            <a:avLst/>
            <a:gdLst>
              <a:gd name="T0" fmla="*/ 110 w 110"/>
              <a:gd name="T1" fmla="*/ 0 h 157"/>
              <a:gd name="T2" fmla="*/ 1 w 110"/>
              <a:gd name="T3" fmla="*/ 104 h 157"/>
              <a:gd name="T4" fmla="*/ 0 w 110"/>
              <a:gd name="T5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" h="157">
                <a:moveTo>
                  <a:pt x="110" y="0"/>
                </a:moveTo>
                <a:lnTo>
                  <a:pt x="1" y="104"/>
                </a:lnTo>
                <a:lnTo>
                  <a:pt x="0" y="157"/>
                </a:lnTo>
              </a:path>
            </a:pathLst>
          </a:custGeom>
          <a:noFill/>
          <a:ln w="11113" cap="sq">
            <a:solidFill>
              <a:srgbClr val="C55A1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" name="Freeform 2108">
            <a:extLst>
              <a:ext uri="{FF2B5EF4-FFF2-40B4-BE49-F238E27FC236}">
                <a16:creationId xmlns:a16="http://schemas.microsoft.com/office/drawing/2014/main" id="{D4083883-5C34-4022-9811-E1B4409183FD}"/>
              </a:ext>
            </a:extLst>
          </p:cNvPr>
          <p:cNvSpPr>
            <a:spLocks/>
          </p:cNvSpPr>
          <p:nvPr/>
        </p:nvSpPr>
        <p:spPr bwMode="auto">
          <a:xfrm>
            <a:off x="2660218" y="2512124"/>
            <a:ext cx="955675" cy="82550"/>
          </a:xfrm>
          <a:custGeom>
            <a:avLst/>
            <a:gdLst>
              <a:gd name="T0" fmla="*/ 602 w 602"/>
              <a:gd name="T1" fmla="*/ 0 h 52"/>
              <a:gd name="T2" fmla="*/ 0 w 602"/>
              <a:gd name="T3" fmla="*/ 0 h 52"/>
              <a:gd name="T4" fmla="*/ 0 w 60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2" h="52">
                <a:moveTo>
                  <a:pt x="602" y="0"/>
                </a:moveTo>
                <a:lnTo>
                  <a:pt x="0" y="0"/>
                </a:lnTo>
                <a:lnTo>
                  <a:pt x="0" y="52"/>
                </a:lnTo>
              </a:path>
            </a:pathLst>
          </a:custGeom>
          <a:noFill/>
          <a:ln w="7938" cap="sq">
            <a:solidFill>
              <a:srgbClr val="C55A1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7" name="Freeform 2109">
            <a:extLst>
              <a:ext uri="{FF2B5EF4-FFF2-40B4-BE49-F238E27FC236}">
                <a16:creationId xmlns:a16="http://schemas.microsoft.com/office/drawing/2014/main" id="{C4C6318C-81E8-4139-9D67-5C91EA8B5A93}"/>
              </a:ext>
            </a:extLst>
          </p:cNvPr>
          <p:cNvSpPr>
            <a:spLocks/>
          </p:cNvSpPr>
          <p:nvPr/>
        </p:nvSpPr>
        <p:spPr bwMode="auto">
          <a:xfrm>
            <a:off x="2623705" y="2589912"/>
            <a:ext cx="71438" cy="71438"/>
          </a:xfrm>
          <a:custGeom>
            <a:avLst/>
            <a:gdLst>
              <a:gd name="T0" fmla="*/ 45 w 45"/>
              <a:gd name="T1" fmla="*/ 0 h 45"/>
              <a:gd name="T2" fmla="*/ 23 w 45"/>
              <a:gd name="T3" fmla="*/ 45 h 45"/>
              <a:gd name="T4" fmla="*/ 0 w 45"/>
              <a:gd name="T5" fmla="*/ 0 h 45"/>
              <a:gd name="T6" fmla="*/ 45 w 45"/>
              <a:gd name="T7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45" y="0"/>
                </a:moveTo>
                <a:lnTo>
                  <a:pt x="23" y="45"/>
                </a:lnTo>
                <a:lnTo>
                  <a:pt x="0" y="0"/>
                </a:lnTo>
                <a:lnTo>
                  <a:pt x="45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" name="Freeform 2110">
            <a:extLst>
              <a:ext uri="{FF2B5EF4-FFF2-40B4-BE49-F238E27FC236}">
                <a16:creationId xmlns:a16="http://schemas.microsoft.com/office/drawing/2014/main" id="{1CA86768-4225-437C-80FD-54E018E5C253}"/>
              </a:ext>
            </a:extLst>
          </p:cNvPr>
          <p:cNvSpPr>
            <a:spLocks/>
          </p:cNvSpPr>
          <p:nvPr/>
        </p:nvSpPr>
        <p:spPr bwMode="auto">
          <a:xfrm>
            <a:off x="3828618" y="2159699"/>
            <a:ext cx="790575" cy="112713"/>
          </a:xfrm>
          <a:custGeom>
            <a:avLst/>
            <a:gdLst>
              <a:gd name="T0" fmla="*/ 0 w 1542"/>
              <a:gd name="T1" fmla="*/ 64 h 220"/>
              <a:gd name="T2" fmla="*/ 149 w 1542"/>
              <a:gd name="T3" fmla="*/ 64 h 220"/>
              <a:gd name="T4" fmla="*/ 213 w 1542"/>
              <a:gd name="T5" fmla="*/ 0 h 220"/>
              <a:gd name="T6" fmla="*/ 277 w 1542"/>
              <a:gd name="T7" fmla="*/ 64 h 220"/>
              <a:gd name="T8" fmla="*/ 1542 w 1542"/>
              <a:gd name="T9" fmla="*/ 64 h 220"/>
              <a:gd name="T10" fmla="*/ 1542 w 1542"/>
              <a:gd name="T11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42" h="220">
                <a:moveTo>
                  <a:pt x="0" y="64"/>
                </a:moveTo>
                <a:lnTo>
                  <a:pt x="149" y="64"/>
                </a:lnTo>
                <a:cubicBezTo>
                  <a:pt x="149" y="29"/>
                  <a:pt x="177" y="0"/>
                  <a:pt x="213" y="0"/>
                </a:cubicBezTo>
                <a:cubicBezTo>
                  <a:pt x="248" y="0"/>
                  <a:pt x="277" y="29"/>
                  <a:pt x="277" y="64"/>
                </a:cubicBezTo>
                <a:lnTo>
                  <a:pt x="1542" y="64"/>
                </a:lnTo>
                <a:lnTo>
                  <a:pt x="1542" y="22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9" name="Freeform 2111">
            <a:extLst>
              <a:ext uri="{FF2B5EF4-FFF2-40B4-BE49-F238E27FC236}">
                <a16:creationId xmlns:a16="http://schemas.microsoft.com/office/drawing/2014/main" id="{05FE3F67-EB50-4482-BD88-458002FA28BE}"/>
              </a:ext>
            </a:extLst>
          </p:cNvPr>
          <p:cNvSpPr>
            <a:spLocks/>
          </p:cNvSpPr>
          <p:nvPr/>
        </p:nvSpPr>
        <p:spPr bwMode="auto">
          <a:xfrm>
            <a:off x="4581093" y="2262887"/>
            <a:ext cx="76200" cy="76200"/>
          </a:xfrm>
          <a:custGeom>
            <a:avLst/>
            <a:gdLst>
              <a:gd name="T0" fmla="*/ 48 w 48"/>
              <a:gd name="T1" fmla="*/ 0 h 48"/>
              <a:gd name="T2" fmla="*/ 24 w 48"/>
              <a:gd name="T3" fmla="*/ 48 h 48"/>
              <a:gd name="T4" fmla="*/ 0 w 48"/>
              <a:gd name="T5" fmla="*/ 0 h 48"/>
              <a:gd name="T6" fmla="*/ 48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48" y="0"/>
                </a:moveTo>
                <a:lnTo>
                  <a:pt x="24" y="48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0" name="Freeform 2112">
            <a:extLst>
              <a:ext uri="{FF2B5EF4-FFF2-40B4-BE49-F238E27FC236}">
                <a16:creationId xmlns:a16="http://schemas.microsoft.com/office/drawing/2014/main" id="{B7737154-2AC2-4974-B262-B16B2F5C6B5A}"/>
              </a:ext>
            </a:extLst>
          </p:cNvPr>
          <p:cNvSpPr>
            <a:spLocks/>
          </p:cNvSpPr>
          <p:nvPr/>
        </p:nvSpPr>
        <p:spPr bwMode="auto">
          <a:xfrm>
            <a:off x="3946093" y="3329687"/>
            <a:ext cx="673100" cy="112713"/>
          </a:xfrm>
          <a:custGeom>
            <a:avLst/>
            <a:gdLst>
              <a:gd name="T0" fmla="*/ 0 w 424"/>
              <a:gd name="T1" fmla="*/ 71 h 71"/>
              <a:gd name="T2" fmla="*/ 0 w 424"/>
              <a:gd name="T3" fmla="*/ 0 h 71"/>
              <a:gd name="T4" fmla="*/ 424 w 424"/>
              <a:gd name="T5" fmla="*/ 0 h 71"/>
              <a:gd name="T6" fmla="*/ 424 w 424"/>
              <a:gd name="T7" fmla="*/ 4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4" h="71">
                <a:moveTo>
                  <a:pt x="0" y="71"/>
                </a:moveTo>
                <a:lnTo>
                  <a:pt x="0" y="0"/>
                </a:lnTo>
                <a:lnTo>
                  <a:pt x="424" y="0"/>
                </a:lnTo>
                <a:lnTo>
                  <a:pt x="424" y="48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1" name="Freeform 2113">
            <a:extLst>
              <a:ext uri="{FF2B5EF4-FFF2-40B4-BE49-F238E27FC236}">
                <a16:creationId xmlns:a16="http://schemas.microsoft.com/office/drawing/2014/main" id="{D7303C08-9FEF-4A9F-969A-44CAC395F4CC}"/>
              </a:ext>
            </a:extLst>
          </p:cNvPr>
          <p:cNvSpPr>
            <a:spLocks/>
          </p:cNvSpPr>
          <p:nvPr/>
        </p:nvSpPr>
        <p:spPr bwMode="auto">
          <a:xfrm>
            <a:off x="4581093" y="3396362"/>
            <a:ext cx="76200" cy="76200"/>
          </a:xfrm>
          <a:custGeom>
            <a:avLst/>
            <a:gdLst>
              <a:gd name="T0" fmla="*/ 48 w 48"/>
              <a:gd name="T1" fmla="*/ 0 h 48"/>
              <a:gd name="T2" fmla="*/ 24 w 48"/>
              <a:gd name="T3" fmla="*/ 48 h 48"/>
              <a:gd name="T4" fmla="*/ 0 w 48"/>
              <a:gd name="T5" fmla="*/ 0 h 48"/>
              <a:gd name="T6" fmla="*/ 48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48" y="0"/>
                </a:moveTo>
                <a:lnTo>
                  <a:pt x="24" y="48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2" name="Freeform 2114">
            <a:extLst>
              <a:ext uri="{FF2B5EF4-FFF2-40B4-BE49-F238E27FC236}">
                <a16:creationId xmlns:a16="http://schemas.microsoft.com/office/drawing/2014/main" id="{BF90DBDE-239D-449C-9311-67502A4E2F41}"/>
              </a:ext>
            </a:extLst>
          </p:cNvPr>
          <p:cNvSpPr>
            <a:spLocks/>
          </p:cNvSpPr>
          <p:nvPr/>
        </p:nvSpPr>
        <p:spPr bwMode="auto">
          <a:xfrm>
            <a:off x="3946093" y="3520187"/>
            <a:ext cx="998538" cy="211138"/>
          </a:xfrm>
          <a:custGeom>
            <a:avLst/>
            <a:gdLst>
              <a:gd name="T0" fmla="*/ 0 w 1952"/>
              <a:gd name="T1" fmla="*/ 0 h 414"/>
              <a:gd name="T2" fmla="*/ 0 w 1952"/>
              <a:gd name="T3" fmla="*/ 236 h 414"/>
              <a:gd name="T4" fmla="*/ 1594 w 1952"/>
              <a:gd name="T5" fmla="*/ 236 h 414"/>
              <a:gd name="T6" fmla="*/ 1658 w 1952"/>
              <a:gd name="T7" fmla="*/ 172 h 414"/>
              <a:gd name="T8" fmla="*/ 1722 w 1952"/>
              <a:gd name="T9" fmla="*/ 236 h 414"/>
              <a:gd name="T10" fmla="*/ 1952 w 1952"/>
              <a:gd name="T11" fmla="*/ 236 h 414"/>
              <a:gd name="T12" fmla="*/ 1952 w 1952"/>
              <a:gd name="T13" fmla="*/ 414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2" h="414">
                <a:moveTo>
                  <a:pt x="0" y="0"/>
                </a:moveTo>
                <a:lnTo>
                  <a:pt x="0" y="236"/>
                </a:lnTo>
                <a:lnTo>
                  <a:pt x="1594" y="236"/>
                </a:lnTo>
                <a:cubicBezTo>
                  <a:pt x="1594" y="200"/>
                  <a:pt x="1623" y="172"/>
                  <a:pt x="1658" y="172"/>
                </a:cubicBezTo>
                <a:cubicBezTo>
                  <a:pt x="1694" y="172"/>
                  <a:pt x="1722" y="200"/>
                  <a:pt x="1722" y="236"/>
                </a:cubicBezTo>
                <a:lnTo>
                  <a:pt x="1952" y="236"/>
                </a:lnTo>
                <a:lnTo>
                  <a:pt x="1952" y="414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" name="Freeform 2116">
            <a:extLst>
              <a:ext uri="{FF2B5EF4-FFF2-40B4-BE49-F238E27FC236}">
                <a16:creationId xmlns:a16="http://schemas.microsoft.com/office/drawing/2014/main" id="{64DF1401-00CD-4E36-AF10-392FB144EA8C}"/>
              </a:ext>
            </a:extLst>
          </p:cNvPr>
          <p:cNvSpPr>
            <a:spLocks/>
          </p:cNvSpPr>
          <p:nvPr/>
        </p:nvSpPr>
        <p:spPr bwMode="auto">
          <a:xfrm>
            <a:off x="4906530" y="3721799"/>
            <a:ext cx="77788" cy="77788"/>
          </a:xfrm>
          <a:custGeom>
            <a:avLst/>
            <a:gdLst>
              <a:gd name="T0" fmla="*/ 49 w 49"/>
              <a:gd name="T1" fmla="*/ 0 h 49"/>
              <a:gd name="T2" fmla="*/ 24 w 49"/>
              <a:gd name="T3" fmla="*/ 49 h 49"/>
              <a:gd name="T4" fmla="*/ 0 w 49"/>
              <a:gd name="T5" fmla="*/ 0 h 49"/>
              <a:gd name="T6" fmla="*/ 49 w 49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9">
                <a:moveTo>
                  <a:pt x="49" y="0"/>
                </a:moveTo>
                <a:lnTo>
                  <a:pt x="24" y="49"/>
                </a:lnTo>
                <a:lnTo>
                  <a:pt x="0" y="0"/>
                </a:lnTo>
                <a:lnTo>
                  <a:pt x="49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" name="Freeform 2117">
            <a:extLst>
              <a:ext uri="{FF2B5EF4-FFF2-40B4-BE49-F238E27FC236}">
                <a16:creationId xmlns:a16="http://schemas.microsoft.com/office/drawing/2014/main" id="{A384C547-3209-4D32-AD91-D21F9084B899}"/>
              </a:ext>
            </a:extLst>
          </p:cNvPr>
          <p:cNvSpPr>
            <a:spLocks/>
          </p:cNvSpPr>
          <p:nvPr/>
        </p:nvSpPr>
        <p:spPr bwMode="auto">
          <a:xfrm>
            <a:off x="2987243" y="3277299"/>
            <a:ext cx="890588" cy="204788"/>
          </a:xfrm>
          <a:custGeom>
            <a:avLst/>
            <a:gdLst>
              <a:gd name="T0" fmla="*/ 1741 w 1741"/>
              <a:gd name="T1" fmla="*/ 400 h 400"/>
              <a:gd name="T2" fmla="*/ 1597 w 1741"/>
              <a:gd name="T3" fmla="*/ 400 h 400"/>
              <a:gd name="T4" fmla="*/ 1597 w 1741"/>
              <a:gd name="T5" fmla="*/ 64 h 400"/>
              <a:gd name="T6" fmla="*/ 1537 w 1741"/>
              <a:gd name="T7" fmla="*/ 64 h 400"/>
              <a:gd name="T8" fmla="*/ 1473 w 1741"/>
              <a:gd name="T9" fmla="*/ 0 h 400"/>
              <a:gd name="T10" fmla="*/ 1409 w 1741"/>
              <a:gd name="T11" fmla="*/ 64 h 400"/>
              <a:gd name="T12" fmla="*/ 1264 w 1741"/>
              <a:gd name="T13" fmla="*/ 64 h 400"/>
              <a:gd name="T14" fmla="*/ 1200 w 1741"/>
              <a:gd name="T15" fmla="*/ 0 h 400"/>
              <a:gd name="T16" fmla="*/ 1136 w 1741"/>
              <a:gd name="T17" fmla="*/ 64 h 400"/>
              <a:gd name="T18" fmla="*/ 0 w 1741"/>
              <a:gd name="T19" fmla="*/ 64 h 400"/>
              <a:gd name="T20" fmla="*/ 0 w 1741"/>
              <a:gd name="T21" fmla="*/ 2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41" h="400">
                <a:moveTo>
                  <a:pt x="1741" y="400"/>
                </a:moveTo>
                <a:lnTo>
                  <a:pt x="1597" y="400"/>
                </a:lnTo>
                <a:lnTo>
                  <a:pt x="1597" y="64"/>
                </a:lnTo>
                <a:lnTo>
                  <a:pt x="1537" y="64"/>
                </a:lnTo>
                <a:cubicBezTo>
                  <a:pt x="1537" y="28"/>
                  <a:pt x="1509" y="0"/>
                  <a:pt x="1473" y="0"/>
                </a:cubicBezTo>
                <a:cubicBezTo>
                  <a:pt x="1438" y="0"/>
                  <a:pt x="1409" y="28"/>
                  <a:pt x="1409" y="64"/>
                </a:cubicBezTo>
                <a:lnTo>
                  <a:pt x="1264" y="64"/>
                </a:lnTo>
                <a:cubicBezTo>
                  <a:pt x="1264" y="28"/>
                  <a:pt x="1235" y="0"/>
                  <a:pt x="1200" y="0"/>
                </a:cubicBezTo>
                <a:cubicBezTo>
                  <a:pt x="1164" y="0"/>
                  <a:pt x="1136" y="28"/>
                  <a:pt x="1136" y="64"/>
                </a:cubicBezTo>
                <a:lnTo>
                  <a:pt x="0" y="64"/>
                </a:lnTo>
                <a:lnTo>
                  <a:pt x="0" y="251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" name="Freeform 2118">
            <a:extLst>
              <a:ext uri="{FF2B5EF4-FFF2-40B4-BE49-F238E27FC236}">
                <a16:creationId xmlns:a16="http://schemas.microsoft.com/office/drawing/2014/main" id="{B69A2994-FBDF-4D2A-B62C-E7F1A1115B1E}"/>
              </a:ext>
            </a:extLst>
          </p:cNvPr>
          <p:cNvSpPr>
            <a:spLocks/>
          </p:cNvSpPr>
          <p:nvPr/>
        </p:nvSpPr>
        <p:spPr bwMode="auto">
          <a:xfrm>
            <a:off x="2947555" y="3396361"/>
            <a:ext cx="77788" cy="76200"/>
          </a:xfrm>
          <a:custGeom>
            <a:avLst/>
            <a:gdLst>
              <a:gd name="T0" fmla="*/ 49 w 49"/>
              <a:gd name="T1" fmla="*/ 0 h 48"/>
              <a:gd name="T2" fmla="*/ 25 w 49"/>
              <a:gd name="T3" fmla="*/ 48 h 48"/>
              <a:gd name="T4" fmla="*/ 0 w 49"/>
              <a:gd name="T5" fmla="*/ 0 h 48"/>
              <a:gd name="T6" fmla="*/ 49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49" y="0"/>
                </a:moveTo>
                <a:lnTo>
                  <a:pt x="25" y="48"/>
                </a:lnTo>
                <a:lnTo>
                  <a:pt x="0" y="0"/>
                </a:lnTo>
                <a:lnTo>
                  <a:pt x="49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" name="Freeform 2119">
            <a:extLst>
              <a:ext uri="{FF2B5EF4-FFF2-40B4-BE49-F238E27FC236}">
                <a16:creationId xmlns:a16="http://schemas.microsoft.com/office/drawing/2014/main" id="{37CC8091-8698-4BDD-8A3F-3BFB5A9B531A}"/>
              </a:ext>
            </a:extLst>
          </p:cNvPr>
          <p:cNvSpPr>
            <a:spLocks/>
          </p:cNvSpPr>
          <p:nvPr/>
        </p:nvSpPr>
        <p:spPr bwMode="auto">
          <a:xfrm>
            <a:off x="2660218" y="3520186"/>
            <a:ext cx="1241425" cy="211138"/>
          </a:xfrm>
          <a:custGeom>
            <a:avLst/>
            <a:gdLst>
              <a:gd name="T0" fmla="*/ 2424 w 2424"/>
              <a:gd name="T1" fmla="*/ 0 h 414"/>
              <a:gd name="T2" fmla="*/ 2424 w 2424"/>
              <a:gd name="T3" fmla="*/ 236 h 414"/>
              <a:gd name="T4" fmla="*/ 2243 w 2424"/>
              <a:gd name="T5" fmla="*/ 236 h 414"/>
              <a:gd name="T6" fmla="*/ 2179 w 2424"/>
              <a:gd name="T7" fmla="*/ 172 h 414"/>
              <a:gd name="T8" fmla="*/ 2115 w 2424"/>
              <a:gd name="T9" fmla="*/ 236 h 414"/>
              <a:gd name="T10" fmla="*/ 1924 w 2424"/>
              <a:gd name="T11" fmla="*/ 236 h 414"/>
              <a:gd name="T12" fmla="*/ 1860 w 2424"/>
              <a:gd name="T13" fmla="*/ 172 h 414"/>
              <a:gd name="T14" fmla="*/ 1796 w 2424"/>
              <a:gd name="T15" fmla="*/ 236 h 414"/>
              <a:gd name="T16" fmla="*/ 393 w 2424"/>
              <a:gd name="T17" fmla="*/ 236 h 414"/>
              <a:gd name="T18" fmla="*/ 329 w 2424"/>
              <a:gd name="T19" fmla="*/ 172 h 414"/>
              <a:gd name="T20" fmla="*/ 265 w 2424"/>
              <a:gd name="T21" fmla="*/ 236 h 414"/>
              <a:gd name="T22" fmla="*/ 0 w 2424"/>
              <a:gd name="T23" fmla="*/ 236 h 414"/>
              <a:gd name="T24" fmla="*/ 0 w 2424"/>
              <a:gd name="T25" fmla="*/ 414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24" h="414">
                <a:moveTo>
                  <a:pt x="2424" y="0"/>
                </a:moveTo>
                <a:lnTo>
                  <a:pt x="2424" y="236"/>
                </a:lnTo>
                <a:lnTo>
                  <a:pt x="2243" y="236"/>
                </a:lnTo>
                <a:cubicBezTo>
                  <a:pt x="2243" y="200"/>
                  <a:pt x="2214" y="172"/>
                  <a:pt x="2179" y="172"/>
                </a:cubicBezTo>
                <a:cubicBezTo>
                  <a:pt x="2143" y="172"/>
                  <a:pt x="2115" y="200"/>
                  <a:pt x="2115" y="236"/>
                </a:cubicBezTo>
                <a:lnTo>
                  <a:pt x="1924" y="236"/>
                </a:lnTo>
                <a:cubicBezTo>
                  <a:pt x="1924" y="200"/>
                  <a:pt x="1895" y="172"/>
                  <a:pt x="1860" y="172"/>
                </a:cubicBezTo>
                <a:cubicBezTo>
                  <a:pt x="1824" y="172"/>
                  <a:pt x="1796" y="200"/>
                  <a:pt x="1796" y="236"/>
                </a:cubicBezTo>
                <a:lnTo>
                  <a:pt x="393" y="236"/>
                </a:lnTo>
                <a:cubicBezTo>
                  <a:pt x="393" y="200"/>
                  <a:pt x="365" y="172"/>
                  <a:pt x="329" y="172"/>
                </a:cubicBezTo>
                <a:cubicBezTo>
                  <a:pt x="294" y="172"/>
                  <a:pt x="265" y="200"/>
                  <a:pt x="265" y="236"/>
                </a:cubicBezTo>
                <a:lnTo>
                  <a:pt x="0" y="236"/>
                </a:lnTo>
                <a:lnTo>
                  <a:pt x="0" y="414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" name="Freeform 2120">
            <a:extLst>
              <a:ext uri="{FF2B5EF4-FFF2-40B4-BE49-F238E27FC236}">
                <a16:creationId xmlns:a16="http://schemas.microsoft.com/office/drawing/2014/main" id="{0B00DD19-53AF-4C2C-B4C8-FC65498B2D61}"/>
              </a:ext>
            </a:extLst>
          </p:cNvPr>
          <p:cNvSpPr>
            <a:spLocks/>
          </p:cNvSpPr>
          <p:nvPr/>
        </p:nvSpPr>
        <p:spPr bwMode="auto">
          <a:xfrm>
            <a:off x="2622118" y="3721799"/>
            <a:ext cx="76200" cy="77788"/>
          </a:xfrm>
          <a:custGeom>
            <a:avLst/>
            <a:gdLst>
              <a:gd name="T0" fmla="*/ 48 w 48"/>
              <a:gd name="T1" fmla="*/ 0 h 49"/>
              <a:gd name="T2" fmla="*/ 24 w 48"/>
              <a:gd name="T3" fmla="*/ 49 h 49"/>
              <a:gd name="T4" fmla="*/ 0 w 48"/>
              <a:gd name="T5" fmla="*/ 0 h 49"/>
              <a:gd name="T6" fmla="*/ 48 w 48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0"/>
                </a:moveTo>
                <a:lnTo>
                  <a:pt x="24" y="49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" name="Freeform 2121">
            <a:extLst>
              <a:ext uri="{FF2B5EF4-FFF2-40B4-BE49-F238E27FC236}">
                <a16:creationId xmlns:a16="http://schemas.microsoft.com/office/drawing/2014/main" id="{E25A9C3C-43BB-4F93-9E88-97F214E4F17A}"/>
              </a:ext>
            </a:extLst>
          </p:cNvPr>
          <p:cNvSpPr>
            <a:spLocks/>
          </p:cNvSpPr>
          <p:nvPr/>
        </p:nvSpPr>
        <p:spPr bwMode="auto">
          <a:xfrm>
            <a:off x="3828618" y="2205736"/>
            <a:ext cx="1116013" cy="393700"/>
          </a:xfrm>
          <a:custGeom>
            <a:avLst/>
            <a:gdLst>
              <a:gd name="T0" fmla="*/ 0 w 2180"/>
              <a:gd name="T1" fmla="*/ 64 h 770"/>
              <a:gd name="T2" fmla="*/ 57 w 2180"/>
              <a:gd name="T3" fmla="*/ 64 h 770"/>
              <a:gd name="T4" fmla="*/ 121 w 2180"/>
              <a:gd name="T5" fmla="*/ 0 h 770"/>
              <a:gd name="T6" fmla="*/ 185 w 2180"/>
              <a:gd name="T7" fmla="*/ 64 h 770"/>
              <a:gd name="T8" fmla="*/ 260 w 2180"/>
              <a:gd name="T9" fmla="*/ 64 h 770"/>
              <a:gd name="T10" fmla="*/ 260 w 2180"/>
              <a:gd name="T11" fmla="*/ 596 h 770"/>
              <a:gd name="T12" fmla="*/ 1818 w 2180"/>
              <a:gd name="T13" fmla="*/ 596 h 770"/>
              <a:gd name="T14" fmla="*/ 1882 w 2180"/>
              <a:gd name="T15" fmla="*/ 532 h 770"/>
              <a:gd name="T16" fmla="*/ 1946 w 2180"/>
              <a:gd name="T17" fmla="*/ 596 h 770"/>
              <a:gd name="T18" fmla="*/ 2180 w 2180"/>
              <a:gd name="T19" fmla="*/ 596 h 770"/>
              <a:gd name="T20" fmla="*/ 2180 w 2180"/>
              <a:gd name="T21" fmla="*/ 77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0" h="770">
                <a:moveTo>
                  <a:pt x="0" y="64"/>
                </a:moveTo>
                <a:lnTo>
                  <a:pt x="57" y="64"/>
                </a:lnTo>
                <a:cubicBezTo>
                  <a:pt x="57" y="29"/>
                  <a:pt x="85" y="0"/>
                  <a:pt x="121" y="0"/>
                </a:cubicBezTo>
                <a:cubicBezTo>
                  <a:pt x="156" y="0"/>
                  <a:pt x="185" y="29"/>
                  <a:pt x="185" y="64"/>
                </a:cubicBezTo>
                <a:lnTo>
                  <a:pt x="260" y="64"/>
                </a:lnTo>
                <a:lnTo>
                  <a:pt x="260" y="596"/>
                </a:lnTo>
                <a:lnTo>
                  <a:pt x="1818" y="596"/>
                </a:lnTo>
                <a:cubicBezTo>
                  <a:pt x="1818" y="561"/>
                  <a:pt x="1847" y="532"/>
                  <a:pt x="1882" y="532"/>
                </a:cubicBezTo>
                <a:cubicBezTo>
                  <a:pt x="1918" y="532"/>
                  <a:pt x="1946" y="561"/>
                  <a:pt x="1946" y="596"/>
                </a:cubicBezTo>
                <a:lnTo>
                  <a:pt x="2180" y="596"/>
                </a:lnTo>
                <a:lnTo>
                  <a:pt x="2180" y="77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" name="Freeform 2122">
            <a:extLst>
              <a:ext uri="{FF2B5EF4-FFF2-40B4-BE49-F238E27FC236}">
                <a16:creationId xmlns:a16="http://schemas.microsoft.com/office/drawing/2014/main" id="{F6D1A82A-584E-457D-9FBA-964C4B07CB15}"/>
              </a:ext>
            </a:extLst>
          </p:cNvPr>
          <p:cNvSpPr>
            <a:spLocks/>
          </p:cNvSpPr>
          <p:nvPr/>
        </p:nvSpPr>
        <p:spPr bwMode="auto">
          <a:xfrm>
            <a:off x="4906530" y="2589911"/>
            <a:ext cx="77788" cy="76200"/>
          </a:xfrm>
          <a:custGeom>
            <a:avLst/>
            <a:gdLst>
              <a:gd name="T0" fmla="*/ 49 w 49"/>
              <a:gd name="T1" fmla="*/ 0 h 48"/>
              <a:gd name="T2" fmla="*/ 24 w 49"/>
              <a:gd name="T3" fmla="*/ 48 h 48"/>
              <a:gd name="T4" fmla="*/ 0 w 49"/>
              <a:gd name="T5" fmla="*/ 0 h 48"/>
              <a:gd name="T6" fmla="*/ 49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49" y="0"/>
                </a:moveTo>
                <a:lnTo>
                  <a:pt x="24" y="48"/>
                </a:lnTo>
                <a:lnTo>
                  <a:pt x="0" y="0"/>
                </a:lnTo>
                <a:lnTo>
                  <a:pt x="49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" name="Freeform 2123">
            <a:extLst>
              <a:ext uri="{FF2B5EF4-FFF2-40B4-BE49-F238E27FC236}">
                <a16:creationId xmlns:a16="http://schemas.microsoft.com/office/drawing/2014/main" id="{975447F4-7F49-4153-8234-2D4433B48DA8}"/>
              </a:ext>
            </a:extLst>
          </p:cNvPr>
          <p:cNvSpPr>
            <a:spLocks/>
          </p:cNvSpPr>
          <p:nvPr/>
        </p:nvSpPr>
        <p:spPr bwMode="auto">
          <a:xfrm>
            <a:off x="3831793" y="2318449"/>
            <a:ext cx="209550" cy="36513"/>
          </a:xfrm>
          <a:custGeom>
            <a:avLst/>
            <a:gdLst>
              <a:gd name="T0" fmla="*/ 0 w 409"/>
              <a:gd name="T1" fmla="*/ 70 h 70"/>
              <a:gd name="T2" fmla="*/ 191 w 409"/>
              <a:gd name="T3" fmla="*/ 66 h 70"/>
              <a:gd name="T4" fmla="*/ 254 w 409"/>
              <a:gd name="T5" fmla="*/ 0 h 70"/>
              <a:gd name="T6" fmla="*/ 319 w 409"/>
              <a:gd name="T7" fmla="*/ 63 h 70"/>
              <a:gd name="T8" fmla="*/ 409 w 409"/>
              <a:gd name="T9" fmla="*/ 6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9" h="70">
                <a:moveTo>
                  <a:pt x="0" y="70"/>
                </a:moveTo>
                <a:lnTo>
                  <a:pt x="191" y="66"/>
                </a:lnTo>
                <a:cubicBezTo>
                  <a:pt x="190" y="30"/>
                  <a:pt x="218" y="1"/>
                  <a:pt x="254" y="0"/>
                </a:cubicBezTo>
                <a:cubicBezTo>
                  <a:pt x="289" y="0"/>
                  <a:pt x="318" y="28"/>
                  <a:pt x="319" y="63"/>
                </a:cubicBezTo>
                <a:lnTo>
                  <a:pt x="409" y="61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" name="Freeform 2124">
            <a:extLst>
              <a:ext uri="{FF2B5EF4-FFF2-40B4-BE49-F238E27FC236}">
                <a16:creationId xmlns:a16="http://schemas.microsoft.com/office/drawing/2014/main" id="{4CF090D1-0080-4AC3-A2FD-63736F797468}"/>
              </a:ext>
            </a:extLst>
          </p:cNvPr>
          <p:cNvSpPr>
            <a:spLocks/>
          </p:cNvSpPr>
          <p:nvPr/>
        </p:nvSpPr>
        <p:spPr bwMode="auto">
          <a:xfrm>
            <a:off x="4030230" y="2312099"/>
            <a:ext cx="77788" cy="76200"/>
          </a:xfrm>
          <a:custGeom>
            <a:avLst/>
            <a:gdLst>
              <a:gd name="T0" fmla="*/ 0 w 49"/>
              <a:gd name="T1" fmla="*/ 0 h 48"/>
              <a:gd name="T2" fmla="*/ 49 w 49"/>
              <a:gd name="T3" fmla="*/ 23 h 48"/>
              <a:gd name="T4" fmla="*/ 1 w 49"/>
              <a:gd name="T5" fmla="*/ 48 h 48"/>
              <a:gd name="T6" fmla="*/ 0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0"/>
                </a:moveTo>
                <a:lnTo>
                  <a:pt x="49" y="23"/>
                </a:lnTo>
                <a:lnTo>
                  <a:pt x="1" y="48"/>
                </a:lnTo>
                <a:lnTo>
                  <a:pt x="0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" name="Freeform 2125">
            <a:extLst>
              <a:ext uri="{FF2B5EF4-FFF2-40B4-BE49-F238E27FC236}">
                <a16:creationId xmlns:a16="http://schemas.microsoft.com/office/drawing/2014/main" id="{889B0116-E7E1-41D8-B9C2-0527914A5217}"/>
              </a:ext>
            </a:extLst>
          </p:cNvPr>
          <p:cNvSpPr>
            <a:spLocks/>
          </p:cNvSpPr>
          <p:nvPr/>
        </p:nvSpPr>
        <p:spPr bwMode="auto">
          <a:xfrm>
            <a:off x="3946093" y="4305999"/>
            <a:ext cx="998538" cy="211138"/>
          </a:xfrm>
          <a:custGeom>
            <a:avLst/>
            <a:gdLst>
              <a:gd name="T0" fmla="*/ 0 w 1952"/>
              <a:gd name="T1" fmla="*/ 413 h 413"/>
              <a:gd name="T2" fmla="*/ 0 w 1952"/>
              <a:gd name="T3" fmla="*/ 183 h 413"/>
              <a:gd name="T4" fmla="*/ 1564 w 1952"/>
              <a:gd name="T5" fmla="*/ 183 h 413"/>
              <a:gd name="T6" fmla="*/ 1628 w 1952"/>
              <a:gd name="T7" fmla="*/ 119 h 413"/>
              <a:gd name="T8" fmla="*/ 1692 w 1952"/>
              <a:gd name="T9" fmla="*/ 183 h 413"/>
              <a:gd name="T10" fmla="*/ 1952 w 1952"/>
              <a:gd name="T11" fmla="*/ 183 h 413"/>
              <a:gd name="T12" fmla="*/ 1952 w 1952"/>
              <a:gd name="T13" fmla="*/ 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2" h="413">
                <a:moveTo>
                  <a:pt x="0" y="413"/>
                </a:moveTo>
                <a:lnTo>
                  <a:pt x="0" y="183"/>
                </a:lnTo>
                <a:lnTo>
                  <a:pt x="1564" y="183"/>
                </a:lnTo>
                <a:cubicBezTo>
                  <a:pt x="1564" y="147"/>
                  <a:pt x="1593" y="119"/>
                  <a:pt x="1628" y="119"/>
                </a:cubicBezTo>
                <a:cubicBezTo>
                  <a:pt x="1663" y="119"/>
                  <a:pt x="1692" y="147"/>
                  <a:pt x="1692" y="183"/>
                </a:cubicBezTo>
                <a:lnTo>
                  <a:pt x="1952" y="183"/>
                </a:lnTo>
                <a:lnTo>
                  <a:pt x="1952" y="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" name="Freeform 2126">
            <a:extLst>
              <a:ext uri="{FF2B5EF4-FFF2-40B4-BE49-F238E27FC236}">
                <a16:creationId xmlns:a16="http://schemas.microsoft.com/office/drawing/2014/main" id="{48BEFDF2-D1E6-4EE9-8435-8CE102322B9B}"/>
              </a:ext>
            </a:extLst>
          </p:cNvPr>
          <p:cNvSpPr>
            <a:spLocks/>
          </p:cNvSpPr>
          <p:nvPr/>
        </p:nvSpPr>
        <p:spPr bwMode="auto">
          <a:xfrm>
            <a:off x="4906530" y="4239324"/>
            <a:ext cx="77788" cy="76200"/>
          </a:xfrm>
          <a:custGeom>
            <a:avLst/>
            <a:gdLst>
              <a:gd name="T0" fmla="*/ 0 w 49"/>
              <a:gd name="T1" fmla="*/ 48 h 48"/>
              <a:gd name="T2" fmla="*/ 24 w 49"/>
              <a:gd name="T3" fmla="*/ 0 h 48"/>
              <a:gd name="T4" fmla="*/ 49 w 49"/>
              <a:gd name="T5" fmla="*/ 48 h 48"/>
              <a:gd name="T6" fmla="*/ 0 w 4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48"/>
                </a:moveTo>
                <a:lnTo>
                  <a:pt x="24" y="0"/>
                </a:lnTo>
                <a:lnTo>
                  <a:pt x="49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" name="Freeform 2127">
            <a:extLst>
              <a:ext uri="{FF2B5EF4-FFF2-40B4-BE49-F238E27FC236}">
                <a16:creationId xmlns:a16="http://schemas.microsoft.com/office/drawing/2014/main" id="{522E26C6-6D84-48E6-83D6-F9B3C90F3FB7}"/>
              </a:ext>
            </a:extLst>
          </p:cNvPr>
          <p:cNvSpPr>
            <a:spLocks/>
          </p:cNvSpPr>
          <p:nvPr/>
        </p:nvSpPr>
        <p:spPr bwMode="auto">
          <a:xfrm>
            <a:off x="3946093" y="4596511"/>
            <a:ext cx="673100" cy="119063"/>
          </a:xfrm>
          <a:custGeom>
            <a:avLst/>
            <a:gdLst>
              <a:gd name="T0" fmla="*/ 0 w 424"/>
              <a:gd name="T1" fmla="*/ 0 h 75"/>
              <a:gd name="T2" fmla="*/ 0 w 424"/>
              <a:gd name="T3" fmla="*/ 75 h 75"/>
              <a:gd name="T4" fmla="*/ 424 w 424"/>
              <a:gd name="T5" fmla="*/ 75 h 75"/>
              <a:gd name="T6" fmla="*/ 424 w 424"/>
              <a:gd name="T7" fmla="*/ 23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4" h="75">
                <a:moveTo>
                  <a:pt x="0" y="0"/>
                </a:moveTo>
                <a:lnTo>
                  <a:pt x="0" y="75"/>
                </a:lnTo>
                <a:lnTo>
                  <a:pt x="424" y="75"/>
                </a:lnTo>
                <a:lnTo>
                  <a:pt x="424" y="23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" name="Freeform 2128">
            <a:extLst>
              <a:ext uri="{FF2B5EF4-FFF2-40B4-BE49-F238E27FC236}">
                <a16:creationId xmlns:a16="http://schemas.microsoft.com/office/drawing/2014/main" id="{55DE3B16-2CA5-4D61-B063-3E7E06F1ABB6}"/>
              </a:ext>
            </a:extLst>
          </p:cNvPr>
          <p:cNvSpPr>
            <a:spLocks/>
          </p:cNvSpPr>
          <p:nvPr/>
        </p:nvSpPr>
        <p:spPr bwMode="auto">
          <a:xfrm>
            <a:off x="4581093" y="4566349"/>
            <a:ext cx="76200" cy="76200"/>
          </a:xfrm>
          <a:custGeom>
            <a:avLst/>
            <a:gdLst>
              <a:gd name="T0" fmla="*/ 0 w 48"/>
              <a:gd name="T1" fmla="*/ 48 h 48"/>
              <a:gd name="T2" fmla="*/ 24 w 48"/>
              <a:gd name="T3" fmla="*/ 0 h 48"/>
              <a:gd name="T4" fmla="*/ 48 w 48"/>
              <a:gd name="T5" fmla="*/ 48 h 48"/>
              <a:gd name="T6" fmla="*/ 0 w 48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48"/>
                </a:moveTo>
                <a:lnTo>
                  <a:pt x="24" y="0"/>
                </a:lnTo>
                <a:lnTo>
                  <a:pt x="4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" name="Freeform 2129">
            <a:extLst>
              <a:ext uri="{FF2B5EF4-FFF2-40B4-BE49-F238E27FC236}">
                <a16:creationId xmlns:a16="http://schemas.microsoft.com/office/drawing/2014/main" id="{733BEE42-E9EF-4D17-B1F8-220E5ED01E29}"/>
              </a:ext>
            </a:extLst>
          </p:cNvPr>
          <p:cNvSpPr>
            <a:spLocks/>
          </p:cNvSpPr>
          <p:nvPr/>
        </p:nvSpPr>
        <p:spPr bwMode="auto">
          <a:xfrm>
            <a:off x="2660218" y="4305999"/>
            <a:ext cx="1217613" cy="250825"/>
          </a:xfrm>
          <a:custGeom>
            <a:avLst/>
            <a:gdLst>
              <a:gd name="T0" fmla="*/ 2380 w 2380"/>
              <a:gd name="T1" fmla="*/ 489 h 489"/>
              <a:gd name="T2" fmla="*/ 2217 w 2380"/>
              <a:gd name="T3" fmla="*/ 489 h 489"/>
              <a:gd name="T4" fmla="*/ 2217 w 2380"/>
              <a:gd name="T5" fmla="*/ 179 h 489"/>
              <a:gd name="T6" fmla="*/ 1912 w 2380"/>
              <a:gd name="T7" fmla="*/ 179 h 489"/>
              <a:gd name="T8" fmla="*/ 1848 w 2380"/>
              <a:gd name="T9" fmla="*/ 115 h 489"/>
              <a:gd name="T10" fmla="*/ 1784 w 2380"/>
              <a:gd name="T11" fmla="*/ 179 h 489"/>
              <a:gd name="T12" fmla="*/ 356 w 2380"/>
              <a:gd name="T13" fmla="*/ 179 h 489"/>
              <a:gd name="T14" fmla="*/ 292 w 2380"/>
              <a:gd name="T15" fmla="*/ 115 h 489"/>
              <a:gd name="T16" fmla="*/ 228 w 2380"/>
              <a:gd name="T17" fmla="*/ 179 h 489"/>
              <a:gd name="T18" fmla="*/ 0 w 2380"/>
              <a:gd name="T19" fmla="*/ 179 h 489"/>
              <a:gd name="T20" fmla="*/ 0 w 2380"/>
              <a:gd name="T21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80" h="489">
                <a:moveTo>
                  <a:pt x="2380" y="489"/>
                </a:moveTo>
                <a:lnTo>
                  <a:pt x="2217" y="489"/>
                </a:lnTo>
                <a:lnTo>
                  <a:pt x="2217" y="179"/>
                </a:lnTo>
                <a:lnTo>
                  <a:pt x="1912" y="179"/>
                </a:lnTo>
                <a:cubicBezTo>
                  <a:pt x="1912" y="143"/>
                  <a:pt x="1883" y="115"/>
                  <a:pt x="1848" y="115"/>
                </a:cubicBezTo>
                <a:cubicBezTo>
                  <a:pt x="1812" y="115"/>
                  <a:pt x="1784" y="143"/>
                  <a:pt x="1784" y="179"/>
                </a:cubicBezTo>
                <a:lnTo>
                  <a:pt x="356" y="179"/>
                </a:lnTo>
                <a:cubicBezTo>
                  <a:pt x="356" y="143"/>
                  <a:pt x="328" y="115"/>
                  <a:pt x="292" y="115"/>
                </a:cubicBezTo>
                <a:cubicBezTo>
                  <a:pt x="257" y="115"/>
                  <a:pt x="228" y="143"/>
                  <a:pt x="228" y="179"/>
                </a:cubicBezTo>
                <a:lnTo>
                  <a:pt x="0" y="179"/>
                </a:lnTo>
                <a:lnTo>
                  <a:pt x="0" y="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" name="Freeform 2130">
            <a:extLst>
              <a:ext uri="{FF2B5EF4-FFF2-40B4-BE49-F238E27FC236}">
                <a16:creationId xmlns:a16="http://schemas.microsoft.com/office/drawing/2014/main" id="{9CD6218C-653D-4B38-B286-8B88638C1AD7}"/>
              </a:ext>
            </a:extLst>
          </p:cNvPr>
          <p:cNvSpPr>
            <a:spLocks/>
          </p:cNvSpPr>
          <p:nvPr/>
        </p:nvSpPr>
        <p:spPr bwMode="auto">
          <a:xfrm>
            <a:off x="2622118" y="4239324"/>
            <a:ext cx="76200" cy="76200"/>
          </a:xfrm>
          <a:custGeom>
            <a:avLst/>
            <a:gdLst>
              <a:gd name="T0" fmla="*/ 0 w 48"/>
              <a:gd name="T1" fmla="*/ 48 h 48"/>
              <a:gd name="T2" fmla="*/ 24 w 48"/>
              <a:gd name="T3" fmla="*/ 0 h 48"/>
              <a:gd name="T4" fmla="*/ 48 w 48"/>
              <a:gd name="T5" fmla="*/ 48 h 48"/>
              <a:gd name="T6" fmla="*/ 0 w 48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48"/>
                </a:moveTo>
                <a:lnTo>
                  <a:pt x="24" y="0"/>
                </a:lnTo>
                <a:lnTo>
                  <a:pt x="4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" name="Freeform 2131">
            <a:extLst>
              <a:ext uri="{FF2B5EF4-FFF2-40B4-BE49-F238E27FC236}">
                <a16:creationId xmlns:a16="http://schemas.microsoft.com/office/drawing/2014/main" id="{AA3E7ADF-9C75-4B48-B3A2-2134F8595C83}"/>
              </a:ext>
            </a:extLst>
          </p:cNvPr>
          <p:cNvSpPr>
            <a:spLocks/>
          </p:cNvSpPr>
          <p:nvPr/>
        </p:nvSpPr>
        <p:spPr bwMode="auto">
          <a:xfrm>
            <a:off x="2987243" y="4596511"/>
            <a:ext cx="914400" cy="119063"/>
          </a:xfrm>
          <a:custGeom>
            <a:avLst/>
            <a:gdLst>
              <a:gd name="T0" fmla="*/ 1785 w 1785"/>
              <a:gd name="T1" fmla="*/ 0 h 235"/>
              <a:gd name="T2" fmla="*/ 1785 w 1785"/>
              <a:gd name="T3" fmla="*/ 235 h 235"/>
              <a:gd name="T4" fmla="*/ 1592 w 1785"/>
              <a:gd name="T5" fmla="*/ 235 h 235"/>
              <a:gd name="T6" fmla="*/ 1491 w 1785"/>
              <a:gd name="T7" fmla="*/ 134 h 235"/>
              <a:gd name="T8" fmla="*/ 1389 w 1785"/>
              <a:gd name="T9" fmla="*/ 235 h 235"/>
              <a:gd name="T10" fmla="*/ 1275 w 1785"/>
              <a:gd name="T11" fmla="*/ 235 h 235"/>
              <a:gd name="T12" fmla="*/ 1211 w 1785"/>
              <a:gd name="T13" fmla="*/ 171 h 235"/>
              <a:gd name="T14" fmla="*/ 1147 w 1785"/>
              <a:gd name="T15" fmla="*/ 235 h 235"/>
              <a:gd name="T16" fmla="*/ 0 w 1785"/>
              <a:gd name="T17" fmla="*/ 235 h 235"/>
              <a:gd name="T18" fmla="*/ 0 w 1785"/>
              <a:gd name="T19" fmla="*/ 7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85" h="235">
                <a:moveTo>
                  <a:pt x="1785" y="0"/>
                </a:moveTo>
                <a:lnTo>
                  <a:pt x="1785" y="235"/>
                </a:lnTo>
                <a:lnTo>
                  <a:pt x="1592" y="235"/>
                </a:lnTo>
                <a:cubicBezTo>
                  <a:pt x="1592" y="179"/>
                  <a:pt x="1547" y="134"/>
                  <a:pt x="1491" y="134"/>
                </a:cubicBezTo>
                <a:cubicBezTo>
                  <a:pt x="1435" y="134"/>
                  <a:pt x="1389" y="179"/>
                  <a:pt x="1389" y="235"/>
                </a:cubicBezTo>
                <a:lnTo>
                  <a:pt x="1275" y="235"/>
                </a:lnTo>
                <a:cubicBezTo>
                  <a:pt x="1275" y="200"/>
                  <a:pt x="1247" y="171"/>
                  <a:pt x="1211" y="171"/>
                </a:cubicBezTo>
                <a:cubicBezTo>
                  <a:pt x="1176" y="171"/>
                  <a:pt x="1147" y="200"/>
                  <a:pt x="1147" y="235"/>
                </a:cubicBezTo>
                <a:lnTo>
                  <a:pt x="0" y="235"/>
                </a:lnTo>
                <a:lnTo>
                  <a:pt x="0" y="72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" name="Freeform 2132">
            <a:extLst>
              <a:ext uri="{FF2B5EF4-FFF2-40B4-BE49-F238E27FC236}">
                <a16:creationId xmlns:a16="http://schemas.microsoft.com/office/drawing/2014/main" id="{B6B4FDB2-13B0-41C1-B4D3-6FF133F17C94}"/>
              </a:ext>
            </a:extLst>
          </p:cNvPr>
          <p:cNvSpPr>
            <a:spLocks/>
          </p:cNvSpPr>
          <p:nvPr/>
        </p:nvSpPr>
        <p:spPr bwMode="auto">
          <a:xfrm>
            <a:off x="2947555" y="4566349"/>
            <a:ext cx="77788" cy="76200"/>
          </a:xfrm>
          <a:custGeom>
            <a:avLst/>
            <a:gdLst>
              <a:gd name="T0" fmla="*/ 0 w 49"/>
              <a:gd name="T1" fmla="*/ 48 h 48"/>
              <a:gd name="T2" fmla="*/ 25 w 49"/>
              <a:gd name="T3" fmla="*/ 0 h 48"/>
              <a:gd name="T4" fmla="*/ 49 w 49"/>
              <a:gd name="T5" fmla="*/ 48 h 48"/>
              <a:gd name="T6" fmla="*/ 0 w 4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48"/>
                </a:moveTo>
                <a:lnTo>
                  <a:pt x="25" y="0"/>
                </a:lnTo>
                <a:lnTo>
                  <a:pt x="49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" name="Freeform 2133">
            <a:extLst>
              <a:ext uri="{FF2B5EF4-FFF2-40B4-BE49-F238E27FC236}">
                <a16:creationId xmlns:a16="http://schemas.microsoft.com/office/drawing/2014/main" id="{6F4510DB-12C2-44C3-978C-D5FD1C60E786}"/>
              </a:ext>
            </a:extLst>
          </p:cNvPr>
          <p:cNvSpPr>
            <a:spLocks/>
          </p:cNvSpPr>
          <p:nvPr/>
        </p:nvSpPr>
        <p:spPr bwMode="auto">
          <a:xfrm>
            <a:off x="3947680" y="5447411"/>
            <a:ext cx="996950" cy="211138"/>
          </a:xfrm>
          <a:custGeom>
            <a:avLst/>
            <a:gdLst>
              <a:gd name="T0" fmla="*/ 0 w 1948"/>
              <a:gd name="T1" fmla="*/ 414 h 414"/>
              <a:gd name="T2" fmla="*/ 0 w 1948"/>
              <a:gd name="T3" fmla="*/ 178 h 414"/>
              <a:gd name="T4" fmla="*/ 1555 w 1948"/>
              <a:gd name="T5" fmla="*/ 178 h 414"/>
              <a:gd name="T6" fmla="*/ 1619 w 1948"/>
              <a:gd name="T7" fmla="*/ 114 h 414"/>
              <a:gd name="T8" fmla="*/ 1683 w 1948"/>
              <a:gd name="T9" fmla="*/ 178 h 414"/>
              <a:gd name="T10" fmla="*/ 1948 w 1948"/>
              <a:gd name="T11" fmla="*/ 178 h 414"/>
              <a:gd name="T12" fmla="*/ 1948 w 1948"/>
              <a:gd name="T13" fmla="*/ 0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8" h="414">
                <a:moveTo>
                  <a:pt x="0" y="414"/>
                </a:moveTo>
                <a:lnTo>
                  <a:pt x="0" y="178"/>
                </a:lnTo>
                <a:lnTo>
                  <a:pt x="1555" y="178"/>
                </a:lnTo>
                <a:cubicBezTo>
                  <a:pt x="1555" y="143"/>
                  <a:pt x="1584" y="114"/>
                  <a:pt x="1619" y="114"/>
                </a:cubicBezTo>
                <a:cubicBezTo>
                  <a:pt x="1654" y="114"/>
                  <a:pt x="1683" y="143"/>
                  <a:pt x="1683" y="178"/>
                </a:cubicBezTo>
                <a:lnTo>
                  <a:pt x="1948" y="178"/>
                </a:lnTo>
                <a:lnTo>
                  <a:pt x="1948" y="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" name="Freeform 2134">
            <a:extLst>
              <a:ext uri="{FF2B5EF4-FFF2-40B4-BE49-F238E27FC236}">
                <a16:creationId xmlns:a16="http://schemas.microsoft.com/office/drawing/2014/main" id="{00546943-4E74-425E-9CD5-50818D910726}"/>
              </a:ext>
            </a:extLst>
          </p:cNvPr>
          <p:cNvSpPr>
            <a:spLocks/>
          </p:cNvSpPr>
          <p:nvPr/>
        </p:nvSpPr>
        <p:spPr bwMode="auto">
          <a:xfrm>
            <a:off x="4906530" y="5380736"/>
            <a:ext cx="77788" cy="76200"/>
          </a:xfrm>
          <a:custGeom>
            <a:avLst/>
            <a:gdLst>
              <a:gd name="T0" fmla="*/ 0 w 49"/>
              <a:gd name="T1" fmla="*/ 48 h 48"/>
              <a:gd name="T2" fmla="*/ 24 w 49"/>
              <a:gd name="T3" fmla="*/ 0 h 48"/>
              <a:gd name="T4" fmla="*/ 49 w 49"/>
              <a:gd name="T5" fmla="*/ 48 h 48"/>
              <a:gd name="T6" fmla="*/ 0 w 4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48"/>
                </a:moveTo>
                <a:lnTo>
                  <a:pt x="24" y="0"/>
                </a:lnTo>
                <a:lnTo>
                  <a:pt x="49" y="48"/>
                </a:lnTo>
                <a:lnTo>
                  <a:pt x="0" y="48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" name="Freeform 2135">
            <a:extLst>
              <a:ext uri="{FF2B5EF4-FFF2-40B4-BE49-F238E27FC236}">
                <a16:creationId xmlns:a16="http://schemas.microsoft.com/office/drawing/2014/main" id="{C19F2BBD-D652-4617-B4FC-78845C6A687C}"/>
              </a:ext>
            </a:extLst>
          </p:cNvPr>
          <p:cNvSpPr>
            <a:spLocks/>
          </p:cNvSpPr>
          <p:nvPr/>
        </p:nvSpPr>
        <p:spPr bwMode="auto">
          <a:xfrm>
            <a:off x="3947680" y="5736336"/>
            <a:ext cx="671513" cy="120650"/>
          </a:xfrm>
          <a:custGeom>
            <a:avLst/>
            <a:gdLst>
              <a:gd name="T0" fmla="*/ 0 w 423"/>
              <a:gd name="T1" fmla="*/ 0 h 76"/>
              <a:gd name="T2" fmla="*/ 0 w 423"/>
              <a:gd name="T3" fmla="*/ 76 h 76"/>
              <a:gd name="T4" fmla="*/ 423 w 423"/>
              <a:gd name="T5" fmla="*/ 76 h 76"/>
              <a:gd name="T6" fmla="*/ 423 w 423"/>
              <a:gd name="T7" fmla="*/ 2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76">
                <a:moveTo>
                  <a:pt x="0" y="0"/>
                </a:moveTo>
                <a:lnTo>
                  <a:pt x="0" y="76"/>
                </a:lnTo>
                <a:lnTo>
                  <a:pt x="423" y="76"/>
                </a:lnTo>
                <a:lnTo>
                  <a:pt x="423" y="24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" name="Freeform 2136">
            <a:extLst>
              <a:ext uri="{FF2B5EF4-FFF2-40B4-BE49-F238E27FC236}">
                <a16:creationId xmlns:a16="http://schemas.microsoft.com/office/drawing/2014/main" id="{C492CB65-7614-4D3B-B814-ABA41BAE5FD8}"/>
              </a:ext>
            </a:extLst>
          </p:cNvPr>
          <p:cNvSpPr>
            <a:spLocks/>
          </p:cNvSpPr>
          <p:nvPr/>
        </p:nvSpPr>
        <p:spPr bwMode="auto">
          <a:xfrm>
            <a:off x="4581093" y="5706174"/>
            <a:ext cx="76200" cy="77788"/>
          </a:xfrm>
          <a:custGeom>
            <a:avLst/>
            <a:gdLst>
              <a:gd name="T0" fmla="*/ 0 w 48"/>
              <a:gd name="T1" fmla="*/ 49 h 49"/>
              <a:gd name="T2" fmla="*/ 24 w 48"/>
              <a:gd name="T3" fmla="*/ 0 h 49"/>
              <a:gd name="T4" fmla="*/ 48 w 48"/>
              <a:gd name="T5" fmla="*/ 49 h 49"/>
              <a:gd name="T6" fmla="*/ 0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0" y="49"/>
                </a:moveTo>
                <a:lnTo>
                  <a:pt x="24" y="0"/>
                </a:lnTo>
                <a:lnTo>
                  <a:pt x="48" y="49"/>
                </a:lnTo>
                <a:lnTo>
                  <a:pt x="0" y="49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" name="Freeform 2137">
            <a:extLst>
              <a:ext uri="{FF2B5EF4-FFF2-40B4-BE49-F238E27FC236}">
                <a16:creationId xmlns:a16="http://schemas.microsoft.com/office/drawing/2014/main" id="{F305D8DE-BE03-48EC-A6B6-4DA5B120EEC2}"/>
              </a:ext>
            </a:extLst>
          </p:cNvPr>
          <p:cNvSpPr>
            <a:spLocks/>
          </p:cNvSpPr>
          <p:nvPr/>
        </p:nvSpPr>
        <p:spPr bwMode="auto">
          <a:xfrm>
            <a:off x="2660218" y="5447411"/>
            <a:ext cx="1220788" cy="250825"/>
          </a:xfrm>
          <a:custGeom>
            <a:avLst/>
            <a:gdLst>
              <a:gd name="T0" fmla="*/ 2384 w 2384"/>
              <a:gd name="T1" fmla="*/ 490 h 490"/>
              <a:gd name="T2" fmla="*/ 2217 w 2384"/>
              <a:gd name="T3" fmla="*/ 490 h 490"/>
              <a:gd name="T4" fmla="*/ 2217 w 2384"/>
              <a:gd name="T5" fmla="*/ 180 h 490"/>
              <a:gd name="T6" fmla="*/ 2156 w 2384"/>
              <a:gd name="T7" fmla="*/ 180 h 490"/>
              <a:gd name="T8" fmla="*/ 2092 w 2384"/>
              <a:gd name="T9" fmla="*/ 116 h 490"/>
              <a:gd name="T10" fmla="*/ 2028 w 2384"/>
              <a:gd name="T11" fmla="*/ 180 h 490"/>
              <a:gd name="T12" fmla="*/ 1912 w 2384"/>
              <a:gd name="T13" fmla="*/ 180 h 490"/>
              <a:gd name="T14" fmla="*/ 1848 w 2384"/>
              <a:gd name="T15" fmla="*/ 116 h 490"/>
              <a:gd name="T16" fmla="*/ 1784 w 2384"/>
              <a:gd name="T17" fmla="*/ 180 h 490"/>
              <a:gd name="T18" fmla="*/ 356 w 2384"/>
              <a:gd name="T19" fmla="*/ 180 h 490"/>
              <a:gd name="T20" fmla="*/ 292 w 2384"/>
              <a:gd name="T21" fmla="*/ 116 h 490"/>
              <a:gd name="T22" fmla="*/ 228 w 2384"/>
              <a:gd name="T23" fmla="*/ 180 h 490"/>
              <a:gd name="T24" fmla="*/ 0 w 2384"/>
              <a:gd name="T25" fmla="*/ 180 h 490"/>
              <a:gd name="T26" fmla="*/ 0 w 2384"/>
              <a:gd name="T27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4" h="490">
                <a:moveTo>
                  <a:pt x="2384" y="490"/>
                </a:moveTo>
                <a:lnTo>
                  <a:pt x="2217" y="490"/>
                </a:lnTo>
                <a:lnTo>
                  <a:pt x="2217" y="180"/>
                </a:lnTo>
                <a:lnTo>
                  <a:pt x="2156" y="180"/>
                </a:lnTo>
                <a:cubicBezTo>
                  <a:pt x="2156" y="144"/>
                  <a:pt x="2128" y="116"/>
                  <a:pt x="2092" y="116"/>
                </a:cubicBezTo>
                <a:cubicBezTo>
                  <a:pt x="2057" y="116"/>
                  <a:pt x="2028" y="144"/>
                  <a:pt x="2028" y="180"/>
                </a:cubicBezTo>
                <a:lnTo>
                  <a:pt x="1912" y="180"/>
                </a:lnTo>
                <a:cubicBezTo>
                  <a:pt x="1912" y="144"/>
                  <a:pt x="1883" y="116"/>
                  <a:pt x="1848" y="116"/>
                </a:cubicBezTo>
                <a:cubicBezTo>
                  <a:pt x="1812" y="116"/>
                  <a:pt x="1784" y="144"/>
                  <a:pt x="1784" y="180"/>
                </a:cubicBezTo>
                <a:lnTo>
                  <a:pt x="356" y="180"/>
                </a:lnTo>
                <a:cubicBezTo>
                  <a:pt x="356" y="144"/>
                  <a:pt x="328" y="116"/>
                  <a:pt x="292" y="116"/>
                </a:cubicBezTo>
                <a:cubicBezTo>
                  <a:pt x="257" y="116"/>
                  <a:pt x="228" y="144"/>
                  <a:pt x="228" y="180"/>
                </a:cubicBezTo>
                <a:lnTo>
                  <a:pt x="0" y="180"/>
                </a:lnTo>
                <a:lnTo>
                  <a:pt x="0" y="0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" name="Freeform 2139">
            <a:extLst>
              <a:ext uri="{FF2B5EF4-FFF2-40B4-BE49-F238E27FC236}">
                <a16:creationId xmlns:a16="http://schemas.microsoft.com/office/drawing/2014/main" id="{58A63BC6-E891-4463-B0B7-D45F6090B781}"/>
              </a:ext>
            </a:extLst>
          </p:cNvPr>
          <p:cNvSpPr>
            <a:spLocks/>
          </p:cNvSpPr>
          <p:nvPr/>
        </p:nvSpPr>
        <p:spPr bwMode="auto">
          <a:xfrm>
            <a:off x="2987243" y="5736336"/>
            <a:ext cx="915988" cy="120650"/>
          </a:xfrm>
          <a:custGeom>
            <a:avLst/>
            <a:gdLst>
              <a:gd name="T0" fmla="*/ 1789 w 1789"/>
              <a:gd name="T1" fmla="*/ 0 h 236"/>
              <a:gd name="T2" fmla="*/ 1789 w 1789"/>
              <a:gd name="T3" fmla="*/ 236 h 236"/>
              <a:gd name="T4" fmla="*/ 1592 w 1789"/>
              <a:gd name="T5" fmla="*/ 236 h 236"/>
              <a:gd name="T6" fmla="*/ 1528 w 1789"/>
              <a:gd name="T7" fmla="*/ 172 h 236"/>
              <a:gd name="T8" fmla="*/ 1464 w 1789"/>
              <a:gd name="T9" fmla="*/ 236 h 236"/>
              <a:gd name="T10" fmla="*/ 1275 w 1789"/>
              <a:gd name="T11" fmla="*/ 236 h 236"/>
              <a:gd name="T12" fmla="*/ 1211 w 1789"/>
              <a:gd name="T13" fmla="*/ 172 h 236"/>
              <a:gd name="T14" fmla="*/ 1147 w 1789"/>
              <a:gd name="T15" fmla="*/ 236 h 236"/>
              <a:gd name="T16" fmla="*/ 0 w 1789"/>
              <a:gd name="T17" fmla="*/ 236 h 236"/>
              <a:gd name="T18" fmla="*/ 0 w 1789"/>
              <a:gd name="T19" fmla="*/ 7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89" h="236">
                <a:moveTo>
                  <a:pt x="1789" y="0"/>
                </a:moveTo>
                <a:lnTo>
                  <a:pt x="1789" y="236"/>
                </a:lnTo>
                <a:lnTo>
                  <a:pt x="1592" y="236"/>
                </a:lnTo>
                <a:cubicBezTo>
                  <a:pt x="1592" y="201"/>
                  <a:pt x="1563" y="172"/>
                  <a:pt x="1528" y="172"/>
                </a:cubicBezTo>
                <a:cubicBezTo>
                  <a:pt x="1493" y="172"/>
                  <a:pt x="1464" y="201"/>
                  <a:pt x="1464" y="236"/>
                </a:cubicBezTo>
                <a:lnTo>
                  <a:pt x="1275" y="236"/>
                </a:lnTo>
                <a:cubicBezTo>
                  <a:pt x="1275" y="201"/>
                  <a:pt x="1247" y="172"/>
                  <a:pt x="1211" y="172"/>
                </a:cubicBezTo>
                <a:cubicBezTo>
                  <a:pt x="1176" y="172"/>
                  <a:pt x="1147" y="201"/>
                  <a:pt x="1147" y="236"/>
                </a:cubicBezTo>
                <a:lnTo>
                  <a:pt x="0" y="236"/>
                </a:lnTo>
                <a:lnTo>
                  <a:pt x="0" y="73"/>
                </a:lnTo>
              </a:path>
            </a:pathLst>
          </a:custGeom>
          <a:noFill/>
          <a:ln w="11113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" name="Freeform 2140">
            <a:extLst>
              <a:ext uri="{FF2B5EF4-FFF2-40B4-BE49-F238E27FC236}">
                <a16:creationId xmlns:a16="http://schemas.microsoft.com/office/drawing/2014/main" id="{A3FAE8C2-56BC-49C6-885F-D9039C6AD5C7}"/>
              </a:ext>
            </a:extLst>
          </p:cNvPr>
          <p:cNvSpPr>
            <a:spLocks/>
          </p:cNvSpPr>
          <p:nvPr/>
        </p:nvSpPr>
        <p:spPr bwMode="auto">
          <a:xfrm>
            <a:off x="2947555" y="5706174"/>
            <a:ext cx="77788" cy="77788"/>
          </a:xfrm>
          <a:custGeom>
            <a:avLst/>
            <a:gdLst>
              <a:gd name="T0" fmla="*/ 0 w 49"/>
              <a:gd name="T1" fmla="*/ 49 h 49"/>
              <a:gd name="T2" fmla="*/ 25 w 49"/>
              <a:gd name="T3" fmla="*/ 0 h 49"/>
              <a:gd name="T4" fmla="*/ 49 w 49"/>
              <a:gd name="T5" fmla="*/ 49 h 49"/>
              <a:gd name="T6" fmla="*/ 0 w 49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9">
                <a:moveTo>
                  <a:pt x="0" y="49"/>
                </a:moveTo>
                <a:lnTo>
                  <a:pt x="25" y="0"/>
                </a:lnTo>
                <a:lnTo>
                  <a:pt x="49" y="49"/>
                </a:lnTo>
                <a:lnTo>
                  <a:pt x="0" y="49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7" name="Picture 2141">
            <a:extLst>
              <a:ext uri="{FF2B5EF4-FFF2-40B4-BE49-F238E27FC236}">
                <a16:creationId xmlns:a16="http://schemas.microsoft.com/office/drawing/2014/main" id="{980438FB-9CE2-4DF8-B0D0-D54B0F3F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93" y="2810574"/>
            <a:ext cx="228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8" name="Freeform 2143">
            <a:extLst>
              <a:ext uri="{FF2B5EF4-FFF2-40B4-BE49-F238E27FC236}">
                <a16:creationId xmlns:a16="http://schemas.microsoft.com/office/drawing/2014/main" id="{07AF70E9-2D19-4032-9586-4D98CDDDF434}"/>
              </a:ext>
            </a:extLst>
          </p:cNvPr>
          <p:cNvSpPr>
            <a:spLocks/>
          </p:cNvSpPr>
          <p:nvPr/>
        </p:nvSpPr>
        <p:spPr bwMode="auto">
          <a:xfrm>
            <a:off x="1993468" y="2840736"/>
            <a:ext cx="123825" cy="141288"/>
          </a:xfrm>
          <a:custGeom>
            <a:avLst/>
            <a:gdLst>
              <a:gd name="T0" fmla="*/ 0 w 78"/>
              <a:gd name="T1" fmla="*/ 22 h 89"/>
              <a:gd name="T2" fmla="*/ 0 w 78"/>
              <a:gd name="T3" fmla="*/ 67 h 89"/>
              <a:gd name="T4" fmla="*/ 39 w 78"/>
              <a:gd name="T5" fmla="*/ 89 h 89"/>
              <a:gd name="T6" fmla="*/ 78 w 78"/>
              <a:gd name="T7" fmla="*/ 67 h 89"/>
              <a:gd name="T8" fmla="*/ 78 w 78"/>
              <a:gd name="T9" fmla="*/ 22 h 89"/>
              <a:gd name="T10" fmla="*/ 39 w 78"/>
              <a:gd name="T11" fmla="*/ 0 h 89"/>
              <a:gd name="T12" fmla="*/ 0 w 78"/>
              <a:gd name="T13" fmla="*/ 22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" h="89">
                <a:moveTo>
                  <a:pt x="0" y="22"/>
                </a:moveTo>
                <a:lnTo>
                  <a:pt x="0" y="67"/>
                </a:lnTo>
                <a:lnTo>
                  <a:pt x="39" y="89"/>
                </a:lnTo>
                <a:lnTo>
                  <a:pt x="78" y="67"/>
                </a:lnTo>
                <a:lnTo>
                  <a:pt x="78" y="22"/>
                </a:lnTo>
                <a:lnTo>
                  <a:pt x="39" y="0"/>
                </a:lnTo>
                <a:lnTo>
                  <a:pt x="0" y="22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9" name="Freeform 2144">
            <a:extLst>
              <a:ext uri="{FF2B5EF4-FFF2-40B4-BE49-F238E27FC236}">
                <a16:creationId xmlns:a16="http://schemas.microsoft.com/office/drawing/2014/main" id="{AE41FD8A-C2CD-41DE-BCD3-2B82D9F71078}"/>
              </a:ext>
            </a:extLst>
          </p:cNvPr>
          <p:cNvSpPr>
            <a:spLocks/>
          </p:cNvSpPr>
          <p:nvPr/>
        </p:nvSpPr>
        <p:spPr bwMode="auto">
          <a:xfrm>
            <a:off x="1993468" y="2840736"/>
            <a:ext cx="123825" cy="141288"/>
          </a:xfrm>
          <a:custGeom>
            <a:avLst/>
            <a:gdLst>
              <a:gd name="T0" fmla="*/ 0 w 78"/>
              <a:gd name="T1" fmla="*/ 22 h 89"/>
              <a:gd name="T2" fmla="*/ 0 w 78"/>
              <a:gd name="T3" fmla="*/ 67 h 89"/>
              <a:gd name="T4" fmla="*/ 39 w 78"/>
              <a:gd name="T5" fmla="*/ 89 h 89"/>
              <a:gd name="T6" fmla="*/ 78 w 78"/>
              <a:gd name="T7" fmla="*/ 67 h 89"/>
              <a:gd name="T8" fmla="*/ 78 w 78"/>
              <a:gd name="T9" fmla="*/ 22 h 89"/>
              <a:gd name="T10" fmla="*/ 39 w 78"/>
              <a:gd name="T11" fmla="*/ 0 h 89"/>
              <a:gd name="T12" fmla="*/ 0 w 78"/>
              <a:gd name="T13" fmla="*/ 22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" h="89">
                <a:moveTo>
                  <a:pt x="0" y="22"/>
                </a:moveTo>
                <a:lnTo>
                  <a:pt x="0" y="67"/>
                </a:lnTo>
                <a:lnTo>
                  <a:pt x="39" y="89"/>
                </a:lnTo>
                <a:lnTo>
                  <a:pt x="78" y="67"/>
                </a:lnTo>
                <a:lnTo>
                  <a:pt x="78" y="22"/>
                </a:lnTo>
                <a:lnTo>
                  <a:pt x="39" y="0"/>
                </a:lnTo>
                <a:lnTo>
                  <a:pt x="0" y="22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0" name="Freeform 2145">
            <a:extLst>
              <a:ext uri="{FF2B5EF4-FFF2-40B4-BE49-F238E27FC236}">
                <a16:creationId xmlns:a16="http://schemas.microsoft.com/office/drawing/2014/main" id="{1DB8060F-1577-4D9D-A798-7B8259B096CB}"/>
              </a:ext>
            </a:extLst>
          </p:cNvPr>
          <p:cNvSpPr>
            <a:spLocks/>
          </p:cNvSpPr>
          <p:nvPr/>
        </p:nvSpPr>
        <p:spPr bwMode="auto">
          <a:xfrm>
            <a:off x="2053793" y="2347024"/>
            <a:ext cx="604838" cy="493713"/>
          </a:xfrm>
          <a:custGeom>
            <a:avLst/>
            <a:gdLst>
              <a:gd name="T0" fmla="*/ 0 w 381"/>
              <a:gd name="T1" fmla="*/ 311 h 311"/>
              <a:gd name="T2" fmla="*/ 340 w 381"/>
              <a:gd name="T3" fmla="*/ 311 h 311"/>
              <a:gd name="T4" fmla="*/ 340 w 381"/>
              <a:gd name="T5" fmla="*/ 0 h 311"/>
              <a:gd name="T6" fmla="*/ 381 w 381"/>
              <a:gd name="T7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" h="311">
                <a:moveTo>
                  <a:pt x="0" y="311"/>
                </a:moveTo>
                <a:lnTo>
                  <a:pt x="340" y="311"/>
                </a:lnTo>
                <a:lnTo>
                  <a:pt x="340" y="0"/>
                </a:lnTo>
                <a:lnTo>
                  <a:pt x="381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1" name="Freeform 2146">
            <a:extLst>
              <a:ext uri="{FF2B5EF4-FFF2-40B4-BE49-F238E27FC236}">
                <a16:creationId xmlns:a16="http://schemas.microsoft.com/office/drawing/2014/main" id="{590B572A-F102-4F4C-B851-ED5632EF9144}"/>
              </a:ext>
            </a:extLst>
          </p:cNvPr>
          <p:cNvSpPr>
            <a:spLocks/>
          </p:cNvSpPr>
          <p:nvPr/>
        </p:nvSpPr>
        <p:spPr bwMode="auto">
          <a:xfrm>
            <a:off x="2087130" y="2377186"/>
            <a:ext cx="1779588" cy="481013"/>
          </a:xfrm>
          <a:custGeom>
            <a:avLst/>
            <a:gdLst>
              <a:gd name="T0" fmla="*/ 0 w 1121"/>
              <a:gd name="T1" fmla="*/ 303 h 303"/>
              <a:gd name="T2" fmla="*/ 1121 w 1121"/>
              <a:gd name="T3" fmla="*/ 303 h 303"/>
              <a:gd name="T4" fmla="*/ 1121 w 1121"/>
              <a:gd name="T5" fmla="*/ 0 h 303"/>
              <a:gd name="T6" fmla="*/ 1074 w 1121"/>
              <a:gd name="T7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303">
                <a:moveTo>
                  <a:pt x="0" y="303"/>
                </a:moveTo>
                <a:lnTo>
                  <a:pt x="1121" y="303"/>
                </a:lnTo>
                <a:lnTo>
                  <a:pt x="1121" y="0"/>
                </a:lnTo>
                <a:lnTo>
                  <a:pt x="1074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2" name="Freeform 2147">
            <a:extLst>
              <a:ext uri="{FF2B5EF4-FFF2-40B4-BE49-F238E27FC236}">
                <a16:creationId xmlns:a16="http://schemas.microsoft.com/office/drawing/2014/main" id="{057BE7D1-B300-4700-B5C8-F8F335ADDA9C}"/>
              </a:ext>
            </a:extLst>
          </p:cNvPr>
          <p:cNvSpPr>
            <a:spLocks/>
          </p:cNvSpPr>
          <p:nvPr/>
        </p:nvSpPr>
        <p:spPr bwMode="auto">
          <a:xfrm>
            <a:off x="2117293" y="2347024"/>
            <a:ext cx="2905125" cy="528638"/>
          </a:xfrm>
          <a:custGeom>
            <a:avLst/>
            <a:gdLst>
              <a:gd name="T0" fmla="*/ 0 w 1830"/>
              <a:gd name="T1" fmla="*/ 333 h 333"/>
              <a:gd name="T2" fmla="*/ 1830 w 1830"/>
              <a:gd name="T3" fmla="*/ 333 h 333"/>
              <a:gd name="T4" fmla="*/ 1830 w 1830"/>
              <a:gd name="T5" fmla="*/ 83 h 333"/>
              <a:gd name="T6" fmla="*/ 1783 w 1830"/>
              <a:gd name="T7" fmla="*/ 83 h 333"/>
              <a:gd name="T8" fmla="*/ 1783 w 1830"/>
              <a:gd name="T9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0" h="333">
                <a:moveTo>
                  <a:pt x="0" y="333"/>
                </a:moveTo>
                <a:lnTo>
                  <a:pt x="1830" y="333"/>
                </a:lnTo>
                <a:lnTo>
                  <a:pt x="1830" y="83"/>
                </a:lnTo>
                <a:lnTo>
                  <a:pt x="1783" y="83"/>
                </a:lnTo>
                <a:lnTo>
                  <a:pt x="1783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3" name="Freeform 2148">
            <a:extLst>
              <a:ext uri="{FF2B5EF4-FFF2-40B4-BE49-F238E27FC236}">
                <a16:creationId xmlns:a16="http://schemas.microsoft.com/office/drawing/2014/main" id="{D905FF14-9085-46E6-AA9F-108C854AA4AA}"/>
              </a:ext>
            </a:extLst>
          </p:cNvPr>
          <p:cNvSpPr>
            <a:spLocks/>
          </p:cNvSpPr>
          <p:nvPr/>
        </p:nvSpPr>
        <p:spPr bwMode="auto">
          <a:xfrm>
            <a:off x="2117293" y="2942336"/>
            <a:ext cx="2901950" cy="536575"/>
          </a:xfrm>
          <a:custGeom>
            <a:avLst/>
            <a:gdLst>
              <a:gd name="T0" fmla="*/ 0 w 1828"/>
              <a:gd name="T1" fmla="*/ 0 h 338"/>
              <a:gd name="T2" fmla="*/ 1828 w 1828"/>
              <a:gd name="T3" fmla="*/ 0 h 338"/>
              <a:gd name="T4" fmla="*/ 1828 w 1828"/>
              <a:gd name="T5" fmla="*/ 254 h 338"/>
              <a:gd name="T6" fmla="*/ 1783 w 1828"/>
              <a:gd name="T7" fmla="*/ 254 h 338"/>
              <a:gd name="T8" fmla="*/ 1783 w 1828"/>
              <a:gd name="T9" fmla="*/ 33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" h="338">
                <a:moveTo>
                  <a:pt x="0" y="0"/>
                </a:moveTo>
                <a:lnTo>
                  <a:pt x="1828" y="0"/>
                </a:lnTo>
                <a:lnTo>
                  <a:pt x="1828" y="254"/>
                </a:lnTo>
                <a:lnTo>
                  <a:pt x="1783" y="254"/>
                </a:lnTo>
                <a:lnTo>
                  <a:pt x="1783" y="338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4" name="Freeform 2149">
            <a:extLst>
              <a:ext uri="{FF2B5EF4-FFF2-40B4-BE49-F238E27FC236}">
                <a16:creationId xmlns:a16="http://schemas.microsoft.com/office/drawing/2014/main" id="{923E488C-864A-4DE5-B750-6B91B2F01DAF}"/>
              </a:ext>
            </a:extLst>
          </p:cNvPr>
          <p:cNvSpPr>
            <a:spLocks/>
          </p:cNvSpPr>
          <p:nvPr/>
        </p:nvSpPr>
        <p:spPr bwMode="auto">
          <a:xfrm>
            <a:off x="2083955" y="2966149"/>
            <a:ext cx="1657350" cy="515938"/>
          </a:xfrm>
          <a:custGeom>
            <a:avLst/>
            <a:gdLst>
              <a:gd name="T0" fmla="*/ 0 w 1044"/>
              <a:gd name="T1" fmla="*/ 0 h 325"/>
              <a:gd name="T2" fmla="*/ 1044 w 1044"/>
              <a:gd name="T3" fmla="*/ 0 h 325"/>
              <a:gd name="T4" fmla="*/ 1044 w 1044"/>
              <a:gd name="T5" fmla="*/ 32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4" h="325">
                <a:moveTo>
                  <a:pt x="0" y="0"/>
                </a:moveTo>
                <a:lnTo>
                  <a:pt x="1044" y="0"/>
                </a:lnTo>
                <a:lnTo>
                  <a:pt x="1044" y="325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" name="Freeform 2150">
            <a:extLst>
              <a:ext uri="{FF2B5EF4-FFF2-40B4-BE49-F238E27FC236}">
                <a16:creationId xmlns:a16="http://schemas.microsoft.com/office/drawing/2014/main" id="{77A4F67A-2018-4A23-9A83-668EC4AEC0B4}"/>
              </a:ext>
            </a:extLst>
          </p:cNvPr>
          <p:cNvSpPr>
            <a:spLocks/>
          </p:cNvSpPr>
          <p:nvPr/>
        </p:nvSpPr>
        <p:spPr bwMode="auto">
          <a:xfrm>
            <a:off x="2055380" y="2982024"/>
            <a:ext cx="603250" cy="496888"/>
          </a:xfrm>
          <a:custGeom>
            <a:avLst/>
            <a:gdLst>
              <a:gd name="T0" fmla="*/ 0 w 380"/>
              <a:gd name="T1" fmla="*/ 0 h 313"/>
              <a:gd name="T2" fmla="*/ 380 w 380"/>
              <a:gd name="T3" fmla="*/ 0 h 313"/>
              <a:gd name="T4" fmla="*/ 380 w 380"/>
              <a:gd name="T5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" h="313">
                <a:moveTo>
                  <a:pt x="0" y="0"/>
                </a:moveTo>
                <a:lnTo>
                  <a:pt x="380" y="0"/>
                </a:lnTo>
                <a:lnTo>
                  <a:pt x="380" y="313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" name="Picture 2151">
            <a:extLst>
              <a:ext uri="{FF2B5EF4-FFF2-40B4-BE49-F238E27FC236}">
                <a16:creationId xmlns:a16="http://schemas.microsoft.com/office/drawing/2014/main" id="{81E14A13-6AB5-48BE-BC1F-ECD00F81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30" y="5037836"/>
            <a:ext cx="228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" name="Freeform 2153">
            <a:extLst>
              <a:ext uri="{FF2B5EF4-FFF2-40B4-BE49-F238E27FC236}">
                <a16:creationId xmlns:a16="http://schemas.microsoft.com/office/drawing/2014/main" id="{EB72A2B0-7B36-4FCF-A8C9-105FBB145050}"/>
              </a:ext>
            </a:extLst>
          </p:cNvPr>
          <p:cNvSpPr>
            <a:spLocks/>
          </p:cNvSpPr>
          <p:nvPr/>
        </p:nvSpPr>
        <p:spPr bwMode="auto">
          <a:xfrm>
            <a:off x="2007755" y="5061649"/>
            <a:ext cx="122238" cy="142875"/>
          </a:xfrm>
          <a:custGeom>
            <a:avLst/>
            <a:gdLst>
              <a:gd name="T0" fmla="*/ 0 w 77"/>
              <a:gd name="T1" fmla="*/ 23 h 90"/>
              <a:gd name="T2" fmla="*/ 0 w 77"/>
              <a:gd name="T3" fmla="*/ 67 h 90"/>
              <a:gd name="T4" fmla="*/ 38 w 77"/>
              <a:gd name="T5" fmla="*/ 90 h 90"/>
              <a:gd name="T6" fmla="*/ 77 w 77"/>
              <a:gd name="T7" fmla="*/ 67 h 90"/>
              <a:gd name="T8" fmla="*/ 77 w 77"/>
              <a:gd name="T9" fmla="*/ 23 h 90"/>
              <a:gd name="T10" fmla="*/ 38 w 77"/>
              <a:gd name="T11" fmla="*/ 0 h 90"/>
              <a:gd name="T12" fmla="*/ 0 w 77"/>
              <a:gd name="T13" fmla="*/ 2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90">
                <a:moveTo>
                  <a:pt x="0" y="23"/>
                </a:moveTo>
                <a:lnTo>
                  <a:pt x="0" y="67"/>
                </a:lnTo>
                <a:lnTo>
                  <a:pt x="38" y="90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8" name="Freeform 2154">
            <a:extLst>
              <a:ext uri="{FF2B5EF4-FFF2-40B4-BE49-F238E27FC236}">
                <a16:creationId xmlns:a16="http://schemas.microsoft.com/office/drawing/2014/main" id="{55026A54-636D-4446-93BE-8CB9A294542A}"/>
              </a:ext>
            </a:extLst>
          </p:cNvPr>
          <p:cNvSpPr>
            <a:spLocks/>
          </p:cNvSpPr>
          <p:nvPr/>
        </p:nvSpPr>
        <p:spPr bwMode="auto">
          <a:xfrm>
            <a:off x="2007755" y="5061649"/>
            <a:ext cx="122238" cy="142875"/>
          </a:xfrm>
          <a:custGeom>
            <a:avLst/>
            <a:gdLst>
              <a:gd name="T0" fmla="*/ 0 w 77"/>
              <a:gd name="T1" fmla="*/ 23 h 90"/>
              <a:gd name="T2" fmla="*/ 0 w 77"/>
              <a:gd name="T3" fmla="*/ 67 h 90"/>
              <a:gd name="T4" fmla="*/ 38 w 77"/>
              <a:gd name="T5" fmla="*/ 90 h 90"/>
              <a:gd name="T6" fmla="*/ 77 w 77"/>
              <a:gd name="T7" fmla="*/ 67 h 90"/>
              <a:gd name="T8" fmla="*/ 77 w 77"/>
              <a:gd name="T9" fmla="*/ 23 h 90"/>
              <a:gd name="T10" fmla="*/ 38 w 77"/>
              <a:gd name="T11" fmla="*/ 0 h 90"/>
              <a:gd name="T12" fmla="*/ 0 w 77"/>
              <a:gd name="T13" fmla="*/ 2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90">
                <a:moveTo>
                  <a:pt x="0" y="23"/>
                </a:moveTo>
                <a:lnTo>
                  <a:pt x="0" y="67"/>
                </a:lnTo>
                <a:lnTo>
                  <a:pt x="38" y="90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9" name="Freeform 2155">
            <a:extLst>
              <a:ext uri="{FF2B5EF4-FFF2-40B4-BE49-F238E27FC236}">
                <a16:creationId xmlns:a16="http://schemas.microsoft.com/office/drawing/2014/main" id="{573C211B-5AF8-4600-9F03-9F45C0F407AD}"/>
              </a:ext>
            </a:extLst>
          </p:cNvPr>
          <p:cNvSpPr>
            <a:spLocks/>
          </p:cNvSpPr>
          <p:nvPr/>
        </p:nvSpPr>
        <p:spPr bwMode="auto">
          <a:xfrm>
            <a:off x="2068080" y="4558411"/>
            <a:ext cx="590550" cy="503238"/>
          </a:xfrm>
          <a:custGeom>
            <a:avLst/>
            <a:gdLst>
              <a:gd name="T0" fmla="*/ 0 w 372"/>
              <a:gd name="T1" fmla="*/ 317 h 317"/>
              <a:gd name="T2" fmla="*/ 372 w 372"/>
              <a:gd name="T3" fmla="*/ 317 h 317"/>
              <a:gd name="T4" fmla="*/ 372 w 372"/>
              <a:gd name="T5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2" h="317">
                <a:moveTo>
                  <a:pt x="0" y="317"/>
                </a:moveTo>
                <a:lnTo>
                  <a:pt x="372" y="317"/>
                </a:lnTo>
                <a:lnTo>
                  <a:pt x="372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0" name="Freeform 2156">
            <a:extLst>
              <a:ext uri="{FF2B5EF4-FFF2-40B4-BE49-F238E27FC236}">
                <a16:creationId xmlns:a16="http://schemas.microsoft.com/office/drawing/2014/main" id="{B81AECAB-EEA4-450D-9692-DCC0F23E9A11}"/>
              </a:ext>
            </a:extLst>
          </p:cNvPr>
          <p:cNvSpPr>
            <a:spLocks/>
          </p:cNvSpPr>
          <p:nvPr/>
        </p:nvSpPr>
        <p:spPr bwMode="auto">
          <a:xfrm>
            <a:off x="2101418" y="4558411"/>
            <a:ext cx="1630363" cy="522288"/>
          </a:xfrm>
          <a:custGeom>
            <a:avLst/>
            <a:gdLst>
              <a:gd name="T0" fmla="*/ 0 w 1027"/>
              <a:gd name="T1" fmla="*/ 329 h 329"/>
              <a:gd name="T2" fmla="*/ 1027 w 1027"/>
              <a:gd name="T3" fmla="*/ 329 h 329"/>
              <a:gd name="T4" fmla="*/ 1027 w 1027"/>
              <a:gd name="T5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27" h="329">
                <a:moveTo>
                  <a:pt x="0" y="329"/>
                </a:moveTo>
                <a:lnTo>
                  <a:pt x="1027" y="329"/>
                </a:lnTo>
                <a:lnTo>
                  <a:pt x="1027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1" name="Freeform 2157">
            <a:extLst>
              <a:ext uri="{FF2B5EF4-FFF2-40B4-BE49-F238E27FC236}">
                <a16:creationId xmlns:a16="http://schemas.microsoft.com/office/drawing/2014/main" id="{E8E0BCC2-D1D3-4B47-B0FF-1BFAA43812F2}"/>
              </a:ext>
            </a:extLst>
          </p:cNvPr>
          <p:cNvSpPr>
            <a:spLocks/>
          </p:cNvSpPr>
          <p:nvPr/>
        </p:nvSpPr>
        <p:spPr bwMode="auto">
          <a:xfrm>
            <a:off x="2129993" y="4558411"/>
            <a:ext cx="2817813" cy="539750"/>
          </a:xfrm>
          <a:custGeom>
            <a:avLst/>
            <a:gdLst>
              <a:gd name="T0" fmla="*/ 0 w 1775"/>
              <a:gd name="T1" fmla="*/ 340 h 340"/>
              <a:gd name="T2" fmla="*/ 1775 w 1775"/>
              <a:gd name="T3" fmla="*/ 340 h 340"/>
              <a:gd name="T4" fmla="*/ 1775 w 1775"/>
              <a:gd name="T5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5" h="340">
                <a:moveTo>
                  <a:pt x="0" y="340"/>
                </a:moveTo>
                <a:lnTo>
                  <a:pt x="1775" y="340"/>
                </a:lnTo>
                <a:lnTo>
                  <a:pt x="1775" y="0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2" name="Freeform 2158">
            <a:extLst>
              <a:ext uri="{FF2B5EF4-FFF2-40B4-BE49-F238E27FC236}">
                <a16:creationId xmlns:a16="http://schemas.microsoft.com/office/drawing/2014/main" id="{E39C5A09-378C-454D-801E-A6A1AB20A12D}"/>
              </a:ext>
            </a:extLst>
          </p:cNvPr>
          <p:cNvSpPr>
            <a:spLocks/>
          </p:cNvSpPr>
          <p:nvPr/>
        </p:nvSpPr>
        <p:spPr bwMode="auto">
          <a:xfrm>
            <a:off x="2129993" y="5164836"/>
            <a:ext cx="2817813" cy="534988"/>
          </a:xfrm>
          <a:custGeom>
            <a:avLst/>
            <a:gdLst>
              <a:gd name="T0" fmla="*/ 0 w 1775"/>
              <a:gd name="T1" fmla="*/ 0 h 337"/>
              <a:gd name="T2" fmla="*/ 1775 w 1775"/>
              <a:gd name="T3" fmla="*/ 0 h 337"/>
              <a:gd name="T4" fmla="*/ 1775 w 1775"/>
              <a:gd name="T5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5" h="337">
                <a:moveTo>
                  <a:pt x="0" y="0"/>
                </a:moveTo>
                <a:lnTo>
                  <a:pt x="1775" y="0"/>
                </a:lnTo>
                <a:lnTo>
                  <a:pt x="1775" y="337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3" name="Freeform 2159">
            <a:extLst>
              <a:ext uri="{FF2B5EF4-FFF2-40B4-BE49-F238E27FC236}">
                <a16:creationId xmlns:a16="http://schemas.microsoft.com/office/drawing/2014/main" id="{44FFA7ED-2F93-45F6-8B9B-7B06B05D0EB6}"/>
              </a:ext>
            </a:extLst>
          </p:cNvPr>
          <p:cNvSpPr>
            <a:spLocks/>
          </p:cNvSpPr>
          <p:nvPr/>
        </p:nvSpPr>
        <p:spPr bwMode="auto">
          <a:xfrm>
            <a:off x="2096655" y="5187061"/>
            <a:ext cx="1635125" cy="512763"/>
          </a:xfrm>
          <a:custGeom>
            <a:avLst/>
            <a:gdLst>
              <a:gd name="T0" fmla="*/ 0 w 1030"/>
              <a:gd name="T1" fmla="*/ 0 h 323"/>
              <a:gd name="T2" fmla="*/ 1030 w 1030"/>
              <a:gd name="T3" fmla="*/ 0 h 323"/>
              <a:gd name="T4" fmla="*/ 1030 w 1030"/>
              <a:gd name="T5" fmla="*/ 323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0" h="323">
                <a:moveTo>
                  <a:pt x="0" y="0"/>
                </a:moveTo>
                <a:lnTo>
                  <a:pt x="1030" y="0"/>
                </a:lnTo>
                <a:lnTo>
                  <a:pt x="1030" y="323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4" name="Freeform 2160">
            <a:extLst>
              <a:ext uri="{FF2B5EF4-FFF2-40B4-BE49-F238E27FC236}">
                <a16:creationId xmlns:a16="http://schemas.microsoft.com/office/drawing/2014/main" id="{152D2530-8CFC-4F89-91C6-EF46A7E560F7}"/>
              </a:ext>
            </a:extLst>
          </p:cNvPr>
          <p:cNvSpPr>
            <a:spLocks/>
          </p:cNvSpPr>
          <p:nvPr/>
        </p:nvSpPr>
        <p:spPr bwMode="auto">
          <a:xfrm>
            <a:off x="2068080" y="5204524"/>
            <a:ext cx="590550" cy="495300"/>
          </a:xfrm>
          <a:custGeom>
            <a:avLst/>
            <a:gdLst>
              <a:gd name="T0" fmla="*/ 0 w 372"/>
              <a:gd name="T1" fmla="*/ 0 h 312"/>
              <a:gd name="T2" fmla="*/ 372 w 372"/>
              <a:gd name="T3" fmla="*/ 0 h 312"/>
              <a:gd name="T4" fmla="*/ 372 w 372"/>
              <a:gd name="T5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2" h="312">
                <a:moveTo>
                  <a:pt x="0" y="0"/>
                </a:moveTo>
                <a:lnTo>
                  <a:pt x="372" y="0"/>
                </a:lnTo>
                <a:lnTo>
                  <a:pt x="372" y="312"/>
                </a:lnTo>
              </a:path>
            </a:pathLst>
          </a:custGeom>
          <a:noFill/>
          <a:ln w="7938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5" name="Picture 2161">
            <a:extLst>
              <a:ext uri="{FF2B5EF4-FFF2-40B4-BE49-F238E27FC236}">
                <a16:creationId xmlns:a16="http://schemas.microsoft.com/office/drawing/2014/main" id="{0E73C9C4-5799-49DD-B7FD-F2D6EFEB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43" y="3907536"/>
            <a:ext cx="228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" name="Freeform 2163">
            <a:extLst>
              <a:ext uri="{FF2B5EF4-FFF2-40B4-BE49-F238E27FC236}">
                <a16:creationId xmlns:a16="http://schemas.microsoft.com/office/drawing/2014/main" id="{4FBC1C9C-AC63-4BD1-ABF5-E8D37F3C19B8}"/>
              </a:ext>
            </a:extLst>
          </p:cNvPr>
          <p:cNvSpPr>
            <a:spLocks/>
          </p:cNvSpPr>
          <p:nvPr/>
        </p:nvSpPr>
        <p:spPr bwMode="auto">
          <a:xfrm>
            <a:off x="1660093" y="3936111"/>
            <a:ext cx="122238" cy="141288"/>
          </a:xfrm>
          <a:custGeom>
            <a:avLst/>
            <a:gdLst>
              <a:gd name="T0" fmla="*/ 0 w 77"/>
              <a:gd name="T1" fmla="*/ 23 h 89"/>
              <a:gd name="T2" fmla="*/ 0 w 77"/>
              <a:gd name="T3" fmla="*/ 67 h 89"/>
              <a:gd name="T4" fmla="*/ 38 w 77"/>
              <a:gd name="T5" fmla="*/ 89 h 89"/>
              <a:gd name="T6" fmla="*/ 77 w 77"/>
              <a:gd name="T7" fmla="*/ 67 h 89"/>
              <a:gd name="T8" fmla="*/ 77 w 77"/>
              <a:gd name="T9" fmla="*/ 23 h 89"/>
              <a:gd name="T10" fmla="*/ 38 w 77"/>
              <a:gd name="T11" fmla="*/ 0 h 89"/>
              <a:gd name="T12" fmla="*/ 0 w 77"/>
              <a:gd name="T13" fmla="*/ 23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89">
                <a:moveTo>
                  <a:pt x="0" y="23"/>
                </a:moveTo>
                <a:lnTo>
                  <a:pt x="0" y="67"/>
                </a:lnTo>
                <a:lnTo>
                  <a:pt x="38" y="89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" name="Freeform 2164">
            <a:extLst>
              <a:ext uri="{FF2B5EF4-FFF2-40B4-BE49-F238E27FC236}">
                <a16:creationId xmlns:a16="http://schemas.microsoft.com/office/drawing/2014/main" id="{81DAB661-17BA-4D08-BEC1-9D75FC87B522}"/>
              </a:ext>
            </a:extLst>
          </p:cNvPr>
          <p:cNvSpPr>
            <a:spLocks/>
          </p:cNvSpPr>
          <p:nvPr/>
        </p:nvSpPr>
        <p:spPr bwMode="auto">
          <a:xfrm>
            <a:off x="1660093" y="3936111"/>
            <a:ext cx="122238" cy="141288"/>
          </a:xfrm>
          <a:custGeom>
            <a:avLst/>
            <a:gdLst>
              <a:gd name="T0" fmla="*/ 0 w 77"/>
              <a:gd name="T1" fmla="*/ 23 h 89"/>
              <a:gd name="T2" fmla="*/ 0 w 77"/>
              <a:gd name="T3" fmla="*/ 67 h 89"/>
              <a:gd name="T4" fmla="*/ 38 w 77"/>
              <a:gd name="T5" fmla="*/ 89 h 89"/>
              <a:gd name="T6" fmla="*/ 77 w 77"/>
              <a:gd name="T7" fmla="*/ 67 h 89"/>
              <a:gd name="T8" fmla="*/ 77 w 77"/>
              <a:gd name="T9" fmla="*/ 23 h 89"/>
              <a:gd name="T10" fmla="*/ 38 w 77"/>
              <a:gd name="T11" fmla="*/ 0 h 89"/>
              <a:gd name="T12" fmla="*/ 0 w 77"/>
              <a:gd name="T13" fmla="*/ 23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89">
                <a:moveTo>
                  <a:pt x="0" y="23"/>
                </a:moveTo>
                <a:lnTo>
                  <a:pt x="0" y="67"/>
                </a:lnTo>
                <a:lnTo>
                  <a:pt x="38" y="89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8" name="Freeform 2165">
            <a:extLst>
              <a:ext uri="{FF2B5EF4-FFF2-40B4-BE49-F238E27FC236}">
                <a16:creationId xmlns:a16="http://schemas.microsoft.com/office/drawing/2014/main" id="{6AF44EFE-8EE3-4E57-9523-6B2290002E10}"/>
              </a:ext>
            </a:extLst>
          </p:cNvPr>
          <p:cNvSpPr>
            <a:spLocks/>
          </p:cNvSpPr>
          <p:nvPr/>
        </p:nvSpPr>
        <p:spPr bwMode="auto">
          <a:xfrm>
            <a:off x="1720418" y="1850136"/>
            <a:ext cx="2070100" cy="2085975"/>
          </a:xfrm>
          <a:custGeom>
            <a:avLst/>
            <a:gdLst>
              <a:gd name="T0" fmla="*/ 0 w 1304"/>
              <a:gd name="T1" fmla="*/ 1314 h 1314"/>
              <a:gd name="T2" fmla="*/ 0 w 1304"/>
              <a:gd name="T3" fmla="*/ 0 h 1314"/>
              <a:gd name="T4" fmla="*/ 1252 w 1304"/>
              <a:gd name="T5" fmla="*/ 0 h 1314"/>
              <a:gd name="T6" fmla="*/ 1252 w 1304"/>
              <a:gd name="T7" fmla="*/ 230 h 1314"/>
              <a:gd name="T8" fmla="*/ 1304 w 1304"/>
              <a:gd name="T9" fmla="*/ 230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4" h="1314">
                <a:moveTo>
                  <a:pt x="0" y="1314"/>
                </a:moveTo>
                <a:lnTo>
                  <a:pt x="0" y="0"/>
                </a:lnTo>
                <a:lnTo>
                  <a:pt x="1252" y="0"/>
                </a:lnTo>
                <a:lnTo>
                  <a:pt x="1252" y="230"/>
                </a:lnTo>
                <a:lnTo>
                  <a:pt x="1304" y="230"/>
                </a:lnTo>
              </a:path>
            </a:pathLst>
          </a:custGeom>
          <a:noFill/>
          <a:ln w="7938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9" name="Freeform 2166">
            <a:extLst>
              <a:ext uri="{FF2B5EF4-FFF2-40B4-BE49-F238E27FC236}">
                <a16:creationId xmlns:a16="http://schemas.microsoft.com/office/drawing/2014/main" id="{6A07808B-D863-4A45-9641-88507D42BAEC}"/>
              </a:ext>
            </a:extLst>
          </p:cNvPr>
          <p:cNvSpPr>
            <a:spLocks/>
          </p:cNvSpPr>
          <p:nvPr/>
        </p:nvSpPr>
        <p:spPr bwMode="auto">
          <a:xfrm>
            <a:off x="1782330" y="3482086"/>
            <a:ext cx="2141538" cy="490538"/>
          </a:xfrm>
          <a:custGeom>
            <a:avLst/>
            <a:gdLst>
              <a:gd name="T0" fmla="*/ 0 w 4182"/>
              <a:gd name="T1" fmla="*/ 959 h 959"/>
              <a:gd name="T2" fmla="*/ 176 w 4182"/>
              <a:gd name="T3" fmla="*/ 959 h 959"/>
              <a:gd name="T4" fmla="*/ 240 w 4182"/>
              <a:gd name="T5" fmla="*/ 895 h 959"/>
              <a:gd name="T6" fmla="*/ 304 w 4182"/>
              <a:gd name="T7" fmla="*/ 959 h 959"/>
              <a:gd name="T8" fmla="*/ 4182 w 4182"/>
              <a:gd name="T9" fmla="*/ 959 h 959"/>
              <a:gd name="T10" fmla="*/ 4182 w 4182"/>
              <a:gd name="T11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82" h="959">
                <a:moveTo>
                  <a:pt x="0" y="959"/>
                </a:moveTo>
                <a:lnTo>
                  <a:pt x="176" y="959"/>
                </a:lnTo>
                <a:cubicBezTo>
                  <a:pt x="176" y="923"/>
                  <a:pt x="204" y="895"/>
                  <a:pt x="240" y="895"/>
                </a:cubicBezTo>
                <a:cubicBezTo>
                  <a:pt x="275" y="895"/>
                  <a:pt x="304" y="923"/>
                  <a:pt x="304" y="959"/>
                </a:cubicBezTo>
                <a:lnTo>
                  <a:pt x="4182" y="959"/>
                </a:lnTo>
                <a:lnTo>
                  <a:pt x="4182" y="0"/>
                </a:lnTo>
              </a:path>
            </a:pathLst>
          </a:custGeom>
          <a:noFill/>
          <a:ln w="7938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0" name="Freeform 2167">
            <a:extLst>
              <a:ext uri="{FF2B5EF4-FFF2-40B4-BE49-F238E27FC236}">
                <a16:creationId xmlns:a16="http://schemas.microsoft.com/office/drawing/2014/main" id="{39BD0573-A972-4104-84E5-ED525E0B5C16}"/>
              </a:ext>
            </a:extLst>
          </p:cNvPr>
          <p:cNvSpPr>
            <a:spLocks/>
          </p:cNvSpPr>
          <p:nvPr/>
        </p:nvSpPr>
        <p:spPr bwMode="auto">
          <a:xfrm>
            <a:off x="1782330" y="4042474"/>
            <a:ext cx="2141538" cy="474663"/>
          </a:xfrm>
          <a:custGeom>
            <a:avLst/>
            <a:gdLst>
              <a:gd name="T0" fmla="*/ 0 w 1349"/>
              <a:gd name="T1" fmla="*/ 0 h 299"/>
              <a:gd name="T2" fmla="*/ 1349 w 1349"/>
              <a:gd name="T3" fmla="*/ 0 h 299"/>
              <a:gd name="T4" fmla="*/ 1349 w 1349"/>
              <a:gd name="T5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9" h="299">
                <a:moveTo>
                  <a:pt x="0" y="0"/>
                </a:moveTo>
                <a:lnTo>
                  <a:pt x="1349" y="0"/>
                </a:lnTo>
                <a:lnTo>
                  <a:pt x="1349" y="299"/>
                </a:lnTo>
              </a:path>
            </a:pathLst>
          </a:custGeom>
          <a:noFill/>
          <a:ln w="7938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1" name="Freeform 2168">
            <a:extLst>
              <a:ext uri="{FF2B5EF4-FFF2-40B4-BE49-F238E27FC236}">
                <a16:creationId xmlns:a16="http://schemas.microsoft.com/office/drawing/2014/main" id="{C9A525B3-F091-4400-9536-848E10BFD497}"/>
              </a:ext>
            </a:extLst>
          </p:cNvPr>
          <p:cNvSpPr>
            <a:spLocks/>
          </p:cNvSpPr>
          <p:nvPr/>
        </p:nvSpPr>
        <p:spPr bwMode="auto">
          <a:xfrm>
            <a:off x="1720418" y="4077399"/>
            <a:ext cx="2205038" cy="2141538"/>
          </a:xfrm>
          <a:custGeom>
            <a:avLst/>
            <a:gdLst>
              <a:gd name="T0" fmla="*/ 0 w 1389"/>
              <a:gd name="T1" fmla="*/ 0 h 1349"/>
              <a:gd name="T2" fmla="*/ 0 w 1389"/>
              <a:gd name="T3" fmla="*/ 1349 h 1349"/>
              <a:gd name="T4" fmla="*/ 1389 w 1389"/>
              <a:gd name="T5" fmla="*/ 1349 h 1349"/>
              <a:gd name="T6" fmla="*/ 1389 w 1389"/>
              <a:gd name="T7" fmla="*/ 1021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9" h="1349">
                <a:moveTo>
                  <a:pt x="0" y="0"/>
                </a:moveTo>
                <a:lnTo>
                  <a:pt x="0" y="1349"/>
                </a:lnTo>
                <a:lnTo>
                  <a:pt x="1389" y="1349"/>
                </a:lnTo>
                <a:lnTo>
                  <a:pt x="1389" y="1021"/>
                </a:lnTo>
              </a:path>
            </a:pathLst>
          </a:custGeom>
          <a:noFill/>
          <a:ln w="7938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2" name="Picture 2169">
            <a:extLst>
              <a:ext uri="{FF2B5EF4-FFF2-40B4-BE49-F238E27FC236}">
                <a16:creationId xmlns:a16="http://schemas.microsoft.com/office/drawing/2014/main" id="{5579980A-DDC5-41CA-8A65-C035C45A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30" y="4039299"/>
            <a:ext cx="2301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3" name="Freeform 2171">
            <a:extLst>
              <a:ext uri="{FF2B5EF4-FFF2-40B4-BE49-F238E27FC236}">
                <a16:creationId xmlns:a16="http://schemas.microsoft.com/office/drawing/2014/main" id="{A23751D2-996D-439F-9897-E27C81B226CE}"/>
              </a:ext>
            </a:extLst>
          </p:cNvPr>
          <p:cNvSpPr>
            <a:spLocks/>
          </p:cNvSpPr>
          <p:nvPr/>
        </p:nvSpPr>
        <p:spPr bwMode="auto">
          <a:xfrm>
            <a:off x="1844243" y="4067874"/>
            <a:ext cx="122238" cy="142875"/>
          </a:xfrm>
          <a:custGeom>
            <a:avLst/>
            <a:gdLst>
              <a:gd name="T0" fmla="*/ 0 w 77"/>
              <a:gd name="T1" fmla="*/ 23 h 90"/>
              <a:gd name="T2" fmla="*/ 0 w 77"/>
              <a:gd name="T3" fmla="*/ 67 h 90"/>
              <a:gd name="T4" fmla="*/ 38 w 77"/>
              <a:gd name="T5" fmla="*/ 90 h 90"/>
              <a:gd name="T6" fmla="*/ 77 w 77"/>
              <a:gd name="T7" fmla="*/ 67 h 90"/>
              <a:gd name="T8" fmla="*/ 77 w 77"/>
              <a:gd name="T9" fmla="*/ 23 h 90"/>
              <a:gd name="T10" fmla="*/ 38 w 77"/>
              <a:gd name="T11" fmla="*/ 0 h 90"/>
              <a:gd name="T12" fmla="*/ 0 w 77"/>
              <a:gd name="T13" fmla="*/ 2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90">
                <a:moveTo>
                  <a:pt x="0" y="23"/>
                </a:moveTo>
                <a:lnTo>
                  <a:pt x="0" y="67"/>
                </a:lnTo>
                <a:lnTo>
                  <a:pt x="38" y="90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4" name="Freeform 2172">
            <a:extLst>
              <a:ext uri="{FF2B5EF4-FFF2-40B4-BE49-F238E27FC236}">
                <a16:creationId xmlns:a16="http://schemas.microsoft.com/office/drawing/2014/main" id="{53EE329B-BDF3-4F1C-8603-CEE64AEE2B52}"/>
              </a:ext>
            </a:extLst>
          </p:cNvPr>
          <p:cNvSpPr>
            <a:spLocks/>
          </p:cNvSpPr>
          <p:nvPr/>
        </p:nvSpPr>
        <p:spPr bwMode="auto">
          <a:xfrm>
            <a:off x="1844243" y="4067874"/>
            <a:ext cx="122238" cy="142875"/>
          </a:xfrm>
          <a:custGeom>
            <a:avLst/>
            <a:gdLst>
              <a:gd name="T0" fmla="*/ 0 w 77"/>
              <a:gd name="T1" fmla="*/ 23 h 90"/>
              <a:gd name="T2" fmla="*/ 0 w 77"/>
              <a:gd name="T3" fmla="*/ 67 h 90"/>
              <a:gd name="T4" fmla="*/ 38 w 77"/>
              <a:gd name="T5" fmla="*/ 90 h 90"/>
              <a:gd name="T6" fmla="*/ 77 w 77"/>
              <a:gd name="T7" fmla="*/ 67 h 90"/>
              <a:gd name="T8" fmla="*/ 77 w 77"/>
              <a:gd name="T9" fmla="*/ 23 h 90"/>
              <a:gd name="T10" fmla="*/ 38 w 77"/>
              <a:gd name="T11" fmla="*/ 0 h 90"/>
              <a:gd name="T12" fmla="*/ 0 w 77"/>
              <a:gd name="T13" fmla="*/ 2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90">
                <a:moveTo>
                  <a:pt x="0" y="23"/>
                </a:moveTo>
                <a:lnTo>
                  <a:pt x="0" y="67"/>
                </a:lnTo>
                <a:lnTo>
                  <a:pt x="38" y="90"/>
                </a:lnTo>
                <a:lnTo>
                  <a:pt x="77" y="67"/>
                </a:lnTo>
                <a:lnTo>
                  <a:pt x="77" y="23"/>
                </a:lnTo>
                <a:lnTo>
                  <a:pt x="38" y="0"/>
                </a:lnTo>
                <a:lnTo>
                  <a:pt x="0" y="23"/>
                </a:lnTo>
                <a:close/>
              </a:path>
            </a:pathLst>
          </a:cu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5" name="Freeform 2173">
            <a:extLst>
              <a:ext uri="{FF2B5EF4-FFF2-40B4-BE49-F238E27FC236}">
                <a16:creationId xmlns:a16="http://schemas.microsoft.com/office/drawing/2014/main" id="{58B87127-2CDF-4971-AB0C-44D8DF1DCFBD}"/>
              </a:ext>
            </a:extLst>
          </p:cNvPr>
          <p:cNvSpPr>
            <a:spLocks/>
          </p:cNvSpPr>
          <p:nvPr/>
        </p:nvSpPr>
        <p:spPr bwMode="auto">
          <a:xfrm>
            <a:off x="1904568" y="2907411"/>
            <a:ext cx="22225" cy="1160463"/>
          </a:xfrm>
          <a:custGeom>
            <a:avLst/>
            <a:gdLst>
              <a:gd name="T0" fmla="*/ 0 w 14"/>
              <a:gd name="T1" fmla="*/ 731 h 731"/>
              <a:gd name="T2" fmla="*/ 0 w 14"/>
              <a:gd name="T3" fmla="*/ 0 h 731"/>
              <a:gd name="T4" fmla="*/ 14 w 14"/>
              <a:gd name="T5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731">
                <a:moveTo>
                  <a:pt x="0" y="731"/>
                </a:moveTo>
                <a:lnTo>
                  <a:pt x="0" y="0"/>
                </a:lnTo>
                <a:lnTo>
                  <a:pt x="14" y="0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" name="Freeform 2174">
            <a:extLst>
              <a:ext uri="{FF2B5EF4-FFF2-40B4-BE49-F238E27FC236}">
                <a16:creationId xmlns:a16="http://schemas.microsoft.com/office/drawing/2014/main" id="{9A67909D-F814-4520-8519-A4FBA09468E0}"/>
              </a:ext>
            </a:extLst>
          </p:cNvPr>
          <p:cNvSpPr>
            <a:spLocks/>
          </p:cNvSpPr>
          <p:nvPr/>
        </p:nvSpPr>
        <p:spPr bwMode="auto">
          <a:xfrm>
            <a:off x="1917268" y="2869311"/>
            <a:ext cx="76200" cy="76200"/>
          </a:xfrm>
          <a:custGeom>
            <a:avLst/>
            <a:gdLst>
              <a:gd name="T0" fmla="*/ 0 w 48"/>
              <a:gd name="T1" fmla="*/ 0 h 48"/>
              <a:gd name="T2" fmla="*/ 48 w 48"/>
              <a:gd name="T3" fmla="*/ 24 h 48"/>
              <a:gd name="T4" fmla="*/ 0 w 48"/>
              <a:gd name="T5" fmla="*/ 48 h 48"/>
              <a:gd name="T6" fmla="*/ 0 w 48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8">
                <a:moveTo>
                  <a:pt x="0" y="0"/>
                </a:moveTo>
                <a:lnTo>
                  <a:pt x="48" y="2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7" name="Freeform 2175">
            <a:extLst>
              <a:ext uri="{FF2B5EF4-FFF2-40B4-BE49-F238E27FC236}">
                <a16:creationId xmlns:a16="http://schemas.microsoft.com/office/drawing/2014/main" id="{87DA8980-0F56-44CF-8DCE-F7A7B16C43B9}"/>
              </a:ext>
            </a:extLst>
          </p:cNvPr>
          <p:cNvSpPr>
            <a:spLocks/>
          </p:cNvSpPr>
          <p:nvPr/>
        </p:nvSpPr>
        <p:spPr bwMode="auto">
          <a:xfrm>
            <a:off x="1904568" y="4210749"/>
            <a:ext cx="34925" cy="920750"/>
          </a:xfrm>
          <a:custGeom>
            <a:avLst/>
            <a:gdLst>
              <a:gd name="T0" fmla="*/ 0 w 22"/>
              <a:gd name="T1" fmla="*/ 0 h 580"/>
              <a:gd name="T2" fmla="*/ 0 w 22"/>
              <a:gd name="T3" fmla="*/ 580 h 580"/>
              <a:gd name="T4" fmla="*/ 22 w 22"/>
              <a:gd name="T5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580">
                <a:moveTo>
                  <a:pt x="0" y="0"/>
                </a:moveTo>
                <a:lnTo>
                  <a:pt x="0" y="580"/>
                </a:lnTo>
                <a:lnTo>
                  <a:pt x="22" y="580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8" name="Freeform 2176">
            <a:extLst>
              <a:ext uri="{FF2B5EF4-FFF2-40B4-BE49-F238E27FC236}">
                <a16:creationId xmlns:a16="http://schemas.microsoft.com/office/drawing/2014/main" id="{C4DC0D8A-B595-43A9-A444-7B35ADA53BEF}"/>
              </a:ext>
            </a:extLst>
          </p:cNvPr>
          <p:cNvSpPr>
            <a:spLocks/>
          </p:cNvSpPr>
          <p:nvPr/>
        </p:nvSpPr>
        <p:spPr bwMode="auto">
          <a:xfrm>
            <a:off x="1929968" y="5093399"/>
            <a:ext cx="77788" cy="76200"/>
          </a:xfrm>
          <a:custGeom>
            <a:avLst/>
            <a:gdLst>
              <a:gd name="T0" fmla="*/ 0 w 49"/>
              <a:gd name="T1" fmla="*/ 0 h 48"/>
              <a:gd name="T2" fmla="*/ 49 w 49"/>
              <a:gd name="T3" fmla="*/ 24 h 48"/>
              <a:gd name="T4" fmla="*/ 0 w 49"/>
              <a:gd name="T5" fmla="*/ 48 h 48"/>
              <a:gd name="T6" fmla="*/ 0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0"/>
                </a:moveTo>
                <a:lnTo>
                  <a:pt x="49" y="2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9" name="Picture 2177">
            <a:extLst>
              <a:ext uri="{FF2B5EF4-FFF2-40B4-BE49-F238E27FC236}">
                <a16:creationId xmlns:a16="http://schemas.microsoft.com/office/drawing/2014/main" id="{43A3EAC0-1C6F-494E-98DA-B74F34FD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8" y="4815586"/>
            <a:ext cx="11382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0" name="Rectangle 2179">
            <a:extLst>
              <a:ext uri="{FF2B5EF4-FFF2-40B4-BE49-F238E27FC236}">
                <a16:creationId xmlns:a16="http://schemas.microsoft.com/office/drawing/2014/main" id="{D3AA7A78-042E-490C-A3C3-7E6DBE0E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43" y="4844161"/>
            <a:ext cx="1031875" cy="342900"/>
          </a:xfrm>
          <a:prstGeom prst="rect">
            <a:avLst/>
          </a:prstGeom>
          <a:solidFill>
            <a:srgbClr val="DEEB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1" name="Rectangle 2180">
            <a:extLst>
              <a:ext uri="{FF2B5EF4-FFF2-40B4-BE49-F238E27FC236}">
                <a16:creationId xmlns:a16="http://schemas.microsoft.com/office/drawing/2014/main" id="{2C468F0C-5CE7-4312-9B6E-047061102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43" y="4844161"/>
            <a:ext cx="1031875" cy="342900"/>
          </a:xfrm>
          <a:prstGeom prst="rect">
            <a:avLst/>
          </a:prstGeom>
          <a:noFill/>
          <a:ln w="7938" cap="sq">
            <a:solidFill>
              <a:srgbClr val="DB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2" name="Rectangle 2181">
            <a:extLst>
              <a:ext uri="{FF2B5EF4-FFF2-40B4-BE49-F238E27FC236}">
                <a16:creationId xmlns:a16="http://schemas.microsoft.com/office/drawing/2014/main" id="{4498CF34-497D-4C20-A0BF-626D532AA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68" y="4860036"/>
            <a:ext cx="4587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Computer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3" name="Rectangle 2182">
            <a:extLst>
              <a:ext uri="{FF2B5EF4-FFF2-40B4-BE49-F238E27FC236}">
                <a16:creationId xmlns:a16="http://schemas.microsoft.com/office/drawing/2014/main" id="{89AFB0B1-DBE5-49CA-97CB-A64C7C11B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68" y="4964811"/>
            <a:ext cx="88423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 Control Code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4" name="Rectangle 2183">
            <a:extLst>
              <a:ext uri="{FF2B5EF4-FFF2-40B4-BE49-F238E27FC236}">
                <a16:creationId xmlns:a16="http://schemas.microsoft.com/office/drawing/2014/main" id="{352A525B-FBAE-45A6-9278-666427EF2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68" y="5069586"/>
            <a:ext cx="730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5" name="Rectangle 2184">
            <a:extLst>
              <a:ext uri="{FF2B5EF4-FFF2-40B4-BE49-F238E27FC236}">
                <a16:creationId xmlns:a16="http://schemas.microsoft.com/office/drawing/2014/main" id="{1C8B1CAF-7053-4650-9DF6-74FF775B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18" y="5069586"/>
            <a:ext cx="108108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Reconstruction Algorithm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6" name="Picture 2185">
            <a:extLst>
              <a:ext uri="{FF2B5EF4-FFF2-40B4-BE49-F238E27FC236}">
                <a16:creationId xmlns:a16="http://schemas.microsoft.com/office/drawing/2014/main" id="{684AAF3C-C584-4044-8320-807AF9D6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5" y="5422011"/>
            <a:ext cx="11303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" name="Rectangle 2187">
            <a:extLst>
              <a:ext uri="{FF2B5EF4-FFF2-40B4-BE49-F238E27FC236}">
                <a16:creationId xmlns:a16="http://schemas.microsoft.com/office/drawing/2014/main" id="{006B5BB8-70C0-4A4B-93EA-EFF2D9D0C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68" y="5450586"/>
            <a:ext cx="1022350" cy="314325"/>
          </a:xfrm>
          <a:prstGeom prst="rect">
            <a:avLst/>
          </a:prstGeom>
          <a:solidFill>
            <a:srgbClr val="C5E0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" name="Rectangle 2188">
            <a:extLst>
              <a:ext uri="{FF2B5EF4-FFF2-40B4-BE49-F238E27FC236}">
                <a16:creationId xmlns:a16="http://schemas.microsoft.com/office/drawing/2014/main" id="{9E699949-995E-4F36-B83D-4A7F92A0E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68" y="5450586"/>
            <a:ext cx="1022350" cy="314325"/>
          </a:xfrm>
          <a:prstGeom prst="rect">
            <a:avLst/>
          </a:prstGeom>
          <a:noFill/>
          <a:ln w="7938" cap="sq">
            <a:solidFill>
              <a:srgbClr val="DB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" name="Rectangle 2189">
            <a:extLst>
              <a:ext uri="{FF2B5EF4-FFF2-40B4-BE49-F238E27FC236}">
                <a16:creationId xmlns:a16="http://schemas.microsoft.com/office/drawing/2014/main" id="{A580ACCA-79E9-4DF7-8200-A45C0EAB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43" y="5556949"/>
            <a:ext cx="925513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Structured Light Sensor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20" name="Picture 2190">
            <a:extLst>
              <a:ext uri="{FF2B5EF4-FFF2-40B4-BE49-F238E27FC236}">
                <a16:creationId xmlns:a16="http://schemas.microsoft.com/office/drawing/2014/main" id="{57B171CD-675C-4015-A148-FE38194B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" y="3858324"/>
            <a:ext cx="11557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" name="Rectangle 2192">
            <a:extLst>
              <a:ext uri="{FF2B5EF4-FFF2-40B4-BE49-F238E27FC236}">
                <a16:creationId xmlns:a16="http://schemas.microsoft.com/office/drawing/2014/main" id="{5D5C1430-72ED-4FAE-BE6A-858AB0B5C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43" y="3907536"/>
            <a:ext cx="1031875" cy="684213"/>
          </a:xfrm>
          <a:prstGeom prst="rect">
            <a:avLst/>
          </a:prstGeom>
          <a:noFill/>
          <a:ln w="7938" cap="sq">
            <a:solidFill>
              <a:srgbClr val="DB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2" name="Picture 2193">
            <a:extLst>
              <a:ext uri="{FF2B5EF4-FFF2-40B4-BE49-F238E27FC236}">
                <a16:creationId xmlns:a16="http://schemas.microsoft.com/office/drawing/2014/main" id="{CA3D6AC4-4F68-4338-8077-E3126BAB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0" y="3907536"/>
            <a:ext cx="10318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" name="Line 2194">
            <a:extLst>
              <a:ext uri="{FF2B5EF4-FFF2-40B4-BE49-F238E27FC236}">
                <a16:creationId xmlns:a16="http://schemas.microsoft.com/office/drawing/2014/main" id="{584C9D24-B612-4CAB-82C0-56B760C28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268" y="5255324"/>
            <a:ext cx="1588" cy="127000"/>
          </a:xfrm>
          <a:prstGeom prst="line">
            <a:avLst/>
          </a:prstGeom>
          <a:noFill/>
          <a:ln w="11113" cap="rnd">
            <a:solidFill>
              <a:srgbClr val="0C0C0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" name="Freeform 2195">
            <a:extLst>
              <a:ext uri="{FF2B5EF4-FFF2-40B4-BE49-F238E27FC236}">
                <a16:creationId xmlns:a16="http://schemas.microsoft.com/office/drawing/2014/main" id="{F40990E0-E5AB-4C58-AA5F-A64CD4ADC34B}"/>
              </a:ext>
            </a:extLst>
          </p:cNvPr>
          <p:cNvSpPr>
            <a:spLocks/>
          </p:cNvSpPr>
          <p:nvPr/>
        </p:nvSpPr>
        <p:spPr bwMode="auto">
          <a:xfrm>
            <a:off x="990168" y="5187061"/>
            <a:ext cx="76200" cy="77788"/>
          </a:xfrm>
          <a:custGeom>
            <a:avLst/>
            <a:gdLst>
              <a:gd name="T0" fmla="*/ 0 w 48"/>
              <a:gd name="T1" fmla="*/ 49 h 49"/>
              <a:gd name="T2" fmla="*/ 23 w 48"/>
              <a:gd name="T3" fmla="*/ 0 h 49"/>
              <a:gd name="T4" fmla="*/ 48 w 48"/>
              <a:gd name="T5" fmla="*/ 48 h 49"/>
              <a:gd name="T6" fmla="*/ 0 w 48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0" y="49"/>
                </a:moveTo>
                <a:lnTo>
                  <a:pt x="23" y="0"/>
                </a:lnTo>
                <a:lnTo>
                  <a:pt x="48" y="48"/>
                </a:lnTo>
                <a:lnTo>
                  <a:pt x="0" y="49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5" name="Freeform 2196">
            <a:extLst>
              <a:ext uri="{FF2B5EF4-FFF2-40B4-BE49-F238E27FC236}">
                <a16:creationId xmlns:a16="http://schemas.microsoft.com/office/drawing/2014/main" id="{819CCA5E-8D16-419D-BB86-782B1112DC50}"/>
              </a:ext>
            </a:extLst>
          </p:cNvPr>
          <p:cNvSpPr>
            <a:spLocks/>
          </p:cNvSpPr>
          <p:nvPr/>
        </p:nvSpPr>
        <p:spPr bwMode="auto">
          <a:xfrm>
            <a:off x="991755" y="5372799"/>
            <a:ext cx="76200" cy="77788"/>
          </a:xfrm>
          <a:custGeom>
            <a:avLst/>
            <a:gdLst>
              <a:gd name="T0" fmla="*/ 48 w 48"/>
              <a:gd name="T1" fmla="*/ 0 h 49"/>
              <a:gd name="T2" fmla="*/ 25 w 48"/>
              <a:gd name="T3" fmla="*/ 49 h 49"/>
              <a:gd name="T4" fmla="*/ 0 w 48"/>
              <a:gd name="T5" fmla="*/ 1 h 49"/>
              <a:gd name="T6" fmla="*/ 48 w 48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0"/>
                </a:moveTo>
                <a:lnTo>
                  <a:pt x="25" y="49"/>
                </a:lnTo>
                <a:lnTo>
                  <a:pt x="0" y="1"/>
                </a:lnTo>
                <a:lnTo>
                  <a:pt x="48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6" name="Line 2197">
            <a:extLst>
              <a:ext uri="{FF2B5EF4-FFF2-40B4-BE49-F238E27FC236}">
                <a16:creationId xmlns:a16="http://schemas.microsoft.com/office/drawing/2014/main" id="{E5713F7B-A026-4F39-9059-E3D24357E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030" y="4658424"/>
            <a:ext cx="0" cy="117475"/>
          </a:xfrm>
          <a:prstGeom prst="line">
            <a:avLst/>
          </a:prstGeom>
          <a:noFill/>
          <a:ln w="11113" cap="rnd">
            <a:solidFill>
              <a:srgbClr val="0C0C0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" name="Freeform 2198">
            <a:extLst>
              <a:ext uri="{FF2B5EF4-FFF2-40B4-BE49-F238E27FC236}">
                <a16:creationId xmlns:a16="http://schemas.microsoft.com/office/drawing/2014/main" id="{F552B828-D469-436F-9B0A-F54C7FC08C66}"/>
              </a:ext>
            </a:extLst>
          </p:cNvPr>
          <p:cNvSpPr>
            <a:spLocks/>
          </p:cNvSpPr>
          <p:nvPr/>
        </p:nvSpPr>
        <p:spPr bwMode="auto">
          <a:xfrm>
            <a:off x="993343" y="4591749"/>
            <a:ext cx="77788" cy="76200"/>
          </a:xfrm>
          <a:custGeom>
            <a:avLst/>
            <a:gdLst>
              <a:gd name="T0" fmla="*/ 0 w 49"/>
              <a:gd name="T1" fmla="*/ 48 h 48"/>
              <a:gd name="T2" fmla="*/ 24 w 49"/>
              <a:gd name="T3" fmla="*/ 0 h 48"/>
              <a:gd name="T4" fmla="*/ 49 w 49"/>
              <a:gd name="T5" fmla="*/ 48 h 48"/>
              <a:gd name="T6" fmla="*/ 0 w 4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0" y="48"/>
                </a:moveTo>
                <a:lnTo>
                  <a:pt x="24" y="0"/>
                </a:lnTo>
                <a:lnTo>
                  <a:pt x="49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8" name="Freeform 2199">
            <a:extLst>
              <a:ext uri="{FF2B5EF4-FFF2-40B4-BE49-F238E27FC236}">
                <a16:creationId xmlns:a16="http://schemas.microsoft.com/office/drawing/2014/main" id="{3C6BE1CA-5664-4FB5-A415-855AEFD02748}"/>
              </a:ext>
            </a:extLst>
          </p:cNvPr>
          <p:cNvSpPr>
            <a:spLocks/>
          </p:cNvSpPr>
          <p:nvPr/>
        </p:nvSpPr>
        <p:spPr bwMode="auto">
          <a:xfrm>
            <a:off x="994930" y="4766374"/>
            <a:ext cx="76200" cy="77788"/>
          </a:xfrm>
          <a:custGeom>
            <a:avLst/>
            <a:gdLst>
              <a:gd name="T0" fmla="*/ 48 w 48"/>
              <a:gd name="T1" fmla="*/ 0 h 49"/>
              <a:gd name="T2" fmla="*/ 24 w 48"/>
              <a:gd name="T3" fmla="*/ 49 h 49"/>
              <a:gd name="T4" fmla="*/ 0 w 48"/>
              <a:gd name="T5" fmla="*/ 1 h 49"/>
              <a:gd name="T6" fmla="*/ 48 w 48"/>
              <a:gd name="T7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9">
                <a:moveTo>
                  <a:pt x="48" y="0"/>
                </a:moveTo>
                <a:lnTo>
                  <a:pt x="24" y="49"/>
                </a:lnTo>
                <a:lnTo>
                  <a:pt x="0" y="1"/>
                </a:lnTo>
                <a:lnTo>
                  <a:pt x="48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9" name="Line 2200">
            <a:extLst>
              <a:ext uri="{FF2B5EF4-FFF2-40B4-BE49-F238E27FC236}">
                <a16:creationId xmlns:a16="http://schemas.microsoft.com/office/drawing/2014/main" id="{0F3EB2D6-C3B5-4587-9283-F7FA8D3FF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2618" y="4002786"/>
            <a:ext cx="117475" cy="0"/>
          </a:xfrm>
          <a:prstGeom prst="line">
            <a:avLst/>
          </a:prstGeom>
          <a:noFill/>
          <a:ln w="7938" cap="rnd">
            <a:solidFill>
              <a:srgbClr val="C55A1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0" name="Freeform 2201">
            <a:extLst>
              <a:ext uri="{FF2B5EF4-FFF2-40B4-BE49-F238E27FC236}">
                <a16:creationId xmlns:a16="http://schemas.microsoft.com/office/drawing/2014/main" id="{FA54069D-8A93-4EFF-A3E3-22541A371AF5}"/>
              </a:ext>
            </a:extLst>
          </p:cNvPr>
          <p:cNvSpPr>
            <a:spLocks/>
          </p:cNvSpPr>
          <p:nvPr/>
        </p:nvSpPr>
        <p:spPr bwMode="auto">
          <a:xfrm>
            <a:off x="1542618" y="4109149"/>
            <a:ext cx="233363" cy="33338"/>
          </a:xfrm>
          <a:custGeom>
            <a:avLst/>
            <a:gdLst>
              <a:gd name="T0" fmla="*/ 0 w 456"/>
              <a:gd name="T1" fmla="*/ 58 h 66"/>
              <a:gd name="T2" fmla="*/ 284 w 456"/>
              <a:gd name="T3" fmla="*/ 63 h 66"/>
              <a:gd name="T4" fmla="*/ 349 w 456"/>
              <a:gd name="T5" fmla="*/ 0 h 66"/>
              <a:gd name="T6" fmla="*/ 412 w 456"/>
              <a:gd name="T7" fmla="*/ 66 h 66"/>
              <a:gd name="T8" fmla="*/ 456 w 456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66">
                <a:moveTo>
                  <a:pt x="0" y="58"/>
                </a:moveTo>
                <a:lnTo>
                  <a:pt x="284" y="63"/>
                </a:lnTo>
                <a:cubicBezTo>
                  <a:pt x="284" y="28"/>
                  <a:pt x="314" y="0"/>
                  <a:pt x="349" y="0"/>
                </a:cubicBezTo>
                <a:cubicBezTo>
                  <a:pt x="384" y="1"/>
                  <a:pt x="412" y="30"/>
                  <a:pt x="412" y="66"/>
                </a:cubicBezTo>
                <a:lnTo>
                  <a:pt x="456" y="66"/>
                </a:lnTo>
              </a:path>
            </a:pathLst>
          </a:custGeom>
          <a:noFill/>
          <a:ln w="11113" cap="rnd">
            <a:solidFill>
              <a:srgbClr val="2E75B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1" name="Freeform 2202">
            <a:extLst>
              <a:ext uri="{FF2B5EF4-FFF2-40B4-BE49-F238E27FC236}">
                <a16:creationId xmlns:a16="http://schemas.microsoft.com/office/drawing/2014/main" id="{0FF8BE5C-1845-4143-A3B2-C9221DDF2B96}"/>
              </a:ext>
            </a:extLst>
          </p:cNvPr>
          <p:cNvSpPr>
            <a:spLocks/>
          </p:cNvSpPr>
          <p:nvPr/>
        </p:nvSpPr>
        <p:spPr bwMode="auto">
          <a:xfrm>
            <a:off x="1766455" y="4104386"/>
            <a:ext cx="77788" cy="76200"/>
          </a:xfrm>
          <a:custGeom>
            <a:avLst/>
            <a:gdLst>
              <a:gd name="T0" fmla="*/ 1 w 49"/>
              <a:gd name="T1" fmla="*/ 0 h 48"/>
              <a:gd name="T2" fmla="*/ 49 w 49"/>
              <a:gd name="T3" fmla="*/ 25 h 48"/>
              <a:gd name="T4" fmla="*/ 0 w 49"/>
              <a:gd name="T5" fmla="*/ 48 h 48"/>
              <a:gd name="T6" fmla="*/ 1 w 49"/>
              <a:gd name="T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8">
                <a:moveTo>
                  <a:pt x="1" y="0"/>
                </a:moveTo>
                <a:lnTo>
                  <a:pt x="49" y="25"/>
                </a:lnTo>
                <a:lnTo>
                  <a:pt x="0" y="48"/>
                </a:lnTo>
                <a:lnTo>
                  <a:pt x="1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2" name="Rectangle 2205">
            <a:extLst>
              <a:ext uri="{FF2B5EF4-FFF2-40B4-BE49-F238E27FC236}">
                <a16:creationId xmlns:a16="http://schemas.microsoft.com/office/drawing/2014/main" id="{88C85E14-8865-4567-8AE4-C1ADEE4B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18" y="2193036"/>
            <a:ext cx="279400" cy="280988"/>
          </a:xfrm>
          <a:prstGeom prst="rect">
            <a:avLst/>
          </a:prstGeom>
          <a:solidFill>
            <a:srgbClr val="F3C8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3" name="Rectangle 2206">
            <a:extLst>
              <a:ext uri="{FF2B5EF4-FFF2-40B4-BE49-F238E27FC236}">
                <a16:creationId xmlns:a16="http://schemas.microsoft.com/office/drawing/2014/main" id="{99AB21BA-6DD8-46A2-A894-3BD9EE606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18" y="2193036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4" name="Rectangle 2209">
            <a:extLst>
              <a:ext uri="{FF2B5EF4-FFF2-40B4-BE49-F238E27FC236}">
                <a16:creationId xmlns:a16="http://schemas.microsoft.com/office/drawing/2014/main" id="{DF913787-384F-4DB3-9941-451DDF8D1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68" y="2193036"/>
            <a:ext cx="279400" cy="280988"/>
          </a:xfrm>
          <a:prstGeom prst="rect">
            <a:avLst/>
          </a:prstGeom>
          <a:solidFill>
            <a:srgbClr val="D7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5" name="Rectangle 2210">
            <a:extLst>
              <a:ext uri="{FF2B5EF4-FFF2-40B4-BE49-F238E27FC236}">
                <a16:creationId xmlns:a16="http://schemas.microsoft.com/office/drawing/2014/main" id="{41F8F262-5EB9-43F1-9BC6-D137706B3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68" y="2193036"/>
            <a:ext cx="279400" cy="280988"/>
          </a:xfrm>
          <a:prstGeom prst="rect">
            <a:avLst/>
          </a:prstGeom>
          <a:noFill/>
          <a:ln w="7938" cap="sq">
            <a:solidFill>
              <a:srgbClr val="C8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6" name="Rectangle 2211">
            <a:extLst>
              <a:ext uri="{FF2B5EF4-FFF2-40B4-BE49-F238E27FC236}">
                <a16:creationId xmlns:a16="http://schemas.microsoft.com/office/drawing/2014/main" id="{082A30C3-0EEF-4484-9BB0-D5630081C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80" y="2501011"/>
            <a:ext cx="736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4B183"/>
                </a:solidFill>
                <a:effectLst/>
                <a:latin typeface="Calibri" panose="020F0502020204030204" pitchFamily="34" charset="0"/>
              </a:rPr>
              <a:t>Transmitter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7" name="Rectangle 2212">
            <a:extLst>
              <a:ext uri="{FF2B5EF4-FFF2-40B4-BE49-F238E27FC236}">
                <a16:creationId xmlns:a16="http://schemas.microsoft.com/office/drawing/2014/main" id="{3F462A1C-DBE3-4C17-9CCD-CCFC5497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180" y="2501011"/>
            <a:ext cx="5651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5B9BD5"/>
                </a:solidFill>
                <a:effectLst/>
                <a:latin typeface="Calibri" panose="020F0502020204030204" pitchFamily="34" charset="0"/>
              </a:rPr>
              <a:t>Receiver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8" name="Rectangle 2213">
            <a:extLst>
              <a:ext uri="{FF2B5EF4-FFF2-40B4-BE49-F238E27FC236}">
                <a16:creationId xmlns:a16="http://schemas.microsoft.com/office/drawing/2014/main" id="{1471EC74-D8EB-446C-B8CD-F1C3D107B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80" y="2005711"/>
            <a:ext cx="6143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Antennas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03DC3B3D-5808-41C1-8EA5-B5339B61D3B4}"/>
              </a:ext>
            </a:extLst>
          </p:cNvPr>
          <p:cNvSpPr txBox="1"/>
          <p:nvPr/>
        </p:nvSpPr>
        <p:spPr>
          <a:xfrm>
            <a:off x="421132" y="361861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Radio Gen: 5.x</a:t>
            </a:r>
          </a:p>
        </p:txBody>
      </p:sp>
      <p:sp>
        <p:nvSpPr>
          <p:cNvPr id="740" name="Titel 2">
            <a:extLst>
              <a:ext uri="{FF2B5EF4-FFF2-40B4-BE49-F238E27FC236}">
                <a16:creationId xmlns:a16="http://schemas.microsoft.com/office/drawing/2014/main" id="{40F9C839-C962-4713-8075-382C40795804}"/>
              </a:ext>
            </a:extLst>
          </p:cNvPr>
          <p:cNvSpPr txBox="1">
            <a:spLocks/>
          </p:cNvSpPr>
          <p:nvPr/>
        </p:nvSpPr>
        <p:spPr>
          <a:xfrm>
            <a:off x="1262778" y="775928"/>
            <a:ext cx="6801324" cy="6545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Multiple-Input-Multiple-Output (MIMO) Computational Imaging System Example</a:t>
            </a:r>
            <a:endParaRPr lang="de-DE" dirty="0"/>
          </a:p>
        </p:txBody>
      </p:sp>
      <p:sp>
        <p:nvSpPr>
          <p:cNvPr id="742" name="ZoneTexte 3">
            <a:extLst>
              <a:ext uri="{FF2B5EF4-FFF2-40B4-BE49-F238E27FC236}">
                <a16:creationId xmlns:a16="http://schemas.microsoft.com/office/drawing/2014/main" id="{33EF87F0-3BD6-4626-A605-ABCF11A09332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521CA6F-FC55-4149-989A-BD3E54471599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2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2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2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2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2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2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50"/>
                            </p:stCondLst>
                            <p:childTnLst>
                              <p:par>
                                <p:cTn id="12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750"/>
                            </p:stCondLst>
                            <p:childTnLst>
                              <p:par>
                                <p:cTn id="14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2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2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2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2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2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2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50"/>
                            </p:stCondLst>
                            <p:childTnLst>
                              <p:par>
                                <p:cTn id="16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50"/>
                            </p:stCondLst>
                            <p:childTnLst>
                              <p:par>
                                <p:cTn id="18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2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2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2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"/>
                            </p:stCondLst>
                            <p:childTnLst>
                              <p:par>
                                <p:cTn id="192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2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2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2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50"/>
                            </p:stCondLst>
                            <p:childTnLst>
                              <p:par>
                                <p:cTn id="20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2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2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2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25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91" grpId="0" animBg="1"/>
      <p:bldP spid="133" grpId="0" animBg="1"/>
      <p:bldP spid="140" grpId="0" animBg="1"/>
      <p:bldP spid="186" grpId="0" animBg="1"/>
      <p:bldP spid="192" grpId="0" animBg="1"/>
      <p:bldP spid="238" grpId="0" animBg="1"/>
      <p:bldP spid="244" grpId="0" animBg="1"/>
      <p:bldP spid="290" grpId="0" animBg="1"/>
      <p:bldP spid="297" grpId="0" animBg="1"/>
      <p:bldP spid="334" grpId="0" animBg="1"/>
      <p:bldP spid="341" grpId="0" animBg="1"/>
      <p:bldP spid="379" grpId="0" animBg="1"/>
      <p:bldP spid="386" grpId="0" animBg="1"/>
      <p:bldP spid="424" grpId="0" animBg="1"/>
      <p:bldP spid="430" grpId="0" animBg="1"/>
      <p:bldP spid="467" grpId="0" animBg="1"/>
      <p:bldP spid="474" grpId="0" animBg="1"/>
      <p:bldP spid="512" grpId="0" animBg="1"/>
      <p:bldP spid="519" grpId="0" animBg="1"/>
      <p:bldP spid="556" grpId="0" animBg="1"/>
      <p:bldP spid="562" grpId="0" animBg="1"/>
      <p:bldP spid="601" grpId="0" animBg="1"/>
      <p:bldP spid="6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BF75ED-96AF-49F0-A4B0-2638CD0E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18" y="2673990"/>
            <a:ext cx="4768682" cy="22574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834ED25C-12CE-4561-8256-BCF4FCAC8212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218AA99-8D3F-4CA5-A2D4-4D117DCA67D4}"/>
              </a:ext>
            </a:extLst>
          </p:cNvPr>
          <p:cNvSpPr txBox="1">
            <a:spLocks/>
          </p:cNvSpPr>
          <p:nvPr/>
        </p:nvSpPr>
        <p:spPr>
          <a:xfrm>
            <a:off x="1489833" y="771151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Electromagnetic Spectrum and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1A043-E089-45B5-AB12-7EF9C9061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39572"/>
            <a:ext cx="4729646" cy="2192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7A68D-7C21-4A2F-8CC6-494102CAD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11" y="4191660"/>
            <a:ext cx="4742657" cy="22444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D51A1-BEAD-47B9-BD83-0EC33D5CBCCD}"/>
              </a:ext>
            </a:extLst>
          </p:cNvPr>
          <p:cNvSpPr txBox="1"/>
          <p:nvPr/>
        </p:nvSpPr>
        <p:spPr>
          <a:xfrm>
            <a:off x="285750" y="3627161"/>
            <a:ext cx="84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3B71E-868F-4F03-9F1A-8922926A9C4C}"/>
              </a:ext>
            </a:extLst>
          </p:cNvPr>
          <p:cNvSpPr txBox="1"/>
          <p:nvPr/>
        </p:nvSpPr>
        <p:spPr>
          <a:xfrm>
            <a:off x="2169941" y="3627161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1A353-187A-4AB9-A843-A7D3324AF9F2}"/>
              </a:ext>
            </a:extLst>
          </p:cNvPr>
          <p:cNvSpPr txBox="1"/>
          <p:nvPr/>
        </p:nvSpPr>
        <p:spPr>
          <a:xfrm>
            <a:off x="3574577" y="362716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16027C-7949-4958-BDDD-4FD7FC147830}"/>
              </a:ext>
            </a:extLst>
          </p:cNvPr>
          <p:cNvSpPr txBox="1"/>
          <p:nvPr/>
        </p:nvSpPr>
        <p:spPr>
          <a:xfrm>
            <a:off x="4733345" y="2327853"/>
            <a:ext cx="84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30F34-B385-4F74-9798-1670DCDCF945}"/>
              </a:ext>
            </a:extLst>
          </p:cNvPr>
          <p:cNvSpPr txBox="1"/>
          <p:nvPr/>
        </p:nvSpPr>
        <p:spPr>
          <a:xfrm>
            <a:off x="6617536" y="232785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9F2215-F4B1-4199-877E-F61CEEB7C73A}"/>
              </a:ext>
            </a:extLst>
          </p:cNvPr>
          <p:cNvSpPr txBox="1"/>
          <p:nvPr/>
        </p:nvSpPr>
        <p:spPr>
          <a:xfrm>
            <a:off x="8022172" y="232785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4339" y="6159129"/>
            <a:ext cx="2739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</a:t>
            </a:r>
            <a:r>
              <a:rPr lang="en-US" sz="1200" dirty="0">
                <a:hlinkClick r:id="rId9"/>
              </a:rPr>
              <a:t>http://www.vision4thefuture.org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F0F20-EB6F-4CCE-A89B-33CA02CC2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2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B7C4DE53-BF3A-48C4-8045-BB7D9C458ED5}"/>
              </a:ext>
            </a:extLst>
          </p:cNvPr>
          <p:cNvSpPr txBox="1">
            <a:spLocks/>
          </p:cNvSpPr>
          <p:nvPr/>
        </p:nvSpPr>
        <p:spPr>
          <a:xfrm>
            <a:off x="3034153" y="698711"/>
            <a:ext cx="3172867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System Resolution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5B340-EB1E-41A1-99B2-9CEF230899E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17684" y="5262920"/>
            <a:ext cx="2001838" cy="714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6A23B5-D2E2-4E7D-9C71-052ECCD8D6A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273769" y="5335856"/>
            <a:ext cx="2328863" cy="7143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D42F6A-1225-4D84-A593-C70C81E2F8E9}"/>
              </a:ext>
            </a:extLst>
          </p:cNvPr>
          <p:cNvGrpSpPr/>
          <p:nvPr/>
        </p:nvGrpSpPr>
        <p:grpSpPr>
          <a:xfrm>
            <a:off x="3027611" y="2834388"/>
            <a:ext cx="3449924" cy="1646315"/>
            <a:chOff x="56716" y="4029955"/>
            <a:chExt cx="3449924" cy="164631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9F0C42-1622-4226-8177-5B79BF616719}"/>
                </a:ext>
              </a:extLst>
            </p:cNvPr>
            <p:cNvCxnSpPr/>
            <p:nvPr/>
          </p:nvCxnSpPr>
          <p:spPr>
            <a:xfrm>
              <a:off x="391974" y="4574970"/>
              <a:ext cx="1" cy="11013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25AD7F-C118-4B36-97B0-CC488ED6E256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6716" y="5005814"/>
              <a:ext cx="315941" cy="31594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52983C-CEC1-4B6B-98D7-C56C61DF2703}"/>
                </a:ext>
              </a:extLst>
            </p:cNvPr>
            <p:cNvCxnSpPr/>
            <p:nvPr/>
          </p:nvCxnSpPr>
          <p:spPr>
            <a:xfrm flipH="1">
              <a:off x="391975" y="4213585"/>
              <a:ext cx="1235053" cy="33253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56FF73B2-4BF1-4E18-A854-3541077595BE}"/>
                </a:ext>
              </a:extLst>
            </p:cNvPr>
            <p:cNvSpPr/>
            <p:nvPr/>
          </p:nvSpPr>
          <p:spPr>
            <a:xfrm rot="20709891">
              <a:off x="334292" y="4474077"/>
              <a:ext cx="1392305" cy="1015212"/>
            </a:xfrm>
            <a:prstGeom prst="parallelogram">
              <a:avLst/>
            </a:prstGeom>
            <a:solidFill>
              <a:srgbClr val="EBF1DE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00" indent="-190500" algn="ctr">
                <a:spcAft>
                  <a:spcPts val="900"/>
                </a:spcAft>
                <a:buSzPct val="100000"/>
                <a:buBlip>
                  <a:blip r:embed="rId10"/>
                </a:buBlip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D88022-0413-4B39-8223-D1AB72D50807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693560" y="4029955"/>
              <a:ext cx="315941" cy="315941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BC4A7C-5101-46AB-9224-1AD5048D291D}"/>
                </a:ext>
              </a:extLst>
            </p:cNvPr>
            <p:cNvCxnSpPr>
              <a:endCxn id="32" idx="2"/>
            </p:cNvCxnSpPr>
            <p:nvPr/>
          </p:nvCxnSpPr>
          <p:spPr>
            <a:xfrm>
              <a:off x="1009501" y="4981683"/>
              <a:ext cx="1436435" cy="183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72DA2C-51B7-454D-8ED7-DE5645070595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779677" y="4541010"/>
              <a:ext cx="373651" cy="475556"/>
            </a:xfrm>
            <a:prstGeom prst="rect">
              <a:avLst/>
            </a:prstGeom>
          </p:spPr>
        </p:pic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89DE595B-494E-41D3-9FA2-F545DB5A5294}"/>
                </a:ext>
              </a:extLst>
            </p:cNvPr>
            <p:cNvSpPr/>
            <p:nvPr/>
          </p:nvSpPr>
          <p:spPr>
            <a:xfrm>
              <a:off x="2445936" y="4642359"/>
              <a:ext cx="572325" cy="572325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00" indent="-190500" algn="ctr">
                <a:spcAft>
                  <a:spcPts val="900"/>
                </a:spcAft>
                <a:buSzPct val="100000"/>
                <a:buBlip>
                  <a:blip r:embed="rId10"/>
                </a:buBlip>
              </a:pP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1E1CD5-4662-4122-9AB3-4A31DECE1198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482512" y="5248784"/>
              <a:ext cx="373063" cy="3079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3F9473-2205-4C7B-8F19-4DAEC37C90E6}"/>
                </a:ext>
              </a:extLst>
            </p:cNvPr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987274" y="5154423"/>
              <a:ext cx="373062" cy="3524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015596A-435A-4323-9110-4253D4042E53}"/>
                </a:ext>
              </a:extLst>
            </p:cNvPr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154215" y="4647630"/>
              <a:ext cx="352425" cy="287337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4BC0D93-DFE9-4416-AA07-F43C931D4A24}"/>
                </a:ext>
              </a:extLst>
            </p:cNvPr>
            <p:cNvCxnSpPr/>
            <p:nvPr/>
          </p:nvCxnSpPr>
          <p:spPr>
            <a:xfrm>
              <a:off x="2445936" y="5300727"/>
              <a:ext cx="37307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454376-B308-4234-A3BA-2589E4E62784}"/>
                </a:ext>
              </a:extLst>
            </p:cNvPr>
            <p:cNvCxnSpPr/>
            <p:nvPr/>
          </p:nvCxnSpPr>
          <p:spPr>
            <a:xfrm flipV="1">
              <a:off x="2888673" y="5085209"/>
              <a:ext cx="252207" cy="25209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2CF4FE3-6CB5-49EC-BA0A-CBCBAB0C895F}"/>
                </a:ext>
              </a:extLst>
            </p:cNvPr>
            <p:cNvCxnSpPr/>
            <p:nvPr/>
          </p:nvCxnSpPr>
          <p:spPr>
            <a:xfrm>
              <a:off x="3104304" y="4652524"/>
              <a:ext cx="0" cy="33606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3">
            <a:extLst>
              <a:ext uri="{FF2B5EF4-FFF2-40B4-BE49-F238E27FC236}">
                <a16:creationId xmlns:a16="http://schemas.microsoft.com/office/drawing/2014/main" id="{9F5F8CB6-D0C3-4A11-8335-1A1AF988A85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4AAF62B-D34C-4EE5-8189-309841DD135C}"/>
              </a:ext>
            </a:extLst>
          </p:cNvPr>
          <p:cNvSpPr txBox="1">
            <a:spLocks/>
          </p:cNvSpPr>
          <p:nvPr/>
        </p:nvSpPr>
        <p:spPr>
          <a:xfrm>
            <a:off x="-2562" y="1192047"/>
            <a:ext cx="9146562" cy="141764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" indent="0" algn="just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Questions to be asked: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does the resolution compare to the resolution of a conventional SAR system?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other words, are we still diffraction limited? 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answer these questions, we need to analyze the resolution limit. That is the PSF!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44C68-0911-4FFC-B130-F01CC6A53EC3}"/>
              </a:ext>
            </a:extLst>
          </p:cNvPr>
          <p:cNvSpPr txBox="1"/>
          <p:nvPr/>
        </p:nvSpPr>
        <p:spPr>
          <a:xfrm>
            <a:off x="619361" y="480529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Range Resolution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1D8E0C-B1D1-49C9-94E0-B422568ED365}"/>
              </a:ext>
            </a:extLst>
          </p:cNvPr>
          <p:cNvSpPr txBox="1"/>
          <p:nvPr/>
        </p:nvSpPr>
        <p:spPr>
          <a:xfrm>
            <a:off x="5987102" y="480127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Cross-Range Resolution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4D52B3-7526-42CA-90A7-F0F2874D0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290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B7C4DE53-BF3A-48C4-8045-BB7D9C458ED5}"/>
              </a:ext>
            </a:extLst>
          </p:cNvPr>
          <p:cNvSpPr txBox="1">
            <a:spLocks/>
          </p:cNvSpPr>
          <p:nvPr/>
        </p:nvSpPr>
        <p:spPr>
          <a:xfrm>
            <a:off x="3034153" y="698711"/>
            <a:ext cx="3172867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System Resolution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5DBA15-65E1-4D8A-A3DA-D69D0ABABD36}"/>
              </a:ext>
            </a:extLst>
          </p:cNvPr>
          <p:cNvSpPr/>
          <p:nvPr/>
        </p:nvSpPr>
        <p:spPr>
          <a:xfrm>
            <a:off x="3720499" y="2971621"/>
            <a:ext cx="5185187" cy="31556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9F0C42-1622-4226-8177-5B79BF616719}"/>
              </a:ext>
            </a:extLst>
          </p:cNvPr>
          <p:cNvCxnSpPr/>
          <p:nvPr/>
        </p:nvCxnSpPr>
        <p:spPr>
          <a:xfrm>
            <a:off x="500126" y="4348827"/>
            <a:ext cx="1" cy="11013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825AD7F-C118-4B36-97B0-CC488ED6E25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64868" y="4779671"/>
            <a:ext cx="315941" cy="31594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52983C-CEC1-4B6B-98D7-C56C61DF2703}"/>
              </a:ext>
            </a:extLst>
          </p:cNvPr>
          <p:cNvCxnSpPr/>
          <p:nvPr/>
        </p:nvCxnSpPr>
        <p:spPr>
          <a:xfrm flipH="1">
            <a:off x="500127" y="3987442"/>
            <a:ext cx="1235053" cy="33253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56FF73B2-4BF1-4E18-A854-3541077595BE}"/>
              </a:ext>
            </a:extLst>
          </p:cNvPr>
          <p:cNvSpPr/>
          <p:nvPr/>
        </p:nvSpPr>
        <p:spPr>
          <a:xfrm rot="20709891">
            <a:off x="442444" y="4247934"/>
            <a:ext cx="1392305" cy="1015212"/>
          </a:xfrm>
          <a:prstGeom prst="parallelogram">
            <a:avLst/>
          </a:prstGeom>
          <a:solidFill>
            <a:srgbClr val="EBF1DE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D88022-0413-4B39-8223-D1AB72D50807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801712" y="3803812"/>
            <a:ext cx="315941" cy="31594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BC4A7C-5101-46AB-9224-1AD5048D291D}"/>
              </a:ext>
            </a:extLst>
          </p:cNvPr>
          <p:cNvCxnSpPr>
            <a:endCxn id="32" idx="2"/>
          </p:cNvCxnSpPr>
          <p:nvPr/>
        </p:nvCxnSpPr>
        <p:spPr>
          <a:xfrm>
            <a:off x="1117653" y="4755540"/>
            <a:ext cx="1436435" cy="18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B72DA2C-51B7-454D-8ED7-DE564507059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887829" y="4314867"/>
            <a:ext cx="373651" cy="475556"/>
          </a:xfrm>
          <a:prstGeom prst="rect">
            <a:avLst/>
          </a:prstGeom>
        </p:spPr>
      </p:pic>
      <p:sp>
        <p:nvSpPr>
          <p:cNvPr id="32" name="Cube 31">
            <a:extLst>
              <a:ext uri="{FF2B5EF4-FFF2-40B4-BE49-F238E27FC236}">
                <a16:creationId xmlns:a16="http://schemas.microsoft.com/office/drawing/2014/main" id="{89DE595B-494E-41D3-9FA2-F545DB5A5294}"/>
              </a:ext>
            </a:extLst>
          </p:cNvPr>
          <p:cNvSpPr/>
          <p:nvPr/>
        </p:nvSpPr>
        <p:spPr>
          <a:xfrm>
            <a:off x="2554088" y="4416216"/>
            <a:ext cx="572325" cy="57232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F1E1CD5-4662-4122-9AB3-4A31DECE1198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2590664" y="5022641"/>
            <a:ext cx="373063" cy="3079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3F9473-2205-4C7B-8F19-4DAEC37C90E6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3095426" y="4928280"/>
            <a:ext cx="373062" cy="3524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15596A-435A-4323-9110-4253D4042E53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262367" y="4421487"/>
            <a:ext cx="352425" cy="28733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BC0D93-DFE9-4416-AA07-F43C931D4A24}"/>
              </a:ext>
            </a:extLst>
          </p:cNvPr>
          <p:cNvCxnSpPr/>
          <p:nvPr/>
        </p:nvCxnSpPr>
        <p:spPr>
          <a:xfrm>
            <a:off x="2554088" y="5074584"/>
            <a:ext cx="37307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1454376-B308-4234-A3BA-2589E4E62784}"/>
              </a:ext>
            </a:extLst>
          </p:cNvPr>
          <p:cNvCxnSpPr/>
          <p:nvPr/>
        </p:nvCxnSpPr>
        <p:spPr>
          <a:xfrm flipV="1">
            <a:off x="2996825" y="4859066"/>
            <a:ext cx="252207" cy="2520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2CF4FE3-6CB5-49EC-BA0A-CBCBAB0C895F}"/>
              </a:ext>
            </a:extLst>
          </p:cNvPr>
          <p:cNvCxnSpPr/>
          <p:nvPr/>
        </p:nvCxnSpPr>
        <p:spPr>
          <a:xfrm>
            <a:off x="3212456" y="4426381"/>
            <a:ext cx="0" cy="33606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">
            <a:extLst>
              <a:ext uri="{FF2B5EF4-FFF2-40B4-BE49-F238E27FC236}">
                <a16:creationId xmlns:a16="http://schemas.microsoft.com/office/drawing/2014/main" id="{5DA80A9B-233D-4C7C-A3A7-331877201675}"/>
              </a:ext>
            </a:extLst>
          </p:cNvPr>
          <p:cNvSpPr txBox="1"/>
          <p:nvPr/>
        </p:nvSpPr>
        <p:spPr>
          <a:xfrm>
            <a:off x="5317018" y="2948370"/>
            <a:ext cx="1992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Experimental PSF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7E6D614-13D1-4978-A278-ECCE92449E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481" y="3661484"/>
            <a:ext cx="4942305" cy="223835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50885A9-C11B-4EA5-8B0C-550366838675}"/>
              </a:ext>
            </a:extLst>
          </p:cNvPr>
          <p:cNvSpPr/>
          <p:nvPr/>
        </p:nvSpPr>
        <p:spPr>
          <a:xfrm>
            <a:off x="1600612" y="556920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Position: 1 m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Threshold: 20 dB</a:t>
            </a:r>
          </a:p>
        </p:txBody>
      </p:sp>
      <p:sp>
        <p:nvSpPr>
          <p:cNvPr id="54" name="ZoneTexte 3">
            <a:extLst>
              <a:ext uri="{FF2B5EF4-FFF2-40B4-BE49-F238E27FC236}">
                <a16:creationId xmlns:a16="http://schemas.microsoft.com/office/drawing/2014/main" id="{9F5F8CB6-D0C3-4A11-8335-1A1AF988A85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0DC3605-1672-42E8-9491-3A96C42E9F45}"/>
              </a:ext>
            </a:extLst>
          </p:cNvPr>
          <p:cNvSpPr txBox="1">
            <a:spLocks/>
          </p:cNvSpPr>
          <p:nvPr/>
        </p:nvSpPr>
        <p:spPr>
          <a:xfrm>
            <a:off x="-2562" y="1192047"/>
            <a:ext cx="9146562" cy="141764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retrieve the PSF pattern of the computational imaging system, we image a metal bead placed at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 m in from of the aperture. 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reconstructed 3D PSF patterns are then analyzed to calculate the FWHM values in range and cross-range to determine the resolution limits.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observed values are in good agreement with the theoretical values.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1CAB3A-D5FF-4166-B146-E87D59C7FCD5}"/>
              </a:ext>
            </a:extLst>
          </p:cNvPr>
          <p:cNvSpPr txBox="1"/>
          <p:nvPr/>
        </p:nvSpPr>
        <p:spPr>
          <a:xfrm>
            <a:off x="6399235" y="344647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Range: 17.6 mm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A3878D-6531-4CEE-9D6A-754FD332049B}"/>
              </a:ext>
            </a:extLst>
          </p:cNvPr>
          <p:cNvSpPr txBox="1"/>
          <p:nvPr/>
        </p:nvSpPr>
        <p:spPr>
          <a:xfrm>
            <a:off x="3908942" y="343347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Cross-range: 7.2 mm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C8E2D6-3748-46D2-B6EE-5DEACEBFA4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91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B7C4DE53-BF3A-48C4-8045-BB7D9C458ED5}"/>
              </a:ext>
            </a:extLst>
          </p:cNvPr>
          <p:cNvSpPr txBox="1">
            <a:spLocks/>
          </p:cNvSpPr>
          <p:nvPr/>
        </p:nvSpPr>
        <p:spPr>
          <a:xfrm>
            <a:off x="3034153" y="698711"/>
            <a:ext cx="3172867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rgbClr val="0070C0"/>
                </a:solidFill>
              </a:rPr>
              <a:t>System Resolution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07CC55-8899-40F8-B7F0-F9B23D83F576}"/>
              </a:ext>
            </a:extLst>
          </p:cNvPr>
          <p:cNvGrpSpPr/>
          <p:nvPr/>
        </p:nvGrpSpPr>
        <p:grpSpPr>
          <a:xfrm>
            <a:off x="729407" y="2960721"/>
            <a:ext cx="3220363" cy="3156683"/>
            <a:chOff x="164388" y="3301444"/>
            <a:chExt cx="3011548" cy="295199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97C0C7-7EFD-451D-AEE5-F1DF35E48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231" t="24033" r="24970" b="18206"/>
            <a:stretch/>
          </p:blipFill>
          <p:spPr>
            <a:xfrm>
              <a:off x="164388" y="3301444"/>
              <a:ext cx="3011548" cy="2951997"/>
            </a:xfrm>
            <a:prstGeom prst="rect">
              <a:avLst/>
            </a:prstGeom>
          </p:spPr>
        </p:pic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DAD49176-9321-4B7D-A5C9-D603A6F1C1D0}"/>
                </a:ext>
              </a:extLst>
            </p:cNvPr>
            <p:cNvSpPr txBox="1"/>
            <p:nvPr/>
          </p:nvSpPr>
          <p:spPr>
            <a:xfrm>
              <a:off x="2380215" y="4082861"/>
              <a:ext cx="619412" cy="316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92D050"/>
                  </a:solidFill>
                  <a:latin typeface="+mn-lt"/>
                </a:rPr>
                <a:t>7 mm</a:t>
              </a:r>
            </a:p>
          </p:txBody>
        </p:sp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728E6546-C2F6-41A8-BF0F-FEDD1C160C6C}"/>
                </a:ext>
              </a:extLst>
            </p:cNvPr>
            <p:cNvSpPr txBox="1"/>
            <p:nvPr/>
          </p:nvSpPr>
          <p:spPr>
            <a:xfrm>
              <a:off x="742548" y="3795181"/>
              <a:ext cx="716852" cy="316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92D050"/>
                  </a:solidFill>
                  <a:latin typeface="+mn-lt"/>
                </a:rPr>
                <a:t>15 mm</a:t>
              </a:r>
            </a:p>
          </p:txBody>
        </p:sp>
        <p:sp>
          <p:nvSpPr>
            <p:cNvPr id="47" name="TextBox 53">
              <a:extLst>
                <a:ext uri="{FF2B5EF4-FFF2-40B4-BE49-F238E27FC236}">
                  <a16:creationId xmlns:a16="http://schemas.microsoft.com/office/drawing/2014/main" id="{8EFEF658-DDA6-44D1-834E-5C8DA22A9DC5}"/>
                </a:ext>
              </a:extLst>
            </p:cNvPr>
            <p:cNvSpPr txBox="1"/>
            <p:nvPr/>
          </p:nvSpPr>
          <p:spPr>
            <a:xfrm>
              <a:off x="2411520" y="4833974"/>
              <a:ext cx="716852" cy="316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92D050"/>
                  </a:solidFill>
                  <a:latin typeface="+mn-lt"/>
                </a:rPr>
                <a:t>10 mm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26737825-2728-4A8D-8F7E-82CDB82B73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7" y="5082129"/>
            <a:ext cx="1385941" cy="10394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9" name="TextBox 58">
            <a:extLst>
              <a:ext uri="{FF2B5EF4-FFF2-40B4-BE49-F238E27FC236}">
                <a16:creationId xmlns:a16="http://schemas.microsoft.com/office/drawing/2014/main" id="{03711395-F163-4180-BCB9-6099C7C21318}"/>
              </a:ext>
            </a:extLst>
          </p:cNvPr>
          <p:cNvSpPr txBox="1"/>
          <p:nvPr/>
        </p:nvSpPr>
        <p:spPr>
          <a:xfrm>
            <a:off x="769384" y="2883019"/>
            <a:ext cx="285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Experimental Res. Targets</a:t>
            </a:r>
          </a:p>
        </p:txBody>
      </p:sp>
      <p:sp>
        <p:nvSpPr>
          <p:cNvPr id="54" name="ZoneTexte 3">
            <a:extLst>
              <a:ext uri="{FF2B5EF4-FFF2-40B4-BE49-F238E27FC236}">
                <a16:creationId xmlns:a16="http://schemas.microsoft.com/office/drawing/2014/main" id="{9F5F8CB6-D0C3-4A11-8335-1A1AF988A85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4AAF62B-D34C-4EE5-8189-309841DD135C}"/>
              </a:ext>
            </a:extLst>
          </p:cNvPr>
          <p:cNvSpPr txBox="1">
            <a:spLocks/>
          </p:cNvSpPr>
          <p:nvPr/>
        </p:nvSpPr>
        <p:spPr>
          <a:xfrm>
            <a:off x="0" y="1200613"/>
            <a:ext cx="9144000" cy="171535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Once the resolution limits are analyzed, we can use standard target bases to validate these results. 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very common target example is the USAF resolution target.</a:t>
            </a:r>
          </a:p>
          <a:p>
            <a:pPr marL="294005" indent="-28575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place the resolution target at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 m (the distance where the PSF analysis was carried out).</a:t>
            </a:r>
          </a:p>
          <a:p>
            <a:pPr marL="8255" indent="0" algn="just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916F7-CCA8-4D82-A14F-691221082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558" y="3103467"/>
            <a:ext cx="3978407" cy="278181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EA6DD0D-DC69-4C5A-9C9F-25A8A900B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9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D5FC08F4-AEEC-4BFA-A370-D0B9EF04C517}"/>
              </a:ext>
            </a:extLst>
          </p:cNvPr>
          <p:cNvSpPr txBox="1">
            <a:spLocks/>
          </p:cNvSpPr>
          <p:nvPr/>
        </p:nvSpPr>
        <p:spPr>
          <a:xfrm>
            <a:off x="1142370" y="650957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Matched Filter  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230A6-F822-43E5-9D22-31F986107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82" y="2418645"/>
            <a:ext cx="1737648" cy="400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4D5DE1-E871-4D26-8B26-BAB8AF531D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41" r="26362" b="3817"/>
          <a:stretch/>
        </p:blipFill>
        <p:spPr>
          <a:xfrm>
            <a:off x="6439188" y="2415360"/>
            <a:ext cx="1813686" cy="3990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36D93-882B-4635-8F8C-9535CA6C7F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74" r="6149" b="3664"/>
          <a:stretch/>
        </p:blipFill>
        <p:spPr>
          <a:xfrm>
            <a:off x="3252390" y="2428882"/>
            <a:ext cx="2413969" cy="400117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59D7AA-93A3-427B-B31F-B4F99DB59BE4}"/>
              </a:ext>
            </a:extLst>
          </p:cNvPr>
          <p:cNvSpPr txBox="1">
            <a:spLocks/>
          </p:cNvSpPr>
          <p:nvPr/>
        </p:nvSpPr>
        <p:spPr bwMode="auto">
          <a:xfrm>
            <a:off x="777027" y="5157129"/>
            <a:ext cx="1910018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0.6 m,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(edge @ -1 m)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01D0D5F-C243-480A-8885-614EECB1781A}"/>
              </a:ext>
            </a:extLst>
          </p:cNvPr>
          <p:cNvSpPr txBox="1">
            <a:spLocks/>
          </p:cNvSpPr>
          <p:nvPr/>
        </p:nvSpPr>
        <p:spPr bwMode="auto">
          <a:xfrm>
            <a:off x="3474720" y="5471453"/>
            <a:ext cx="1681585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0 m,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33D6A4-E50F-49C2-B98A-E6F50742DE0C}"/>
              </a:ext>
            </a:extLst>
          </p:cNvPr>
          <p:cNvSpPr txBox="1">
            <a:spLocks/>
          </p:cNvSpPr>
          <p:nvPr/>
        </p:nvSpPr>
        <p:spPr bwMode="auto">
          <a:xfrm>
            <a:off x="6687713" y="5033303"/>
            <a:ext cx="1681585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-0.6 m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(edge @ 1 m)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15F979-75DE-44B1-A599-77F68DAAD9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3305" y="5329299"/>
            <a:ext cx="1259098" cy="9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ZoneTexte 3">
            <a:extLst>
              <a:ext uri="{FF2B5EF4-FFF2-40B4-BE49-F238E27FC236}">
                <a16:creationId xmlns:a16="http://schemas.microsoft.com/office/drawing/2014/main" id="{40521704-FA16-42B7-AA07-DA8D5EBAAA77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56740D-DB32-40E6-9A76-1099AA89A1A6}"/>
              </a:ext>
            </a:extLst>
          </p:cNvPr>
          <p:cNvSpPr txBox="1">
            <a:spLocks/>
          </p:cNvSpPr>
          <p:nvPr/>
        </p:nvSpPr>
        <p:spPr>
          <a:xfrm>
            <a:off x="0" y="1076788"/>
            <a:ext cx="9144000" cy="171535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005" indent="-285750" algn="just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a human sized object requires that an electrically large aperture is synthesized. </a:t>
            </a:r>
          </a:p>
          <a:p>
            <a:pPr marL="294005" indent="-285750" algn="just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test the computational imaging concept for this application, we first need to eliminate challenges related to data acquisition speed. The best test scenario for this is a static scene. </a:t>
            </a:r>
          </a:p>
          <a:p>
            <a:pPr marL="294005" indent="-285750" algn="just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this example, we image a mannequin target painted in conductive material to replicate the reflectivity response of the human skin at microwave frequencies.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C3CD9E-5D52-4F58-B95D-F73A27FCC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9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599C4-AF93-4B30-81FB-F231A13F2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78" y="1095884"/>
            <a:ext cx="2540477" cy="513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4D370-6945-432D-B35F-335F71E09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1095884"/>
            <a:ext cx="2375883" cy="5152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3EAFFC-FFB0-4EB0-A2AF-BC303E396A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990" y="1095884"/>
            <a:ext cx="3163073" cy="5152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E483E3-F2C4-4AD7-B2C0-7C86DE1068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3305" y="5348349"/>
            <a:ext cx="1259098" cy="9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348505-C43C-4A0A-B5B3-9A52A7CB569C}"/>
              </a:ext>
            </a:extLst>
          </p:cNvPr>
          <p:cNvSpPr txBox="1">
            <a:spLocks/>
          </p:cNvSpPr>
          <p:nvPr/>
        </p:nvSpPr>
        <p:spPr bwMode="auto">
          <a:xfrm>
            <a:off x="141702" y="4653136"/>
            <a:ext cx="1910018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0.6 m,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(edge @ -1 m)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BCA94D-E4A9-4196-8AC5-28E18FE6AE39}"/>
              </a:ext>
            </a:extLst>
          </p:cNvPr>
          <p:cNvSpPr txBox="1">
            <a:spLocks/>
          </p:cNvSpPr>
          <p:nvPr/>
        </p:nvSpPr>
        <p:spPr bwMode="auto">
          <a:xfrm>
            <a:off x="2890415" y="5227967"/>
            <a:ext cx="1681585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0 m,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891943-0326-4348-9361-D1D3BC565582}"/>
              </a:ext>
            </a:extLst>
          </p:cNvPr>
          <p:cNvSpPr txBox="1">
            <a:spLocks/>
          </p:cNvSpPr>
          <p:nvPr/>
        </p:nvSpPr>
        <p:spPr bwMode="auto">
          <a:xfrm>
            <a:off x="6058767" y="4653136"/>
            <a:ext cx="1681585" cy="5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A99B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Y: -0.6 m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(edge @ 1 m)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92D050"/>
                </a:solidFill>
              </a:rPr>
              <a:t>X: 1.3 m</a:t>
            </a:r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2C1FA4FD-F4B7-42DD-9234-E950A3E20B45}"/>
              </a:ext>
            </a:extLst>
          </p:cNvPr>
          <p:cNvSpPr txBox="1">
            <a:spLocks/>
          </p:cNvSpPr>
          <p:nvPr/>
        </p:nvSpPr>
        <p:spPr>
          <a:xfrm>
            <a:off x="1047477" y="650957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Least Squares  </a:t>
            </a:r>
            <a:endParaRPr lang="de-DE" dirty="0"/>
          </a:p>
        </p:txBody>
      </p:sp>
      <p:sp>
        <p:nvSpPr>
          <p:cNvPr id="19" name="ZoneTexte 3">
            <a:extLst>
              <a:ext uri="{FF2B5EF4-FFF2-40B4-BE49-F238E27FC236}">
                <a16:creationId xmlns:a16="http://schemas.microsoft.com/office/drawing/2014/main" id="{C92A782C-6C05-40AD-AB51-309FF822CAE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D3C4A6-74B2-453D-A1E4-E227403338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3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29A79329-59A4-4E91-9214-B968F4799F7C}"/>
              </a:ext>
            </a:extLst>
          </p:cNvPr>
          <p:cNvSpPr txBox="1">
            <a:spLocks/>
          </p:cNvSpPr>
          <p:nvPr/>
        </p:nvSpPr>
        <p:spPr>
          <a:xfrm>
            <a:off x="3196373" y="881532"/>
            <a:ext cx="3172867" cy="540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Threat Detection</a:t>
            </a:r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BF3801AD-0DFD-40E6-BD3B-D192124F4EA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788BF-3AAB-4D75-BEF1-8CA226B2067E}"/>
              </a:ext>
            </a:extLst>
          </p:cNvPr>
          <p:cNvSpPr txBox="1"/>
          <p:nvPr/>
        </p:nvSpPr>
        <p:spPr>
          <a:xfrm>
            <a:off x="0" y="1543979"/>
            <a:ext cx="9144000" cy="284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4005" indent="-28575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significant advantage of microwave imaging is that we can see what is behind optically opaque materials. </a:t>
            </a:r>
          </a:p>
          <a:p>
            <a:pPr marL="294005" indent="-28575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has a particular application in security screening: Imaging and detection of threat objects behind clothing. </a:t>
            </a:r>
          </a:p>
          <a:p>
            <a:pPr marL="294005" indent="-28575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Microwave imaging is a qualitative method; i.e. in this case, we are retrieving the susceptibility (reflectivity distribution) of the scene.</a:t>
            </a:r>
          </a:p>
          <a:p>
            <a:pPr marL="294005" indent="-28575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biggest challenge is that the human skin is a very good reflector at microwave frequencies! </a:t>
            </a:r>
          </a:p>
          <a:p>
            <a:pPr marL="294005" indent="-28575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CBF770-92BB-4046-9225-0BFDC86B9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465" y="4382510"/>
            <a:ext cx="2771775" cy="1390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63F5A8-80CF-4E22-9330-E9FBF6C41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029" y="4392964"/>
            <a:ext cx="2771775" cy="14097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CE6467-D0DA-44EB-9654-A8FAE917AD0B}"/>
              </a:ext>
            </a:extLst>
          </p:cNvPr>
          <p:cNvSpPr txBox="1"/>
          <p:nvPr/>
        </p:nvSpPr>
        <p:spPr>
          <a:xfrm>
            <a:off x="2067592" y="4382510"/>
            <a:ext cx="74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B88FBF-2358-4FED-878C-810966EF961D}"/>
              </a:ext>
            </a:extLst>
          </p:cNvPr>
          <p:cNvSpPr txBox="1"/>
          <p:nvPr/>
        </p:nvSpPr>
        <p:spPr>
          <a:xfrm>
            <a:off x="5644816" y="4023632"/>
            <a:ext cx="184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C3E4B-E272-4331-A691-6D923D705CE4}"/>
              </a:ext>
            </a:extLst>
          </p:cNvPr>
          <p:cNvSpPr/>
          <p:nvPr/>
        </p:nvSpPr>
        <p:spPr>
          <a:xfrm>
            <a:off x="0" y="6213359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Ahmed, S.S., 2014.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Electronic microwave imaging with planar </a:t>
            </a:r>
            <a:r>
              <a:rPr lang="en-US" sz="800" i="1" dirty="0" err="1">
                <a:solidFill>
                  <a:srgbClr val="222222"/>
                </a:solidFill>
                <a:latin typeface="Arial" panose="020B0604020202020204" pitchFamily="34" charset="0"/>
              </a:rPr>
              <a:t>multistatic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 arrays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. Logos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Verlag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Berlin GmbH.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CF1C0-3B48-4B3C-91A8-1EF7EF274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E5774E-D588-43E7-AFF3-E8AD525BB6A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61" y="2109560"/>
            <a:ext cx="1806417" cy="14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D9EB0-597C-430D-B8ED-CEC03C01B0B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1380"/>
            <a:ext cx="4259732" cy="298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2FC58-290C-4208-BABB-5D4CD583BA1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9"/>
          <a:stretch/>
        </p:blipFill>
        <p:spPr bwMode="auto">
          <a:xfrm>
            <a:off x="5697678" y="3302355"/>
            <a:ext cx="2244099" cy="3144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2C1A65-62D0-4C51-8122-3217792F9235}"/>
              </a:ext>
            </a:extLst>
          </p:cNvPr>
          <p:cNvSpPr txBox="1"/>
          <p:nvPr/>
        </p:nvSpPr>
        <p:spPr>
          <a:xfrm>
            <a:off x="800062" y="3126570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+mn-lt"/>
              </a:rPr>
              <a:t>Color-Coded Intensity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02961-B6AF-4483-8DD8-F1015F3707CD}"/>
              </a:ext>
            </a:extLst>
          </p:cNvPr>
          <p:cNvSpPr txBox="1"/>
          <p:nvPr/>
        </p:nvSpPr>
        <p:spPr>
          <a:xfrm>
            <a:off x="5934075" y="3031320"/>
            <a:ext cx="167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+mn-lt"/>
              </a:rPr>
              <a:t>Intensity Image</a:t>
            </a: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29A79329-59A4-4E91-9214-B968F4799F7C}"/>
              </a:ext>
            </a:extLst>
          </p:cNvPr>
          <p:cNvSpPr txBox="1">
            <a:spLocks/>
          </p:cNvSpPr>
          <p:nvPr/>
        </p:nvSpPr>
        <p:spPr>
          <a:xfrm>
            <a:off x="2067592" y="753905"/>
            <a:ext cx="5620928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Color-Coding in Reconstructions</a:t>
            </a:r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BF3801AD-0DFD-40E6-BD3B-D192124F4EA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788BF-3AAB-4D75-BEF1-8CA226B2067E}"/>
              </a:ext>
            </a:extLst>
          </p:cNvPr>
          <p:cNvSpPr txBox="1"/>
          <p:nvPr/>
        </p:nvSpPr>
        <p:spPr>
          <a:xfrm>
            <a:off x="1" y="117157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achieve threat detection from reconstructed microwave images, typically, complex signal processing techniques are used.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very primitive, simple technique could be the color-coding the reconstructed images as a function of depth.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DF704-5B9B-4FA4-BDEA-35EA85FC7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2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24682C34-BE0C-4AD3-BBCA-2463D8C3C690}"/>
              </a:ext>
            </a:extLst>
          </p:cNvPr>
          <p:cNvSpPr txBox="1">
            <a:spLocks/>
          </p:cNvSpPr>
          <p:nvPr/>
        </p:nvSpPr>
        <p:spPr>
          <a:xfrm>
            <a:off x="914400" y="794466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Threat Objects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373AEC-EBDF-4A00-A61A-7D1788763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1453896"/>
            <a:ext cx="5526080" cy="414456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76FC692-A74B-4A62-9D65-9596FB381EB8}"/>
              </a:ext>
            </a:extLst>
          </p:cNvPr>
          <p:cNvSpPr/>
          <p:nvPr/>
        </p:nvSpPr>
        <p:spPr>
          <a:xfrm>
            <a:off x="4389120" y="2258568"/>
            <a:ext cx="1085204" cy="10852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5F5E9-6FAB-4A89-BB1D-63C3B6ACA38C}"/>
              </a:ext>
            </a:extLst>
          </p:cNvPr>
          <p:cNvSpPr txBox="1"/>
          <p:nvPr/>
        </p:nvSpPr>
        <p:spPr>
          <a:xfrm>
            <a:off x="2017307" y="5756825"/>
            <a:ext cx="492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Threat object: Gun phantom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8A9873A4-017E-4D96-821E-DCF97517D966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E9469C-FF8F-4ED4-834E-4F88FB7FA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0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58E3604B-28D4-4A01-9739-022730E21585}"/>
              </a:ext>
            </a:extLst>
          </p:cNvPr>
          <p:cNvSpPr txBox="1">
            <a:spLocks/>
          </p:cNvSpPr>
          <p:nvPr/>
        </p:nvSpPr>
        <p:spPr>
          <a:xfrm>
            <a:off x="956296" y="753905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Threat Objects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CD5212-16F4-4B43-A3F6-681F4A10C0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8" t="-3106" r="14511" b="3106"/>
          <a:stretch/>
        </p:blipFill>
        <p:spPr>
          <a:xfrm>
            <a:off x="6099544" y="1545336"/>
            <a:ext cx="2769412" cy="4523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369BB-A086-4680-BE9E-9DDC7A84D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0"/>
          <a:stretch/>
        </p:blipFill>
        <p:spPr>
          <a:xfrm>
            <a:off x="1719072" y="1691131"/>
            <a:ext cx="2672561" cy="43896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76C942-2259-4D29-9207-EC7F63896377}"/>
              </a:ext>
            </a:extLst>
          </p:cNvPr>
          <p:cNvSpPr/>
          <p:nvPr/>
        </p:nvSpPr>
        <p:spPr>
          <a:xfrm>
            <a:off x="484659" y="3570460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1945DD-B256-4294-A71E-C5660DFE361F}"/>
              </a:ext>
            </a:extLst>
          </p:cNvPr>
          <p:cNvSpPr/>
          <p:nvPr/>
        </p:nvSpPr>
        <p:spPr>
          <a:xfrm>
            <a:off x="5174616" y="3587996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DFB474-7C7A-4246-89B3-1F6E4E9E5D25}"/>
              </a:ext>
            </a:extLst>
          </p:cNvPr>
          <p:cNvSpPr/>
          <p:nvPr/>
        </p:nvSpPr>
        <p:spPr>
          <a:xfrm>
            <a:off x="7278624" y="4008545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C43261-B97D-4F81-846D-211EE0B79FBE}"/>
              </a:ext>
            </a:extLst>
          </p:cNvPr>
          <p:cNvSpPr/>
          <p:nvPr/>
        </p:nvSpPr>
        <p:spPr>
          <a:xfrm>
            <a:off x="2816352" y="3873748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766B82-526F-4D2D-BF12-01D2AF9ED168}"/>
              </a:ext>
            </a:extLst>
          </p:cNvPr>
          <p:cNvSpPr txBox="1"/>
          <p:nvPr/>
        </p:nvSpPr>
        <p:spPr>
          <a:xfrm>
            <a:off x="746760" y="1269408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59A96-E5CA-4092-8620-F88C6334AE43}"/>
              </a:ext>
            </a:extLst>
          </p:cNvPr>
          <p:cNvSpPr txBox="1"/>
          <p:nvPr/>
        </p:nvSpPr>
        <p:spPr>
          <a:xfrm>
            <a:off x="2024773" y="1269408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MF – Color Coded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4C3611-EE91-4739-B6E3-DDF22E411FE6}"/>
              </a:ext>
            </a:extLst>
          </p:cNvPr>
          <p:cNvSpPr txBox="1"/>
          <p:nvPr/>
        </p:nvSpPr>
        <p:spPr>
          <a:xfrm>
            <a:off x="5478046" y="128413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B6045-BE90-4D2D-B357-CF38E42F0AD6}"/>
              </a:ext>
            </a:extLst>
          </p:cNvPr>
          <p:cNvSpPr txBox="1"/>
          <p:nvPr/>
        </p:nvSpPr>
        <p:spPr>
          <a:xfrm>
            <a:off x="6458323" y="1283218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LS – Color Coded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5869F3-A7A2-4D4F-9CB2-402F116D77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45" t="5028" r="20082" b="5510"/>
          <a:stretch/>
        </p:blipFill>
        <p:spPr>
          <a:xfrm>
            <a:off x="0" y="1675958"/>
            <a:ext cx="2231136" cy="438076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BA05152-A105-4EA0-8766-88D70E8F6A92}"/>
              </a:ext>
            </a:extLst>
          </p:cNvPr>
          <p:cNvSpPr/>
          <p:nvPr/>
        </p:nvSpPr>
        <p:spPr>
          <a:xfrm>
            <a:off x="558800" y="3880098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0D4463-C621-47AE-8679-89665321C1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2" t="1" r="55595" b="238"/>
          <a:stretch/>
        </p:blipFill>
        <p:spPr>
          <a:xfrm>
            <a:off x="8689327" y="1500448"/>
            <a:ext cx="438911" cy="43791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002880-244F-4415-A3BF-10C5CAECE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9300" y="1687806"/>
            <a:ext cx="2504042" cy="43807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FC9B7A-394C-451F-BA42-7FA25DED97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8" b="31228"/>
          <a:stretch/>
        </p:blipFill>
        <p:spPr>
          <a:xfrm rot="5400000">
            <a:off x="7997385" y="5382834"/>
            <a:ext cx="1679656" cy="54486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A42CEA6-7715-4DD8-B64E-21E9D4116051}"/>
              </a:ext>
            </a:extLst>
          </p:cNvPr>
          <p:cNvSpPr/>
          <p:nvPr/>
        </p:nvSpPr>
        <p:spPr>
          <a:xfrm>
            <a:off x="5159330" y="3907547"/>
            <a:ext cx="549602" cy="5005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ZoneTexte 3">
            <a:extLst>
              <a:ext uri="{FF2B5EF4-FFF2-40B4-BE49-F238E27FC236}">
                <a16:creationId xmlns:a16="http://schemas.microsoft.com/office/drawing/2014/main" id="{20223457-073D-481D-A8E4-B6E1912EF4D1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E67558-300F-41B3-A35B-3B49F6F0E2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54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94F0A5B5-B474-4B93-A646-32ACA9953FBF}"/>
              </a:ext>
            </a:extLst>
          </p:cNvPr>
          <p:cNvSpPr txBox="1">
            <a:spLocks/>
          </p:cNvSpPr>
          <p:nvPr/>
        </p:nvSpPr>
        <p:spPr>
          <a:xfrm>
            <a:off x="914400" y="786632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Threat Objects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88EF7E-7139-4D1A-B066-B92AB99E8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1453896"/>
            <a:ext cx="5526080" cy="414456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C07133F-57A6-42D4-B80D-09EF2555FCF3}"/>
              </a:ext>
            </a:extLst>
          </p:cNvPr>
          <p:cNvSpPr/>
          <p:nvPr/>
        </p:nvSpPr>
        <p:spPr>
          <a:xfrm>
            <a:off x="4169664" y="3246120"/>
            <a:ext cx="2231136" cy="223113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8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C2FCE-7106-498F-A68D-90218E5C0E75}"/>
              </a:ext>
            </a:extLst>
          </p:cNvPr>
          <p:cNvSpPr txBox="1"/>
          <p:nvPr/>
        </p:nvSpPr>
        <p:spPr>
          <a:xfrm>
            <a:off x="2158485" y="5749586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Threat Object: Dielectric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5FCF2F47-9F83-43B3-8073-39E3D478E4B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087867-AB65-4EBD-BDD6-6631F77E6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3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5" name="Titel 2">
            <a:extLst>
              <a:ext uri="{FF2B5EF4-FFF2-40B4-BE49-F238E27FC236}">
                <a16:creationId xmlns:a16="http://schemas.microsoft.com/office/drawing/2014/main" id="{92917369-0631-4C08-B85D-EAA49A01AB9E}"/>
              </a:ext>
            </a:extLst>
          </p:cNvPr>
          <p:cNvSpPr txBox="1">
            <a:spLocks/>
          </p:cNvSpPr>
          <p:nvPr/>
        </p:nvSpPr>
        <p:spPr>
          <a:xfrm>
            <a:off x="1949496" y="812144"/>
            <a:ext cx="5620929" cy="720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  <a:latin typeface="Calibri light"/>
                <a:cs typeface="Calibri"/>
              </a:rPr>
              <a:t>Low Frequency vs High 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5FA5E-2FA2-4586-A58B-16113A936518}"/>
              </a:ext>
            </a:extLst>
          </p:cNvPr>
          <p:cNvSpPr txBox="1"/>
          <p:nvPr/>
        </p:nvSpPr>
        <p:spPr>
          <a:xfrm>
            <a:off x="227995" y="1536084"/>
            <a:ext cx="9064187" cy="3762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Low frequency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Advantages: </a:t>
            </a:r>
            <a:endParaRPr lang="en-GB" sz="1600" dirty="0">
              <a:latin typeface="Calibri"/>
              <a:cs typeface="Arial" panose="020B0604020202020204" pitchFamily="34" charset="0"/>
            </a:endParaRP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Mature and low-cost component technology (off-the-shelf) </a:t>
            </a:r>
            <a:endParaRPr lang="en-GB" sz="1600" dirty="0">
              <a:latin typeface="Calibri"/>
              <a:cs typeface="Arial" panose="020B0604020202020204" pitchFamily="34" charset="0"/>
            </a:endParaRP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Better propagation </a:t>
            </a:r>
            <a:endParaRPr lang="en-GB" sz="1600" dirty="0">
              <a:latin typeface="Calibri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Low resolution</a:t>
            </a:r>
          </a:p>
          <a:p>
            <a:pPr marL="2857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High frequency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High resolution</a:t>
            </a:r>
          </a:p>
          <a:p>
            <a:pPr marL="742950" lvl="3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</a:t>
            </a:r>
          </a:p>
          <a:p>
            <a:pPr marL="1200150" lvl="4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High attenuation / short penetration depth in dielectric media</a:t>
            </a:r>
          </a:p>
          <a:p>
            <a:pPr marL="1200150" lvl="4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High component costs</a:t>
            </a: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3C415D0D-AF1E-49A4-93A3-BD6CD55B5E5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316CE85-DAAB-45B2-94EC-BCC5884B7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27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94F0A5B5-B474-4B93-A646-32ACA9953FBF}"/>
              </a:ext>
            </a:extLst>
          </p:cNvPr>
          <p:cNvSpPr txBox="1">
            <a:spLocks/>
          </p:cNvSpPr>
          <p:nvPr/>
        </p:nvSpPr>
        <p:spPr>
          <a:xfrm>
            <a:off x="264795" y="786632"/>
            <a:ext cx="905256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Reconstruction – Dielectric Threat Objects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5FCF2F47-9F83-43B3-8073-39E3D478E4B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EE3BAA-41F2-4350-A207-B69C16768ECB}"/>
              </a:ext>
            </a:extLst>
          </p:cNvPr>
          <p:cNvSpPr/>
          <p:nvPr/>
        </p:nvSpPr>
        <p:spPr>
          <a:xfrm>
            <a:off x="5236150" y="1229396"/>
            <a:ext cx="3849975" cy="4987407"/>
          </a:xfrm>
          <a:prstGeom prst="rect">
            <a:avLst/>
          </a:prstGeom>
          <a:solidFill>
            <a:srgbClr val="EBF1DE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D7769B-7D23-4E4F-8528-FE4747B200C9}"/>
              </a:ext>
            </a:extLst>
          </p:cNvPr>
          <p:cNvGrpSpPr/>
          <p:nvPr/>
        </p:nvGrpSpPr>
        <p:grpSpPr>
          <a:xfrm>
            <a:off x="5299102" y="1261947"/>
            <a:ext cx="1864924" cy="4868472"/>
            <a:chOff x="3115693" y="1023184"/>
            <a:chExt cx="1909523" cy="49849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9154FE-43D1-419E-BCCA-2037CA6E92E5}"/>
                </a:ext>
              </a:extLst>
            </p:cNvPr>
            <p:cNvSpPr txBox="1"/>
            <p:nvPr/>
          </p:nvSpPr>
          <p:spPr>
            <a:xfrm>
              <a:off x="3405548" y="1023184"/>
              <a:ext cx="1329813" cy="40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Clean - MF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C42E2-2E0E-4E84-8265-3D3C09BEC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235" t="4600" r="28235" b="4148"/>
            <a:stretch/>
          </p:blipFill>
          <p:spPr>
            <a:xfrm>
              <a:off x="3115693" y="1405788"/>
              <a:ext cx="1909523" cy="460229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9C14C4-3046-4DF7-920F-A742D4C06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121" b="3743"/>
          <a:stretch/>
        </p:blipFill>
        <p:spPr>
          <a:xfrm>
            <a:off x="1390" y="1663383"/>
            <a:ext cx="2692890" cy="4553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337E2-1AD5-4744-B1B2-C36471F930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25111" b="22978"/>
          <a:stretch/>
        </p:blipFill>
        <p:spPr>
          <a:xfrm rot="5400000">
            <a:off x="3144789" y="3333409"/>
            <a:ext cx="3092303" cy="12352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C9052C-D0A9-4F0D-A385-EC38DEC04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9705" y="1662638"/>
            <a:ext cx="1942773" cy="4554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702D3E-C5FF-4911-B911-7E2A7C8400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8137" y="1635614"/>
            <a:ext cx="1840113" cy="4513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2F99E2-3BD4-4E1D-837D-098F501453C7}"/>
              </a:ext>
            </a:extLst>
          </p:cNvPr>
          <p:cNvSpPr txBox="1"/>
          <p:nvPr/>
        </p:nvSpPr>
        <p:spPr>
          <a:xfrm>
            <a:off x="7514921" y="1247151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Clean - 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3F5EB-A1B4-4DEA-B25D-7E8DF6687A91}"/>
              </a:ext>
            </a:extLst>
          </p:cNvPr>
          <p:cNvSpPr txBox="1"/>
          <p:nvPr/>
        </p:nvSpPr>
        <p:spPr>
          <a:xfrm>
            <a:off x="848004" y="1219200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MF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5413D-F346-410D-9325-CE50EA53E8AE}"/>
              </a:ext>
            </a:extLst>
          </p:cNvPr>
          <p:cNvSpPr txBox="1"/>
          <p:nvPr/>
        </p:nvSpPr>
        <p:spPr>
          <a:xfrm>
            <a:off x="2974854" y="1240871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276276-5E8E-47BF-835B-42928D3D2781}"/>
              </a:ext>
            </a:extLst>
          </p:cNvPr>
          <p:cNvSpPr/>
          <p:nvPr/>
        </p:nvSpPr>
        <p:spPr>
          <a:xfrm>
            <a:off x="683260" y="2924944"/>
            <a:ext cx="804672" cy="88679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F54D63-91D4-4A88-9210-D7AB3136869F}"/>
              </a:ext>
            </a:extLst>
          </p:cNvPr>
          <p:cNvSpPr/>
          <p:nvPr/>
        </p:nvSpPr>
        <p:spPr>
          <a:xfrm>
            <a:off x="2827528" y="2902241"/>
            <a:ext cx="804672" cy="88679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90500" indent="-190500" algn="ctr">
              <a:spcAft>
                <a:spcPts val="900"/>
              </a:spcAft>
              <a:buSzPct val="100000"/>
              <a:buBlip>
                <a:blip r:embed="rId7"/>
              </a:buBlip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0C0644-1C3C-43D4-AF4E-CF86303727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9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2">
            <a:extLst>
              <a:ext uri="{FF2B5EF4-FFF2-40B4-BE49-F238E27FC236}">
                <a16:creationId xmlns:a16="http://schemas.microsoft.com/office/drawing/2014/main" id="{7EDB921E-4937-4C97-B753-03EE829A3354}"/>
              </a:ext>
            </a:extLst>
          </p:cNvPr>
          <p:cNvSpPr txBox="1">
            <a:spLocks/>
          </p:cNvSpPr>
          <p:nvPr/>
        </p:nvSpPr>
        <p:spPr>
          <a:xfrm>
            <a:off x="3580981" y="730316"/>
            <a:ext cx="1970102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Specularity</a:t>
            </a: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C11EA5FA-4533-48DD-80F7-E64EA4D40B49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A09A0-A3C2-4B73-90D9-079513543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27" y="2305229"/>
            <a:ext cx="15430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98267-8315-405B-861D-06FFF9E25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921" y="2339758"/>
            <a:ext cx="1810537" cy="1359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7D870E-8FDF-4AE0-9E95-BBAF5749B1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621" y="2339758"/>
            <a:ext cx="1810537" cy="1359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584AA-955E-47E6-9E87-3880E2A96398}"/>
              </a:ext>
            </a:extLst>
          </p:cNvPr>
          <p:cNvSpPr txBox="1"/>
          <p:nvPr/>
        </p:nvSpPr>
        <p:spPr>
          <a:xfrm>
            <a:off x="1" y="117157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at microwave and </a:t>
            </a:r>
            <a:r>
              <a:rPr lang="en-US" dirty="0" err="1"/>
              <a:t>mmW</a:t>
            </a:r>
            <a:r>
              <a:rPr lang="en-US" dirty="0"/>
              <a:t> frequencies exhibits </a:t>
            </a:r>
            <a:r>
              <a:rPr lang="en-US" dirty="0" err="1"/>
              <a:t>specularity</a:t>
            </a:r>
            <a:r>
              <a:rPr lang="en-US" dirty="0"/>
              <a:t>: An object reflects the incoming illumination in a specific direction (or directions). If the receiver is not positioned in the reflection direction, no information is received.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phenomenon shows itself as missing parts in reconstructed images.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440CBB-4FAD-45F3-9331-56C5CAB88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0981" y="3924195"/>
            <a:ext cx="1341452" cy="21851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1B2049-2F37-4806-BD2C-906471D41646}"/>
              </a:ext>
            </a:extLst>
          </p:cNvPr>
          <p:cNvSpPr/>
          <p:nvPr/>
        </p:nvSpPr>
        <p:spPr>
          <a:xfrm>
            <a:off x="0" y="610964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Yurduseven, O.,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J.N., Rose, A., Marks, D.L. and Smith, D.R., 2016. Design and simulation of a frequency-diverse aperture for imaging of human-scale targets.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IEEE Access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pp.5436-5451.</a:t>
            </a:r>
            <a:endParaRPr lang="en-US" sz="8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CF32050-933E-4C4F-9088-3F905586742C}"/>
              </a:ext>
            </a:extLst>
          </p:cNvPr>
          <p:cNvSpPr/>
          <p:nvPr/>
        </p:nvSpPr>
        <p:spPr>
          <a:xfrm>
            <a:off x="2056600" y="2724329"/>
            <a:ext cx="838200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E8DBC61-0C5F-4A69-9D87-D74A997E9AC9}"/>
              </a:ext>
            </a:extLst>
          </p:cNvPr>
          <p:cNvSpPr/>
          <p:nvPr/>
        </p:nvSpPr>
        <p:spPr>
          <a:xfrm>
            <a:off x="5543054" y="2741789"/>
            <a:ext cx="838200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F5FE1-26CC-4C9F-A4CB-8946F9627FA9}"/>
              </a:ext>
            </a:extLst>
          </p:cNvPr>
          <p:cNvSpPr/>
          <p:nvPr/>
        </p:nvSpPr>
        <p:spPr>
          <a:xfrm>
            <a:off x="0" y="3689234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Source: Ahmed, S.S., 2014.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Electronic microwave imaging with planar </a:t>
            </a:r>
            <a:r>
              <a:rPr lang="en-US" sz="800" i="1" dirty="0" err="1">
                <a:solidFill>
                  <a:srgbClr val="222222"/>
                </a:solidFill>
                <a:latin typeface="Arial" panose="020B0604020202020204" pitchFamily="34" charset="0"/>
              </a:rPr>
              <a:t>multistatic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 arrays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. Logos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Verlag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Berlin GmbH.</a:t>
            </a:r>
            <a:endParaRPr lang="en-US" sz="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FA9D3A-D5B5-4D8E-8A7D-36BA6D7E0C37}"/>
              </a:ext>
            </a:extLst>
          </p:cNvPr>
          <p:cNvSpPr/>
          <p:nvPr/>
        </p:nvSpPr>
        <p:spPr>
          <a:xfrm>
            <a:off x="3316476" y="5267325"/>
            <a:ext cx="1813731" cy="6370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41C6503-F4B9-4A0E-95B4-14113CE41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0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4027296B-4CD9-415D-AFC2-C03E0667E409}"/>
              </a:ext>
            </a:extLst>
          </p:cNvPr>
          <p:cNvSpPr/>
          <p:nvPr/>
        </p:nvSpPr>
        <p:spPr>
          <a:xfrm>
            <a:off x="5891904" y="1041031"/>
            <a:ext cx="3125585" cy="5313036"/>
          </a:xfrm>
          <a:prstGeom prst="roundRect">
            <a:avLst>
              <a:gd name="adj" fmla="val 3298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00"/>
              </a:spcAft>
              <a:buSzPct val="130000"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2AFBF-D27A-4C49-8A12-40610695D2A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82" y="796283"/>
            <a:ext cx="5172871" cy="5890606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B41E2C1-E991-4DDA-AD81-C887A85412D0}"/>
              </a:ext>
            </a:extLst>
          </p:cNvPr>
          <p:cNvSpPr>
            <a:spLocks noGrp="1"/>
          </p:cNvSpPr>
          <p:nvPr/>
        </p:nvSpPr>
        <p:spPr bwMode="auto">
          <a:xfrm>
            <a:off x="42561" y="1258215"/>
            <a:ext cx="5849343" cy="500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880" indent="-174625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747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19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91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address </a:t>
            </a:r>
            <a:r>
              <a:rPr lang="en-US" dirty="0" err="1"/>
              <a:t>specularity</a:t>
            </a:r>
            <a:r>
              <a:rPr lang="en-US" dirty="0"/>
              <a:t>? </a:t>
            </a:r>
          </a:p>
          <a:p>
            <a:r>
              <a:rPr lang="en-US" dirty="0"/>
              <a:t>One way to address it is that we can look at the imaged object from multiple angles.</a:t>
            </a:r>
          </a:p>
          <a:p>
            <a:r>
              <a:rPr lang="en-US" dirty="0"/>
              <a:t>We can then stitch those images together.</a:t>
            </a:r>
          </a:p>
          <a:p>
            <a:r>
              <a:rPr lang="en-US" dirty="0"/>
              <a:t>Here, we look at an example with a mannequin object carrying a backpack with a cooker in it.  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354012" lvl="1" indent="0">
              <a:buNone/>
            </a:pPr>
            <a:endParaRPr lang="en-US" sz="1600" dirty="0"/>
          </a:p>
          <a:p>
            <a:endParaRPr lang="en-US" dirty="0"/>
          </a:p>
          <a:p>
            <a:pPr marL="8255" indent="0">
              <a:buNone/>
            </a:pPr>
            <a:endParaRPr lang="en-US" dirty="0"/>
          </a:p>
          <a:p>
            <a:r>
              <a:rPr lang="en-US" dirty="0"/>
              <a:t>Looking at the stitched image, previously invisible parts are visible!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B9620-B5AE-43E7-BBEE-57A2E6B4F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344" y="3777926"/>
            <a:ext cx="2216727" cy="1662546"/>
          </a:xfrm>
          <a:prstGeom prst="rect">
            <a:avLst/>
          </a:prstGeom>
        </p:spPr>
      </p:pic>
      <p:sp>
        <p:nvSpPr>
          <p:cNvPr id="15" name="ZoneTexte 3">
            <a:extLst>
              <a:ext uri="{FF2B5EF4-FFF2-40B4-BE49-F238E27FC236}">
                <a16:creationId xmlns:a16="http://schemas.microsoft.com/office/drawing/2014/main" id="{C11EA5FA-4533-48DD-80F7-E64EA4D40B49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B672A994-EEDA-4FB1-8D7D-21C5C21E7B45}"/>
              </a:ext>
            </a:extLst>
          </p:cNvPr>
          <p:cNvSpPr txBox="1">
            <a:spLocks/>
          </p:cNvSpPr>
          <p:nvPr/>
        </p:nvSpPr>
        <p:spPr>
          <a:xfrm>
            <a:off x="3580981" y="730316"/>
            <a:ext cx="1970102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Specularity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1A4FAE-692B-4872-AD45-8B3B6794E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84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B41E2C1-E991-4DDA-AD81-C887A85412D0}"/>
              </a:ext>
            </a:extLst>
          </p:cNvPr>
          <p:cNvSpPr>
            <a:spLocks noGrp="1"/>
          </p:cNvSpPr>
          <p:nvPr/>
        </p:nvSpPr>
        <p:spPr bwMode="auto">
          <a:xfrm>
            <a:off x="4461" y="1258215"/>
            <a:ext cx="9139539" cy="500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880" indent="-174625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747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19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9125" indent="-163513" algn="l" rtl="0" fontAlgn="base">
              <a:spcBef>
                <a:spcPts val="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buSzPct val="150000"/>
              <a:buFont typeface="Calibri" panose="020F0502020204030204" pitchFamily="34" charset="0"/>
              <a:buChar char="›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address </a:t>
            </a:r>
            <a:r>
              <a:rPr lang="en-US" dirty="0" err="1"/>
              <a:t>specularity</a:t>
            </a:r>
            <a:r>
              <a:rPr lang="en-US" dirty="0"/>
              <a:t>? </a:t>
            </a:r>
          </a:p>
          <a:p>
            <a:r>
              <a:rPr lang="en-US" dirty="0"/>
              <a:t>Another way is to address </a:t>
            </a:r>
            <a:r>
              <a:rPr lang="en-US" dirty="0" err="1"/>
              <a:t>specularity</a:t>
            </a:r>
            <a:r>
              <a:rPr lang="en-US" dirty="0"/>
              <a:t> is that we can place antennas in directions where we cannot capture the return signal. </a:t>
            </a:r>
          </a:p>
          <a:p>
            <a:r>
              <a:rPr lang="en-US" dirty="0"/>
              <a:t>Therefore, the system layout must be optimized for the imaging problem at hand.</a:t>
            </a:r>
          </a:p>
          <a:p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354012" lvl="1" indent="0">
              <a:buNone/>
            </a:pPr>
            <a:endParaRPr lang="en-US" sz="1600" dirty="0"/>
          </a:p>
          <a:p>
            <a:endParaRPr lang="en-US" dirty="0"/>
          </a:p>
          <a:p>
            <a:pPr marL="8255" indent="0">
              <a:buNone/>
            </a:pPr>
            <a:endParaRPr lang="en-US" dirty="0"/>
          </a:p>
          <a:p>
            <a:pPr marL="8255" indent="0">
              <a:buNone/>
            </a:pPr>
            <a:endParaRPr lang="en-US" dirty="0"/>
          </a:p>
          <a:p>
            <a:pPr marL="8255" indent="0">
              <a:buNone/>
            </a:pPr>
            <a:endParaRPr lang="en-US" dirty="0"/>
          </a:p>
          <a:p>
            <a:pPr marL="8255" indent="0">
              <a:buNone/>
            </a:pPr>
            <a:endParaRPr lang="en-US" dirty="0"/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C11EA5FA-4533-48DD-80F7-E64EA4D40B49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B672A994-EEDA-4FB1-8D7D-21C5C21E7B45}"/>
              </a:ext>
            </a:extLst>
          </p:cNvPr>
          <p:cNvSpPr txBox="1">
            <a:spLocks/>
          </p:cNvSpPr>
          <p:nvPr/>
        </p:nvSpPr>
        <p:spPr>
          <a:xfrm>
            <a:off x="3580981" y="730316"/>
            <a:ext cx="1970102" cy="491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Specularity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068697-0848-4305-A489-36436A4CD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075" y="2728133"/>
            <a:ext cx="6245475" cy="36334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8A43096-9C93-428F-861A-21F31A6319B6}"/>
              </a:ext>
            </a:extLst>
          </p:cNvPr>
          <p:cNvSpPr/>
          <p:nvPr/>
        </p:nvSpPr>
        <p:spPr>
          <a:xfrm rot="1478927">
            <a:off x="1808419" y="3195398"/>
            <a:ext cx="1223072" cy="611536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790E25-A0DD-4B3A-AE39-EDDBA973216C}"/>
              </a:ext>
            </a:extLst>
          </p:cNvPr>
          <p:cNvSpPr/>
          <p:nvPr/>
        </p:nvSpPr>
        <p:spPr>
          <a:xfrm rot="1478927">
            <a:off x="3714833" y="3212447"/>
            <a:ext cx="1479917" cy="672690"/>
          </a:xfrm>
          <a:prstGeom prst="ellipse">
            <a:avLst/>
          </a:prstGeom>
          <a:noFill/>
          <a:ln w="50800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1FC3479-0DF8-4A29-9D93-BDA6DB9394DE}"/>
              </a:ext>
            </a:extLst>
          </p:cNvPr>
          <p:cNvSpPr/>
          <p:nvPr/>
        </p:nvSpPr>
        <p:spPr>
          <a:xfrm rot="10800000">
            <a:off x="775418" y="2996479"/>
            <a:ext cx="802936" cy="565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FD067-24AE-405B-A408-FFB37E334203}"/>
              </a:ext>
            </a:extLst>
          </p:cNvPr>
          <p:cNvSpPr txBox="1"/>
          <p:nvPr/>
        </p:nvSpPr>
        <p:spPr>
          <a:xfrm>
            <a:off x="-27290" y="3429000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</a:t>
            </a:r>
          </a:p>
          <a:p>
            <a:r>
              <a:rPr lang="en-US" dirty="0"/>
              <a:t>Antennas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B01692-A261-4EC9-A099-E67CC951B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4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C9948AD9-2CEC-45CF-BB2B-BB5D12071A69}"/>
              </a:ext>
            </a:extLst>
          </p:cNvPr>
          <p:cNvSpPr txBox="1">
            <a:spLocks/>
          </p:cNvSpPr>
          <p:nvPr/>
        </p:nvSpPr>
        <p:spPr>
          <a:xfrm>
            <a:off x="914400" y="702498"/>
            <a:ext cx="8229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Experimental Imaging – Person Reconstructions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9DC839-0AF5-4790-81A8-322298F5BF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91" t="20511" r="42699" b="18293"/>
          <a:stretch/>
        </p:blipFill>
        <p:spPr>
          <a:xfrm>
            <a:off x="185336" y="3187400"/>
            <a:ext cx="1294516" cy="321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E643A8-75F9-4AC3-9D99-122AA91FA9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697" t="23243" r="47671" b="12555"/>
          <a:stretch/>
        </p:blipFill>
        <p:spPr>
          <a:xfrm>
            <a:off x="1633202" y="3187642"/>
            <a:ext cx="1262940" cy="3220498"/>
          </a:xfrm>
          <a:prstGeom prst="rect">
            <a:avLst/>
          </a:prstGeom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F7291EF8-23AC-4A16-9610-51979BA8043E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F0211A-4A67-49B3-9384-715D41811FDE}"/>
              </a:ext>
            </a:extLst>
          </p:cNvPr>
          <p:cNvSpPr txBox="1">
            <a:spLocks/>
          </p:cNvSpPr>
          <p:nvPr/>
        </p:nvSpPr>
        <p:spPr>
          <a:xfrm>
            <a:off x="0" y="1885584"/>
            <a:ext cx="9114620" cy="5543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Microwave imaging of people </a:t>
            </a:r>
            <a:r>
              <a:rPr lang="en-US" sz="1500" b="0" dirty="0">
                <a:latin typeface="Arial" panose="020B0604020202020204" pitchFamily="34" charset="0"/>
                <a:cs typeface="Arial" panose="020B0604020202020204" pitchFamily="34" charset="0"/>
              </a:rPr>
              <a:t>requires that data acquisition is done in-real time. This is because periodic movements, such as breathing </a:t>
            </a:r>
            <a:r>
              <a:rPr lang="en-US" sz="1500" b="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500" b="0" dirty="0">
                <a:latin typeface="Arial" panose="020B0604020202020204" pitchFamily="34" charset="0"/>
                <a:cs typeface="Arial" panose="020B0604020202020204" pitchFamily="34" charset="0"/>
              </a:rPr>
              <a:t> displaces the surface of the human body. This results in blurring in reconstructed images if not corrected.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For conventional imaging systems, this is an extremely challenging problem. Consider the 2.1 m x 2.1 m aperture that was presented for the frequency-diverse imaging system. Conventionally, this aperture would require over 137,000 channels, each sweeping over operating frequency band.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Through computational imaging, the recued number of channels, 96, enables 7 frames per second data acquisition. As a result, it is possible to acquire date in real-time. </a:t>
            </a:r>
            <a:endParaRPr lang="en-US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AF9595A-A404-42E4-824C-27BC92670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42" y="3307565"/>
            <a:ext cx="3078758" cy="2847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0A2B4B-BA37-4645-91A2-6AB25ECB7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12" y="3307565"/>
            <a:ext cx="3078760" cy="284793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8949704-3EC3-4543-8DA7-B1028E64E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3">
            <a:extLst>
              <a:ext uri="{FF2B5EF4-FFF2-40B4-BE49-F238E27FC236}">
                <a16:creationId xmlns:a16="http://schemas.microsoft.com/office/drawing/2014/main" id="{3BA991E9-4CD0-4012-A38E-DBD61318428B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1AAEBA-6B80-4006-AABE-BBC76804FAF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50" y="4690629"/>
            <a:ext cx="2498316" cy="159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442495-BB76-43D0-8268-DC5FAB29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57" y="3460465"/>
            <a:ext cx="3880168" cy="2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FD351977-DC2B-4864-9D5F-D0103F39730B}"/>
              </a:ext>
            </a:extLst>
          </p:cNvPr>
          <p:cNvSpPr>
            <a:spLocks noGrp="1"/>
          </p:cNvSpPr>
          <p:nvPr/>
        </p:nvSpPr>
        <p:spPr bwMode="auto">
          <a:xfrm>
            <a:off x="9360" y="84512"/>
            <a:ext cx="9144000" cy="65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Dynamic Reconfigurability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BFB9D5-5715-4BE1-B345-A10D422A914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62" y="2796345"/>
            <a:ext cx="2498317" cy="17199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7209585A-C20C-4D1D-8CEF-A4751717EFC4}"/>
              </a:ext>
            </a:extLst>
          </p:cNvPr>
          <p:cNvSpPr txBox="1">
            <a:spLocks/>
          </p:cNvSpPr>
          <p:nvPr/>
        </p:nvSpPr>
        <p:spPr>
          <a:xfrm>
            <a:off x="1892724" y="725362"/>
            <a:ext cx="5620932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Sensor Fusion and Spotlight Imaging</a:t>
            </a: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D778BBEB-8E3A-4CC0-A275-3E445B3F8B33}"/>
              </a:ext>
            </a:extLst>
          </p:cNvPr>
          <p:cNvSpPr txBox="1">
            <a:spLocks/>
          </p:cNvSpPr>
          <p:nvPr/>
        </p:nvSpPr>
        <p:spPr>
          <a:xfrm>
            <a:off x="2116503" y="1193289"/>
            <a:ext cx="6183025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/>
              <a:t>Reconfigurable Metasurface Antennas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D5E569-8A77-4D14-BBC7-FFF0D7A21CC1}"/>
              </a:ext>
            </a:extLst>
          </p:cNvPr>
          <p:cNvSpPr txBox="1">
            <a:spLocks/>
          </p:cNvSpPr>
          <p:nvPr/>
        </p:nvSpPr>
        <p:spPr>
          <a:xfrm>
            <a:off x="0" y="1885584"/>
            <a:ext cx="9114620" cy="5543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We have previously presented an example of sensor fusion which involved the integration of an optical camera with 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mmW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imaging system to constrain the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for imaging.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Another example could be the integration of two imaging systems operating at different frequencies.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As well as creating quasi-random radiation patterns,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antennas can be used to radiate specific beam patterns, such as focusing a focal spot to generate spotlight modes. </a:t>
            </a:r>
            <a:endParaRPr lang="en-US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AFC6058-36A5-4AAD-AF1B-76101D8FF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47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3">
            <a:extLst>
              <a:ext uri="{FF2B5EF4-FFF2-40B4-BE49-F238E27FC236}">
                <a16:creationId xmlns:a16="http://schemas.microsoft.com/office/drawing/2014/main" id="{3BA991E9-4CD0-4012-A38E-DBD61318428B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F3457B-BAF6-4065-AFFC-06F6828EA5B1}"/>
              </a:ext>
            </a:extLst>
          </p:cNvPr>
          <p:cNvGrpSpPr/>
          <p:nvPr/>
        </p:nvGrpSpPr>
        <p:grpSpPr>
          <a:xfrm>
            <a:off x="2892101" y="3501995"/>
            <a:ext cx="6089187" cy="2822853"/>
            <a:chOff x="1235256" y="3357908"/>
            <a:chExt cx="6698106" cy="282285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E2EE79-DADD-448F-B82D-93FD429F2A6A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027" y="4767886"/>
              <a:ext cx="3194685" cy="141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13A0E6-4597-4A66-BEBC-0C07FCDF3FCC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677" y="4709478"/>
              <a:ext cx="3194685" cy="141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BD969A8-B8EE-4D06-BD58-1782938FBF33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256" y="3375220"/>
              <a:ext cx="3194685" cy="1401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3F81F0-F190-45B3-8E6B-FA7800345A3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677" y="3357908"/>
              <a:ext cx="3194685" cy="14014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FD351977-DC2B-4864-9D5F-D0103F39730B}"/>
              </a:ext>
            </a:extLst>
          </p:cNvPr>
          <p:cNvSpPr>
            <a:spLocks noGrp="1"/>
          </p:cNvSpPr>
          <p:nvPr/>
        </p:nvSpPr>
        <p:spPr bwMode="auto">
          <a:xfrm>
            <a:off x="9360" y="84512"/>
            <a:ext cx="9144000" cy="65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Dynamic Reconfigurability</a:t>
            </a: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D778BBEB-8E3A-4CC0-A275-3E445B3F8B33}"/>
              </a:ext>
            </a:extLst>
          </p:cNvPr>
          <p:cNvSpPr txBox="1">
            <a:spLocks/>
          </p:cNvSpPr>
          <p:nvPr/>
        </p:nvSpPr>
        <p:spPr>
          <a:xfrm>
            <a:off x="2116503" y="1193289"/>
            <a:ext cx="6183025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/>
              <a:t>Reconfigurable Metasurface Antennas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6E9B4-DA29-4EC6-B106-F2A8C5312753}"/>
              </a:ext>
            </a:extLst>
          </p:cNvPr>
          <p:cNvSpPr txBox="1">
            <a:spLocks/>
          </p:cNvSpPr>
          <p:nvPr/>
        </p:nvSpPr>
        <p:spPr>
          <a:xfrm>
            <a:off x="0" y="2352309"/>
            <a:ext cx="9114620" cy="5543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 the below example, 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antenna that focuses its radiation at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=1 m distance is presented.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Arial" panose="020B0604020202020204" pitchFamily="34" charset="0"/>
                <a:cs typeface="Arial" panose="020B0604020202020204" pitchFamily="34" charset="0"/>
              </a:rPr>
              <a:t>This focusing pattern can be changed dynamically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metasurface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radiates at 75 GHz, within the W-band frequency regime.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E974C9-0392-46C2-92A6-AA95B2822A3E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6558"/>
            <a:ext cx="2640235" cy="218838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el 2">
            <a:extLst>
              <a:ext uri="{FF2B5EF4-FFF2-40B4-BE49-F238E27FC236}">
                <a16:creationId xmlns:a16="http://schemas.microsoft.com/office/drawing/2014/main" id="{1D1B6931-CDAF-411F-87BD-C8F60F82D244}"/>
              </a:ext>
            </a:extLst>
          </p:cNvPr>
          <p:cNvSpPr txBox="1">
            <a:spLocks/>
          </p:cNvSpPr>
          <p:nvPr/>
        </p:nvSpPr>
        <p:spPr>
          <a:xfrm>
            <a:off x="1892724" y="725362"/>
            <a:ext cx="5620932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Sensor Fusion and Spotlight Imaging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A01207-ECC8-4888-8E04-9ABA507D4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19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3">
            <a:extLst>
              <a:ext uri="{FF2B5EF4-FFF2-40B4-BE49-F238E27FC236}">
                <a16:creationId xmlns:a16="http://schemas.microsoft.com/office/drawing/2014/main" id="{3BA991E9-4CD0-4012-A38E-DBD61318428B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81658-E10A-4E1E-8A5E-8481FC2D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38" y="2369483"/>
            <a:ext cx="3693234" cy="218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ACB99-7D83-4810-9083-185C58EA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5" y="4528821"/>
            <a:ext cx="4351194" cy="183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BAC8E0-FAA9-45AE-A315-9E25D2DB18CB}"/>
              </a:ext>
            </a:extLst>
          </p:cNvPr>
          <p:cNvCxnSpPr>
            <a:cxnSpLocks/>
          </p:cNvCxnSpPr>
          <p:nvPr/>
        </p:nvCxnSpPr>
        <p:spPr>
          <a:xfrm flipH="1">
            <a:off x="126033" y="2824980"/>
            <a:ext cx="3969016" cy="1744983"/>
          </a:xfrm>
          <a:prstGeom prst="line">
            <a:avLst/>
          </a:prstGeom>
          <a:ln w="38100">
            <a:solidFill>
              <a:schemeClr val="tx1"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5049CD-260A-41AF-B849-2D1AD62527DA}"/>
              </a:ext>
            </a:extLst>
          </p:cNvPr>
          <p:cNvCxnSpPr>
            <a:cxnSpLocks/>
          </p:cNvCxnSpPr>
          <p:nvPr/>
        </p:nvCxnSpPr>
        <p:spPr>
          <a:xfrm flipH="1">
            <a:off x="4095050" y="3546565"/>
            <a:ext cx="701934" cy="1306560"/>
          </a:xfrm>
          <a:prstGeom prst="line">
            <a:avLst/>
          </a:prstGeom>
          <a:ln w="38100">
            <a:solidFill>
              <a:schemeClr val="tx1"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288DEF-0D5E-4B03-AA9B-6E032AD5F5E2}"/>
              </a:ext>
            </a:extLst>
          </p:cNvPr>
          <p:cNvGrpSpPr/>
          <p:nvPr/>
        </p:nvGrpSpPr>
        <p:grpSpPr>
          <a:xfrm>
            <a:off x="6182256" y="4345812"/>
            <a:ext cx="2255979" cy="1831143"/>
            <a:chOff x="3034196" y="6626633"/>
            <a:chExt cx="3302980" cy="24372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4C6DFCB-F4D9-404D-A492-EADE02FC7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196" y="6626633"/>
              <a:ext cx="1545070" cy="11588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6EE551-6813-4980-969D-E5FA6ECAB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106" y="6626633"/>
              <a:ext cx="1545070" cy="115880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3E9F70-F133-4B73-A228-56DA3FA3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008" y="7905082"/>
              <a:ext cx="1545070" cy="1158802"/>
            </a:xfrm>
            <a:prstGeom prst="rect">
              <a:avLst/>
            </a:prstGeom>
          </p:spPr>
        </p:pic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F89631B6-FAC9-422F-B2F6-2A2E4C0717CA}"/>
              </a:ext>
            </a:extLst>
          </p:cNvPr>
          <p:cNvSpPr txBox="1"/>
          <p:nvPr/>
        </p:nvSpPr>
        <p:spPr>
          <a:xfrm>
            <a:off x="5501642" y="4015179"/>
            <a:ext cx="188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Transmit Aperture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7E318C08-C3D7-4998-9A5E-70358A4D8554}"/>
              </a:ext>
            </a:extLst>
          </p:cNvPr>
          <p:cNvSpPr txBox="1"/>
          <p:nvPr/>
        </p:nvSpPr>
        <p:spPr>
          <a:xfrm>
            <a:off x="7367328" y="4007617"/>
            <a:ext cx="179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Receive Aperture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34FF8BCC-587B-4978-87E0-3DA02D0EE223}"/>
              </a:ext>
            </a:extLst>
          </p:cNvPr>
          <p:cNvSpPr txBox="1"/>
          <p:nvPr/>
        </p:nvSpPr>
        <p:spPr>
          <a:xfrm>
            <a:off x="6492351" y="6143715"/>
            <a:ext cx="156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Sensing Matrix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06ECC-2B28-45AA-BB60-77646094D50C}"/>
              </a:ext>
            </a:extLst>
          </p:cNvPr>
          <p:cNvSpPr txBox="1">
            <a:spLocks/>
          </p:cNvSpPr>
          <p:nvPr/>
        </p:nvSpPr>
        <p:spPr>
          <a:xfrm>
            <a:off x="0" y="1503825"/>
            <a:ext cx="9114620" cy="5543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As a second type sensor fusion example, we K-band frequency-diverse computational imaging system with a W-band spotlight aperture.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Arial" panose="020B0604020202020204" pitchFamily="34" charset="0"/>
                <a:cs typeface="Arial" panose="020B0604020202020204" pitchFamily="34" charset="0"/>
              </a:rPr>
              <a:t>K-band system, because of its lower frequency, can be used to do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fast low resolution imaging for detection. W-band spotlight system can be activated to do high resolution identification. </a:t>
            </a:r>
            <a:endParaRPr lang="en-US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id="{1587CE75-9BE9-4F9A-83B6-247264D41AD8}"/>
              </a:ext>
            </a:extLst>
          </p:cNvPr>
          <p:cNvSpPr txBox="1">
            <a:spLocks/>
          </p:cNvSpPr>
          <p:nvPr/>
        </p:nvSpPr>
        <p:spPr>
          <a:xfrm>
            <a:off x="1892724" y="725362"/>
            <a:ext cx="5620932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Sensor Fusion and Spotlight Imaging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FA62D7-42B2-4C32-9D04-2330AEBFED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0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ED6FF655-3717-4FAC-9F71-6CDC217FE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5" y="115289"/>
            <a:ext cx="445040" cy="4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3">
            <a:extLst>
              <a:ext uri="{FF2B5EF4-FFF2-40B4-BE49-F238E27FC236}">
                <a16:creationId xmlns:a16="http://schemas.microsoft.com/office/drawing/2014/main" id="{3BA991E9-4CD0-4012-A38E-DBD61318428B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BBADC4-ED73-4125-BBEC-C87359892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2" y="1276764"/>
            <a:ext cx="5947989" cy="351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919AF8-DCD5-492F-A95F-300FA8995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1944" y="1291807"/>
            <a:ext cx="2196701" cy="3327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17941-E05D-43E8-9036-4C3A77D5B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0763" y="4334291"/>
            <a:ext cx="3732059" cy="18014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E752AC-CFBB-4D1C-9A84-E5AB2B614861}"/>
              </a:ext>
            </a:extLst>
          </p:cNvPr>
          <p:cNvCxnSpPr>
            <a:cxnSpLocks/>
          </p:cNvCxnSpPr>
          <p:nvPr/>
        </p:nvCxnSpPr>
        <p:spPr>
          <a:xfrm flipH="1">
            <a:off x="3505200" y="2580821"/>
            <a:ext cx="4155095" cy="164169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9E8E9E-10AA-4A50-A460-257AF455B865}"/>
              </a:ext>
            </a:extLst>
          </p:cNvPr>
          <p:cNvCxnSpPr>
            <a:cxnSpLocks/>
          </p:cNvCxnSpPr>
          <p:nvPr/>
        </p:nvCxnSpPr>
        <p:spPr>
          <a:xfrm flipH="1">
            <a:off x="6652822" y="2733221"/>
            <a:ext cx="1157679" cy="160107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CE7689D-0F25-45E5-BDD3-F37F94C5CD07}"/>
              </a:ext>
            </a:extLst>
          </p:cNvPr>
          <p:cNvSpPr txBox="1">
            <a:spLocks/>
          </p:cNvSpPr>
          <p:nvPr/>
        </p:nvSpPr>
        <p:spPr bwMode="auto">
          <a:xfrm>
            <a:off x="5041714" y="4222517"/>
            <a:ext cx="1359197" cy="33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1A99B8"/>
                </a:solidFill>
              </a:rPr>
              <a:t>Detection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DC0036-D6FD-4B6A-A937-26D6A3E1E5C0}"/>
              </a:ext>
            </a:extLst>
          </p:cNvPr>
          <p:cNvSpPr txBox="1">
            <a:spLocks/>
          </p:cNvSpPr>
          <p:nvPr/>
        </p:nvSpPr>
        <p:spPr bwMode="auto">
          <a:xfrm>
            <a:off x="3190907" y="4210011"/>
            <a:ext cx="1644629" cy="33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1A99B8"/>
                </a:solidFill>
              </a:rPr>
              <a:t>Identification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CDD216-110D-4D5F-AE82-691CBD80D06D}"/>
              </a:ext>
            </a:extLst>
          </p:cNvPr>
          <p:cNvSpPr/>
          <p:nvPr/>
        </p:nvSpPr>
        <p:spPr>
          <a:xfrm>
            <a:off x="9360" y="6057154"/>
            <a:ext cx="9153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Yurduseven, O., Marks, D.L., Fromenteze, T.,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Gollub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J.N. and Smith, D.R., 2017. Millimeter-wave spotlight imager using dynamic holographic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metasurface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antennas.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Optics express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25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(15), pp.18230-18249.</a:t>
            </a:r>
            <a:endParaRPr lang="en-US" sz="1000" dirty="0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1FE83EC2-45AE-4FC3-B284-0C30BB9906D5}"/>
              </a:ext>
            </a:extLst>
          </p:cNvPr>
          <p:cNvSpPr txBox="1">
            <a:spLocks/>
          </p:cNvSpPr>
          <p:nvPr/>
        </p:nvSpPr>
        <p:spPr>
          <a:xfrm>
            <a:off x="1892724" y="725362"/>
            <a:ext cx="5620932" cy="540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Sensor Fusion and Spotlight Imaging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A15DDA-22D0-43EE-A1B0-63DE96E41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61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7B11B26-CB9F-4B9E-9E76-2C1C6F99C621}"/>
              </a:ext>
            </a:extLst>
          </p:cNvPr>
          <p:cNvSpPr txBox="1">
            <a:spLocks/>
          </p:cNvSpPr>
          <p:nvPr/>
        </p:nvSpPr>
        <p:spPr>
          <a:xfrm>
            <a:off x="127265" y="3223948"/>
            <a:ext cx="8875059" cy="6039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/>
              <a:t>MODERN ADVANCES IN COMPUTATIONAL IMAGING AT MICROWAVE AND MILLIMETRE-WAVE FREQUENCIES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53EE40D-A595-42C6-A1A4-301209797933}"/>
              </a:ext>
            </a:extLst>
          </p:cNvPr>
          <p:cNvSpPr txBox="1">
            <a:spLocks/>
          </p:cNvSpPr>
          <p:nvPr/>
        </p:nvSpPr>
        <p:spPr>
          <a:xfrm>
            <a:off x="1225091" y="4311194"/>
            <a:ext cx="6679406" cy="12694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/>
              <a:t>Okan Yurduseven</a:t>
            </a:r>
            <a:r>
              <a:rPr lang="fr-FR" sz="1500" u="sng" baseline="30000" dirty="0"/>
              <a:t>#1</a:t>
            </a:r>
            <a:r>
              <a:rPr lang="fr-FR" sz="1500" dirty="0"/>
              <a:t>, Thomas Fromenteze</a:t>
            </a:r>
            <a:r>
              <a:rPr lang="fr-FR" sz="1500" baseline="30000" dirty="0"/>
              <a:t>#2</a:t>
            </a:r>
          </a:p>
          <a:p>
            <a:pPr marL="0" indent="0" algn="ctr">
              <a:buNone/>
            </a:pPr>
            <a:r>
              <a:rPr lang="fr-FR" sz="1500" baseline="30000" dirty="0"/>
              <a:t>#1</a:t>
            </a:r>
            <a:r>
              <a:rPr lang="fr-FR" sz="1500" dirty="0"/>
              <a:t>Queen’s </a:t>
            </a:r>
            <a:r>
              <a:rPr lang="en-US" sz="1500" dirty="0"/>
              <a:t>University</a:t>
            </a:r>
            <a:r>
              <a:rPr lang="fr-FR" sz="1500" dirty="0"/>
              <a:t> Belfast, UK</a:t>
            </a:r>
          </a:p>
          <a:p>
            <a:pPr marL="0" indent="0" algn="ctr">
              <a:buNone/>
            </a:pPr>
            <a:r>
              <a:rPr lang="fr-FR" sz="1500" baseline="30000" dirty="0"/>
              <a:t>#2</a:t>
            </a:r>
            <a:r>
              <a:rPr lang="fr-FR" sz="1500" dirty="0"/>
              <a:t>University of Limoges, France</a:t>
            </a:r>
          </a:p>
          <a:p>
            <a:pPr marL="0" indent="0" algn="ctr">
              <a:buNone/>
            </a:pPr>
            <a:r>
              <a:rPr lang="fr-FR" sz="1500" baseline="30000" dirty="0"/>
              <a:t>1</a:t>
            </a:r>
            <a:r>
              <a:rPr lang="fr-FR" sz="1500" dirty="0"/>
              <a:t>okan.yurduseven@qub.ac.uk, </a:t>
            </a:r>
            <a:r>
              <a:rPr lang="fr-FR" sz="1500" baseline="30000" dirty="0"/>
              <a:t>2</a:t>
            </a:r>
            <a:r>
              <a:rPr lang="fr-FR" sz="1500" dirty="0"/>
              <a:t>thomas.fromenteze@unilim.fr</a:t>
            </a: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4C23B25C-CC32-4A97-896A-12F8970CF81A}"/>
              </a:ext>
            </a:extLst>
          </p:cNvPr>
          <p:cNvSpPr txBox="1">
            <a:spLocks/>
          </p:cNvSpPr>
          <p:nvPr/>
        </p:nvSpPr>
        <p:spPr>
          <a:xfrm>
            <a:off x="134471" y="1841847"/>
            <a:ext cx="8875059" cy="13131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fr-FR" sz="1800" dirty="0"/>
            </a:br>
            <a:r>
              <a:rPr lang="fr-FR" sz="1800" dirty="0"/>
              <a:t>STh-01 </a:t>
            </a:r>
            <a:br>
              <a:rPr lang="fr-FR" sz="1800" dirty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5388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70D87-6CB9-4AC0-9120-EF943833A477}"/>
              </a:ext>
            </a:extLst>
          </p:cNvPr>
          <p:cNvSpPr/>
          <p:nvPr/>
        </p:nvSpPr>
        <p:spPr>
          <a:xfrm>
            <a:off x="262134" y="1532966"/>
            <a:ext cx="8981440" cy="34550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Narrowband Imaging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Simple RF backend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Poor range resolution</a:t>
            </a:r>
          </a:p>
          <a:p>
            <a:pPr marL="742950" lvl="3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An extreme case: Single frequency imaging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Wideband Imaging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Superior range resolution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Complex RF backend</a:t>
            </a: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C5705EAB-C03A-45B9-842A-6AF8E64552E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878E85EB-4DF4-4326-BBE0-C10EF289257F}"/>
              </a:ext>
            </a:extLst>
          </p:cNvPr>
          <p:cNvSpPr txBox="1">
            <a:spLocks/>
          </p:cNvSpPr>
          <p:nvPr/>
        </p:nvSpPr>
        <p:spPr>
          <a:xfrm>
            <a:off x="2638892" y="812144"/>
            <a:ext cx="4223086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Wideband vs Narrowband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87C51-9C79-4961-9DAD-2CD7F41D0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6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70D87-6CB9-4AC0-9120-EF943833A477}"/>
              </a:ext>
            </a:extLst>
          </p:cNvPr>
          <p:cNvSpPr/>
          <p:nvPr/>
        </p:nvSpPr>
        <p:spPr>
          <a:xfrm>
            <a:off x="59578" y="1538754"/>
            <a:ext cx="8981440" cy="43783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Active Imaging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An active radar system relies on illuminating the imaged object and measuring the back-scattered radar signal. It requires transmit and receive antennas.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Superior signal-to-noise (SNR)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Requires a transmit unit as well as a receive unit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Requires higher power and exhibits more complex system architecture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Passive Imaging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Only the receiver unit is required. No active illumination is needed.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Disadvantages:</a:t>
            </a:r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Arial"/>
              </a:rPr>
              <a:t>Low SNR. Extremely sensitive receiving unit is needed at very low signal levels (a common technique is increasing the integration time). </a:t>
            </a:r>
            <a:endParaRPr lang="en-GB" sz="1600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C5705EAB-C03A-45B9-842A-6AF8E64552E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878E85EB-4DF4-4326-BBE0-C10EF289257F}"/>
              </a:ext>
            </a:extLst>
          </p:cNvPr>
          <p:cNvSpPr txBox="1">
            <a:spLocks/>
          </p:cNvSpPr>
          <p:nvPr/>
        </p:nvSpPr>
        <p:spPr>
          <a:xfrm>
            <a:off x="3062508" y="812144"/>
            <a:ext cx="3490154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Active vs Passive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1D8F6-5EDC-4307-91DD-451BD48B2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70D87-6CB9-4AC0-9120-EF943833A477}"/>
              </a:ext>
            </a:extLst>
          </p:cNvPr>
          <p:cNvSpPr/>
          <p:nvPr/>
        </p:nvSpPr>
        <p:spPr>
          <a:xfrm>
            <a:off x="81280" y="1249025"/>
            <a:ext cx="8981440" cy="46876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"/>
                <a:cs typeface="Arial"/>
              </a:rPr>
              <a:t>For an active radar, depending on the orientation of the transmit and receive antennas and the data acquisition structure, a radar is said to be “monostatic”, “bistatic” or “multi-static”. </a:t>
            </a: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"/>
                <a:cs typeface="Arial"/>
              </a:rPr>
              <a:t>A monostatic radar uses the same antenna aperture to transmit and receive. Alternatively, it can use two antennas that are close to each other in a so-called “quasi-monostatic” layout.  </a:t>
            </a: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"/>
                <a:cs typeface="Arial"/>
              </a:rPr>
              <a:t>A bistatic radar uses two antennas; one transmit and one receive to perform imaging.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"/>
                <a:cs typeface="Arial"/>
              </a:rPr>
              <a:t>A multi-static radar uses multiple transmit and receive antennas to perform imaging. They can form a multiple-input-multiple-output (MIMO) layout, which has found numerous applications, not only in imaging but also in 5G recently. </a:t>
            </a: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GB" sz="1500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C5705EAB-C03A-45B9-842A-6AF8E64552E5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878E85EB-4DF4-4326-BBE0-C10EF289257F}"/>
              </a:ext>
            </a:extLst>
          </p:cNvPr>
          <p:cNvSpPr txBox="1">
            <a:spLocks/>
          </p:cNvSpPr>
          <p:nvPr/>
        </p:nvSpPr>
        <p:spPr>
          <a:xfrm>
            <a:off x="3224433" y="812144"/>
            <a:ext cx="3490154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0070C0"/>
                </a:solidFill>
              </a:rPr>
              <a:t>Radar Layout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30846" y="2568066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Tx</a:t>
            </a:r>
            <a:r>
              <a:rPr lang="en-GB" dirty="0"/>
              <a:t> / Rx 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416127" y="2709040"/>
            <a:ext cx="188748" cy="129043"/>
            <a:chOff x="6748627" y="4945984"/>
            <a:chExt cx="188748" cy="129043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4809394" y="2622362"/>
            <a:ext cx="291356" cy="2913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41172" y="2586803"/>
            <a:ext cx="155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Imaged Object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51052" y="3432305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Tx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802191" y="3744468"/>
            <a:ext cx="291356" cy="2913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033969" y="3708909"/>
            <a:ext cx="155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Imaged Object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3237183" y="3586304"/>
            <a:ext cx="188748" cy="129043"/>
            <a:chOff x="6748627" y="4945984"/>
            <a:chExt cx="188748" cy="129043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237183" y="4084679"/>
            <a:ext cx="188748" cy="129043"/>
            <a:chOff x="6748627" y="4945984"/>
            <a:chExt cx="188748" cy="12904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2854981" y="3936284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907871" y="5269919"/>
            <a:ext cx="50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Tx1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384529" y="5418744"/>
            <a:ext cx="188748" cy="129043"/>
            <a:chOff x="6748627" y="4945984"/>
            <a:chExt cx="188748" cy="12904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384529" y="5662143"/>
            <a:ext cx="188748" cy="129043"/>
            <a:chOff x="6748627" y="4945984"/>
            <a:chExt cx="188748" cy="12904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384529" y="5894253"/>
            <a:ext cx="188748" cy="129043"/>
            <a:chOff x="6748627" y="4945984"/>
            <a:chExt cx="188748" cy="129043"/>
          </a:xfrm>
        </p:grpSpPr>
        <p:cxnSp>
          <p:nvCxnSpPr>
            <p:cNvPr id="57" name="Straight Connector 56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370202" y="6122835"/>
            <a:ext cx="188748" cy="129043"/>
            <a:chOff x="6748627" y="4945984"/>
            <a:chExt cx="188748" cy="129043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6748627" y="4945984"/>
              <a:ext cx="188748" cy="624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48627" y="5001143"/>
              <a:ext cx="188748" cy="738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/>
          <p:cNvSpPr/>
          <p:nvPr/>
        </p:nvSpPr>
        <p:spPr>
          <a:xfrm>
            <a:off x="4809394" y="5642079"/>
            <a:ext cx="291356" cy="2913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1172" y="5606520"/>
            <a:ext cx="155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Imaged Object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914025" y="552331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Rx1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912976" y="5771135"/>
            <a:ext cx="50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Tx2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919130" y="602453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Rx2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3416127" y="2707556"/>
            <a:ext cx="188748" cy="129043"/>
            <a:chOff x="6748627" y="4665524"/>
            <a:chExt cx="188748" cy="129043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6748627" y="4665524"/>
              <a:ext cx="188748" cy="6242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48627" y="4720683"/>
              <a:ext cx="188748" cy="7388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D8B7755-A80F-44E8-9502-2738C7F36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49530"/>
            <a:ext cx="5143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59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</TotalTime>
  <Words>4403</Words>
  <Application>Microsoft Office PowerPoint</Application>
  <PresentationFormat>Affichage à l'écran (4:3)</PresentationFormat>
  <Paragraphs>666</Paragraphs>
  <Slides>69</Slides>
  <Notes>69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Calibri Light</vt:lpstr>
      <vt:lpstr>Cambria Math</vt:lpstr>
      <vt:lpstr>Times New Roman</vt:lpstr>
      <vt:lpstr>Wingdings</vt:lpstr>
      <vt:lpstr>Thème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Okan Yurduseven, Ph.D.</dc:creator>
  <cp:lastModifiedBy>Thomas Fromenteze, Ph.D.</cp:lastModifiedBy>
  <cp:revision>896</cp:revision>
  <dcterms:created xsi:type="dcterms:W3CDTF">2018-01-26T15:51:56Z</dcterms:created>
  <dcterms:modified xsi:type="dcterms:W3CDTF">2019-07-05T08:38:12Z</dcterms:modified>
</cp:coreProperties>
</file>