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1"/>
  </p:notesMasterIdLst>
  <p:sldIdLst>
    <p:sldId id="256" r:id="rId2"/>
    <p:sldId id="341" r:id="rId3"/>
    <p:sldId id="342" r:id="rId4"/>
    <p:sldId id="343" r:id="rId5"/>
    <p:sldId id="333" r:id="rId6"/>
    <p:sldId id="350" r:id="rId7"/>
    <p:sldId id="337" r:id="rId8"/>
    <p:sldId id="338" r:id="rId9"/>
    <p:sldId id="339" r:id="rId10"/>
    <p:sldId id="340" r:id="rId11"/>
    <p:sldId id="344" r:id="rId12"/>
    <p:sldId id="329" r:id="rId13"/>
    <p:sldId id="327" r:id="rId14"/>
    <p:sldId id="345" r:id="rId15"/>
    <p:sldId id="259" r:id="rId16"/>
    <p:sldId id="265" r:id="rId17"/>
    <p:sldId id="314" r:id="rId18"/>
    <p:sldId id="270" r:id="rId19"/>
    <p:sldId id="271" r:id="rId20"/>
    <p:sldId id="282" r:id="rId21"/>
    <p:sldId id="281" r:id="rId22"/>
    <p:sldId id="280" r:id="rId23"/>
    <p:sldId id="272" r:id="rId24"/>
    <p:sldId id="287" r:id="rId25"/>
    <p:sldId id="286" r:id="rId26"/>
    <p:sldId id="285" r:id="rId27"/>
    <p:sldId id="284" r:id="rId28"/>
    <p:sldId id="283" r:id="rId29"/>
    <p:sldId id="351" r:id="rId30"/>
    <p:sldId id="274" r:id="rId31"/>
    <p:sldId id="290" r:id="rId32"/>
    <p:sldId id="289" r:id="rId33"/>
    <p:sldId id="288" r:id="rId34"/>
    <p:sldId id="352" r:id="rId35"/>
    <p:sldId id="346" r:id="rId36"/>
    <p:sldId id="275" r:id="rId37"/>
    <p:sldId id="349" r:id="rId38"/>
    <p:sldId id="348" r:id="rId39"/>
    <p:sldId id="311" r:id="rId40"/>
    <p:sldId id="330" r:id="rId41"/>
    <p:sldId id="312" r:id="rId42"/>
    <p:sldId id="315" r:id="rId43"/>
    <p:sldId id="316" r:id="rId44"/>
    <p:sldId id="317" r:id="rId45"/>
    <p:sldId id="331" r:id="rId46"/>
    <p:sldId id="347" r:id="rId47"/>
    <p:sldId id="328" r:id="rId48"/>
    <p:sldId id="332" r:id="rId49"/>
    <p:sldId id="279" r:id="rId50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99"/>
    <a:srgbClr val="FF99FF"/>
    <a:srgbClr val="FFFF99"/>
    <a:srgbClr val="CCECFF"/>
    <a:srgbClr val="800000"/>
    <a:srgbClr val="FF9966"/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10" Type="http://schemas.openxmlformats.org/officeDocument/2006/relationships/image" Target="../media/image56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12" Type="http://schemas.openxmlformats.org/officeDocument/2006/relationships/image" Target="../media/image5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11" Type="http://schemas.openxmlformats.org/officeDocument/2006/relationships/image" Target="../media/image58.wmf"/><Relationship Id="rId5" Type="http://schemas.openxmlformats.org/officeDocument/2006/relationships/image" Target="../media/image51.wmf"/><Relationship Id="rId10" Type="http://schemas.openxmlformats.org/officeDocument/2006/relationships/image" Target="../media/image57.wmf"/><Relationship Id="rId4" Type="http://schemas.openxmlformats.org/officeDocument/2006/relationships/image" Target="../media/image50.wmf"/><Relationship Id="rId9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8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8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5.wmf"/><Relationship Id="rId1" Type="http://schemas.openxmlformats.org/officeDocument/2006/relationships/image" Target="../media/image58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3.wmf"/><Relationship Id="rId7" Type="http://schemas.openxmlformats.org/officeDocument/2006/relationships/image" Target="../media/image70.wmf"/><Relationship Id="rId2" Type="http://schemas.openxmlformats.org/officeDocument/2006/relationships/image" Target="../media/image61.wmf"/><Relationship Id="rId1" Type="http://schemas.openxmlformats.org/officeDocument/2006/relationships/image" Target="../media/image58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3.wmf"/><Relationship Id="rId7" Type="http://schemas.openxmlformats.org/officeDocument/2006/relationships/image" Target="../media/image70.wmf"/><Relationship Id="rId2" Type="http://schemas.openxmlformats.org/officeDocument/2006/relationships/image" Target="../media/image61.wmf"/><Relationship Id="rId1" Type="http://schemas.openxmlformats.org/officeDocument/2006/relationships/image" Target="../media/image58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9.wmf"/><Relationship Id="rId9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6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9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4.wmf"/><Relationship Id="rId5" Type="http://schemas.openxmlformats.org/officeDocument/2006/relationships/image" Target="../media/image76.wmf"/><Relationship Id="rId4" Type="http://schemas.openxmlformats.org/officeDocument/2006/relationships/image" Target="../media/image9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7" Type="http://schemas.openxmlformats.org/officeDocument/2006/relationships/image" Target="../media/image100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6" Type="http://schemas.openxmlformats.org/officeDocument/2006/relationships/image" Target="../media/image90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2.wmf"/><Relationship Id="rId7" Type="http://schemas.openxmlformats.org/officeDocument/2006/relationships/image" Target="../media/image106.wmf"/><Relationship Id="rId2" Type="http://schemas.openxmlformats.org/officeDocument/2006/relationships/image" Target="../media/image101.wmf"/><Relationship Id="rId1" Type="http://schemas.openxmlformats.org/officeDocument/2006/relationships/image" Target="../media/image39.wmf"/><Relationship Id="rId6" Type="http://schemas.openxmlformats.org/officeDocument/2006/relationships/image" Target="../media/image105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3" Type="http://schemas.openxmlformats.org/officeDocument/2006/relationships/image" Target="../media/image110.wmf"/><Relationship Id="rId7" Type="http://schemas.openxmlformats.org/officeDocument/2006/relationships/image" Target="../media/image113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6" Type="http://schemas.openxmlformats.org/officeDocument/2006/relationships/image" Target="../media/image103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image" Target="../media/image11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3.wmf"/><Relationship Id="rId1" Type="http://schemas.openxmlformats.org/officeDocument/2006/relationships/image" Target="../media/image116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3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122.wmf"/><Relationship Id="rId7" Type="http://schemas.openxmlformats.org/officeDocument/2006/relationships/image" Target="../media/image125.wmf"/><Relationship Id="rId2" Type="http://schemas.openxmlformats.org/officeDocument/2006/relationships/image" Target="../media/image121.wmf"/><Relationship Id="rId1" Type="http://schemas.openxmlformats.org/officeDocument/2006/relationships/image" Target="../media/image120.wmf"/><Relationship Id="rId6" Type="http://schemas.openxmlformats.org/officeDocument/2006/relationships/image" Target="../media/image76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9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BD95B9-1B1A-4856-BD48-1C7AC571A62D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A5309F-DAFE-4361-B03A-3BE3446A09C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9F630D-58C5-4E41-B718-64D0165AC9C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FB8BF7-6FFB-4082-A757-57E87DE44CA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ADECE8-C911-46C1-ACEC-79C68B0F189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C0ECEE-6070-4172-8786-44A0A8F63B4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8205FDC-AEFA-4DA8-AD3C-EDFB4A9B4B9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07072D-6694-4F8D-AFD8-07A9F5684AA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FB2701-8873-4BCC-A3CE-AEB3CB3DB1D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3107-568A-48AF-9D68-064FAF242B5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1A65FE-327B-4CC6-A360-7D4BCD20AC1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F60B4-AF46-4F3F-A01A-AD7E7594C7B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A5A55A-5672-4261-8C5A-D9E35DA5A3B2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46.wmf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oleObject" Target="../embeddings/oleObject67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12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7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7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oleObject" Target="../embeddings/oleObject7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6.bin"/><Relationship Id="rId5" Type="http://schemas.openxmlformats.org/officeDocument/2006/relationships/oleObject" Target="../embeddings/oleObject85.bin"/><Relationship Id="rId10" Type="http://schemas.openxmlformats.org/officeDocument/2006/relationships/oleObject" Target="../embeddings/oleObject90.bin"/><Relationship Id="rId4" Type="http://schemas.openxmlformats.org/officeDocument/2006/relationships/oleObject" Target="../embeddings/oleObject84.bin"/><Relationship Id="rId9" Type="http://schemas.openxmlformats.org/officeDocument/2006/relationships/oleObject" Target="../embeddings/oleObject8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5.bin"/><Relationship Id="rId5" Type="http://schemas.openxmlformats.org/officeDocument/2006/relationships/oleObject" Target="../embeddings/oleObject104.bin"/><Relationship Id="rId4" Type="http://schemas.openxmlformats.org/officeDocument/2006/relationships/oleObject" Target="../embeddings/oleObject10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image" Target="../media/image79.wmf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10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79.wmf"/><Relationship Id="rId7" Type="http://schemas.openxmlformats.org/officeDocument/2006/relationships/oleObject" Target="../embeddings/oleObject112.bin"/><Relationship Id="rId12" Type="http://schemas.openxmlformats.org/officeDocument/2006/relationships/oleObject" Target="../embeddings/oleObject1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1.bin"/><Relationship Id="rId11" Type="http://schemas.openxmlformats.org/officeDocument/2006/relationships/oleObject" Target="../embeddings/oleObject116.bin"/><Relationship Id="rId5" Type="http://schemas.openxmlformats.org/officeDocument/2006/relationships/image" Target="../media/image81.wmf"/><Relationship Id="rId10" Type="http://schemas.openxmlformats.org/officeDocument/2006/relationships/oleObject" Target="../embeddings/oleObject115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14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4.bin"/><Relationship Id="rId3" Type="http://schemas.openxmlformats.org/officeDocument/2006/relationships/image" Target="../media/image79.wmf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122.bin"/><Relationship Id="rId5" Type="http://schemas.openxmlformats.org/officeDocument/2006/relationships/image" Target="../media/image81.wmf"/><Relationship Id="rId15" Type="http://schemas.openxmlformats.org/officeDocument/2006/relationships/oleObject" Target="../embeddings/oleObject126.bin"/><Relationship Id="rId10" Type="http://schemas.openxmlformats.org/officeDocument/2006/relationships/oleObject" Target="../embeddings/oleObject121.bin"/><Relationship Id="rId4" Type="http://schemas.openxmlformats.org/officeDocument/2006/relationships/image" Target="../media/image80.wmf"/><Relationship Id="rId9" Type="http://schemas.openxmlformats.org/officeDocument/2006/relationships/oleObject" Target="../embeddings/oleObject120.bin"/><Relationship Id="rId14" Type="http://schemas.openxmlformats.org/officeDocument/2006/relationships/oleObject" Target="../embeddings/oleObject12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129.bin"/><Relationship Id="rId4" Type="http://schemas.openxmlformats.org/officeDocument/2006/relationships/oleObject" Target="../embeddings/oleObject128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3.bin"/><Relationship Id="rId3" Type="http://schemas.openxmlformats.org/officeDocument/2006/relationships/image" Target="../media/image79.wmf"/><Relationship Id="rId7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32.bin"/><Relationship Id="rId5" Type="http://schemas.openxmlformats.org/officeDocument/2006/relationships/oleObject" Target="../embeddings/oleObject131.bin"/><Relationship Id="rId4" Type="http://schemas.openxmlformats.org/officeDocument/2006/relationships/oleObject" Target="../embeddings/oleObject130.bin"/><Relationship Id="rId9" Type="http://schemas.openxmlformats.org/officeDocument/2006/relationships/image" Target="../media/image8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35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9.bin"/><Relationship Id="rId5" Type="http://schemas.openxmlformats.org/officeDocument/2006/relationships/oleObject" Target="../embeddings/oleObject138.bin"/><Relationship Id="rId4" Type="http://schemas.openxmlformats.org/officeDocument/2006/relationships/oleObject" Target="../embeddings/oleObject137.bin"/><Relationship Id="rId9" Type="http://schemas.openxmlformats.org/officeDocument/2006/relationships/oleObject" Target="../embeddings/oleObject14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8.bin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46.bin"/><Relationship Id="rId5" Type="http://schemas.openxmlformats.org/officeDocument/2006/relationships/oleObject" Target="../embeddings/oleObject145.bin"/><Relationship Id="rId4" Type="http://schemas.openxmlformats.org/officeDocument/2006/relationships/oleObject" Target="../embeddings/oleObject144.bin"/><Relationship Id="rId9" Type="http://schemas.openxmlformats.org/officeDocument/2006/relationships/oleObject" Target="../embeddings/oleObject149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5.bin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53.bin"/><Relationship Id="rId5" Type="http://schemas.openxmlformats.org/officeDocument/2006/relationships/oleObject" Target="../embeddings/oleObject152.bin"/><Relationship Id="rId10" Type="http://schemas.openxmlformats.org/officeDocument/2006/relationships/oleObject" Target="../embeddings/oleObject157.bin"/><Relationship Id="rId4" Type="http://schemas.openxmlformats.org/officeDocument/2006/relationships/oleObject" Target="../embeddings/oleObject151.bin"/><Relationship Id="rId9" Type="http://schemas.openxmlformats.org/officeDocument/2006/relationships/oleObject" Target="../embeddings/oleObject15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3.bin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61.bin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0.bin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59.bin"/><Relationship Id="rId9" Type="http://schemas.openxmlformats.org/officeDocument/2006/relationships/oleObject" Target="../embeddings/oleObject164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7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0.bin"/><Relationship Id="rId5" Type="http://schemas.openxmlformats.org/officeDocument/2006/relationships/oleObject" Target="../embeddings/oleObject169.bin"/><Relationship Id="rId4" Type="http://schemas.openxmlformats.org/officeDocument/2006/relationships/oleObject" Target="../embeddings/oleObject168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oleObject" Target="../embeddings/oleObject174.bin"/><Relationship Id="rId4" Type="http://schemas.openxmlformats.org/officeDocument/2006/relationships/oleObject" Target="../embeddings/oleObject17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0.bin"/><Relationship Id="rId3" Type="http://schemas.openxmlformats.org/officeDocument/2006/relationships/oleObject" Target="../embeddings/oleObject175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78.bin"/><Relationship Id="rId5" Type="http://schemas.openxmlformats.org/officeDocument/2006/relationships/oleObject" Target="../embeddings/oleObject177.bin"/><Relationship Id="rId10" Type="http://schemas.openxmlformats.org/officeDocument/2006/relationships/oleObject" Target="../embeddings/oleObject182.bin"/><Relationship Id="rId4" Type="http://schemas.openxmlformats.org/officeDocument/2006/relationships/oleObject" Target="../embeddings/oleObject176.bin"/><Relationship Id="rId9" Type="http://schemas.openxmlformats.org/officeDocument/2006/relationships/oleObject" Target="../embeddings/oleObject18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86.bin"/><Relationship Id="rId5" Type="http://schemas.openxmlformats.org/officeDocument/2006/relationships/oleObject" Target="../embeddings/oleObject185.bin"/><Relationship Id="rId4" Type="http://schemas.openxmlformats.org/officeDocument/2006/relationships/oleObject" Target="../embeddings/oleObject184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19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7739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/>
              <a:t>Coarsening versus selection of a lenghtscale</a:t>
            </a:r>
            <a:endParaRPr lang="fr-FR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2209800"/>
            <a:ext cx="648607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Chaouqi</a:t>
            </a:r>
            <a:r>
              <a:rPr lang="fr-FR" dirty="0"/>
              <a:t> </a:t>
            </a:r>
            <a:r>
              <a:rPr lang="fr-FR" dirty="0" err="1"/>
              <a:t>Misbah</a:t>
            </a:r>
            <a:r>
              <a:rPr lang="fr-FR" dirty="0" smtClean="0"/>
              <a:t>,</a:t>
            </a:r>
          </a:p>
          <a:p>
            <a:r>
              <a:rPr lang="fr-FR" dirty="0" err="1" smtClean="0"/>
              <a:t>LIPHy</a:t>
            </a:r>
            <a:r>
              <a:rPr lang="fr-FR" dirty="0" smtClean="0"/>
              <a:t> (Laboratoire Interdisciplinaire de Physique)</a:t>
            </a: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/>
              <a:t>Univ</a:t>
            </a:r>
            <a:r>
              <a:rPr lang="fr-FR" dirty="0"/>
              <a:t>. J. Fourier, Grenoble </a:t>
            </a:r>
            <a:r>
              <a:rPr lang="fr-FR" dirty="0" smtClean="0"/>
              <a:t> and </a:t>
            </a:r>
            <a:r>
              <a:rPr lang="fr-FR" dirty="0"/>
              <a:t>CNRS, France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4005064"/>
            <a:ext cx="37108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with</a:t>
            </a:r>
            <a:r>
              <a:rPr lang="fr-FR" dirty="0"/>
              <a:t> P. </a:t>
            </a:r>
            <a:r>
              <a:rPr lang="fr-FR" dirty="0" err="1"/>
              <a:t>Politi</a:t>
            </a:r>
            <a:r>
              <a:rPr lang="fr-FR" dirty="0"/>
              <a:t>, </a:t>
            </a:r>
            <a:r>
              <a:rPr lang="fr-FR" dirty="0" smtClean="0"/>
              <a:t>Florence</a:t>
            </a:r>
            <a:r>
              <a:rPr lang="fr-FR" dirty="0"/>
              <a:t>, </a:t>
            </a:r>
            <a:r>
              <a:rPr lang="fr-FR" dirty="0" err="1"/>
              <a:t>Italy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26" descr="C:\benasque\neutralKS.dx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"/>
            <a:ext cx="2967038" cy="4049713"/>
          </a:xfrm>
          <a:prstGeom prst="rect">
            <a:avLst/>
          </a:prstGeom>
          <a:noFill/>
        </p:spPr>
      </p:pic>
      <p:sp>
        <p:nvSpPr>
          <p:cNvPr id="6147" name="Text Box 1027"/>
          <p:cNvSpPr txBox="1">
            <a:spLocks noChangeArrowheads="1"/>
          </p:cNvSpPr>
          <p:nvPr/>
        </p:nvSpPr>
        <p:spPr bwMode="auto">
          <a:xfrm>
            <a:off x="441325" y="117475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2) Zero wavenumber bifurcation</a:t>
            </a:r>
            <a:endParaRPr lang="fr-FR" b="1"/>
          </a:p>
        </p:txBody>
      </p:sp>
      <p:graphicFrame>
        <p:nvGraphicFramePr>
          <p:cNvPr id="6148" name="Object 1028"/>
          <p:cNvGraphicFramePr>
            <a:graphicFrameLocks noChangeAspect="1"/>
          </p:cNvGraphicFramePr>
          <p:nvPr/>
        </p:nvGraphicFramePr>
        <p:xfrm>
          <a:off x="738188" y="1524000"/>
          <a:ext cx="2614612" cy="711200"/>
        </p:xfrm>
        <a:graphic>
          <a:graphicData uri="http://schemas.openxmlformats.org/presentationml/2006/ole">
            <p:oleObj spid="_x0000_s108546" name="Équation" r:id="rId4" imgW="838080" imgH="228600" progId="Equation.3">
              <p:embed/>
            </p:oleObj>
          </a:graphicData>
        </a:graphic>
      </p:graphicFrame>
      <p:pic>
        <p:nvPicPr>
          <p:cNvPr id="6149" name="Picture 1029" descr="C:\benasque\neutralshfar.dx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2667000"/>
            <a:ext cx="2946400" cy="3654425"/>
          </a:xfrm>
          <a:prstGeom prst="rect">
            <a:avLst/>
          </a:prstGeom>
          <a:noFill/>
        </p:spPr>
      </p:pic>
      <p:sp>
        <p:nvSpPr>
          <p:cNvPr id="6150" name="Text Box 1030"/>
          <p:cNvSpPr txBox="1">
            <a:spLocks noChangeArrowheads="1"/>
          </p:cNvSpPr>
          <p:nvPr/>
        </p:nvSpPr>
        <p:spPr bwMode="auto">
          <a:xfrm>
            <a:off x="2117725" y="2555875"/>
            <a:ext cx="246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Far from threshold</a:t>
            </a:r>
            <a:endParaRPr lang="fr-FR"/>
          </a:p>
        </p:txBody>
      </p:sp>
      <p:sp>
        <p:nvSpPr>
          <p:cNvPr id="6151" name="Text Box 1031"/>
          <p:cNvSpPr txBox="1">
            <a:spLocks noChangeArrowheads="1"/>
          </p:cNvSpPr>
          <p:nvPr/>
        </p:nvSpPr>
        <p:spPr bwMode="auto">
          <a:xfrm>
            <a:off x="5394325" y="5146675"/>
            <a:ext cx="3700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Complex dynamics expected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285728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Can one </a:t>
            </a:r>
            <a:r>
              <a:rPr lang="fr-FR" b="1" dirty="0" err="1" smtClean="0">
                <a:solidFill>
                  <a:srgbClr val="FF0000"/>
                </a:solidFill>
              </a:rPr>
              <a:t>say</a:t>
            </a:r>
            <a:r>
              <a:rPr lang="fr-FR" b="1" dirty="0" smtClean="0">
                <a:solidFill>
                  <a:srgbClr val="FF0000"/>
                </a:solidFill>
              </a:rPr>
              <a:t> in </a:t>
            </a:r>
            <a:r>
              <a:rPr lang="fr-FR" b="1" dirty="0" err="1" smtClean="0">
                <a:solidFill>
                  <a:srgbClr val="FF0000"/>
                </a:solidFill>
              </a:rPr>
              <a:t>advance</a:t>
            </a:r>
            <a:r>
              <a:rPr lang="fr-FR" b="1" dirty="0" smtClean="0">
                <a:solidFill>
                  <a:srgbClr val="FF0000"/>
                </a:solidFill>
              </a:rPr>
              <a:t> if </a:t>
            </a:r>
            <a:r>
              <a:rPr lang="fr-FR" b="1" dirty="0" err="1" smtClean="0">
                <a:solidFill>
                  <a:srgbClr val="FF0000"/>
                </a:solidFill>
              </a:rPr>
              <a:t>coarsening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takes</a:t>
            </a:r>
            <a:r>
              <a:rPr lang="fr-FR" b="1" dirty="0" smtClean="0">
                <a:solidFill>
                  <a:srgbClr val="FF0000"/>
                </a:solidFill>
              </a:rPr>
              <a:t> place ?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857356" y="1857364"/>
            <a:ext cx="6100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Yes</a:t>
            </a:r>
            <a:r>
              <a:rPr lang="fr-FR" dirty="0" smtClean="0"/>
              <a:t>, </a:t>
            </a:r>
            <a:r>
              <a:rPr lang="fr-FR" dirty="0" err="1" smtClean="0"/>
              <a:t>analytically</a:t>
            </a:r>
            <a:r>
              <a:rPr lang="fr-FR" dirty="0" smtClean="0"/>
              <a:t>, for a certain class of </a:t>
            </a:r>
            <a:r>
              <a:rPr lang="fr-FR" dirty="0" err="1" smtClean="0"/>
              <a:t>equations</a:t>
            </a:r>
            <a:endParaRPr lang="fr-FR" dirty="0" smtClean="0"/>
          </a:p>
          <a:p>
            <a:r>
              <a:rPr lang="fr-FR" dirty="0" smtClean="0"/>
              <a:t>and more </a:t>
            </a:r>
            <a:r>
              <a:rPr lang="fr-FR" dirty="0" err="1" smtClean="0"/>
              <a:t>generally</a:t>
            </a:r>
            <a:r>
              <a:rPr lang="fr-FR" dirty="0" smtClean="0"/>
              <a:t> …….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 descr="nolength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6250"/>
            <a:ext cx="2809875" cy="2952750"/>
          </a:xfrm>
          <a:prstGeom prst="rect">
            <a:avLst/>
          </a:prstGeom>
          <a:noFill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143240" y="928670"/>
            <a:ext cx="4595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Coarsening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is</a:t>
            </a:r>
            <a:r>
              <a:rPr lang="fr-FR" dirty="0">
                <a:solidFill>
                  <a:srgbClr val="FF0000"/>
                </a:solidFill>
              </a:rPr>
              <a:t> due to phase</a:t>
            </a:r>
          </a:p>
          <a:p>
            <a:r>
              <a:rPr lang="fr-FR" dirty="0" err="1">
                <a:solidFill>
                  <a:srgbClr val="FF0000"/>
                </a:solidFill>
              </a:rPr>
              <a:t>instability</a:t>
            </a:r>
            <a:r>
              <a:rPr lang="fr-FR" dirty="0">
                <a:solidFill>
                  <a:srgbClr val="FF0000"/>
                </a:solidFill>
              </a:rPr>
              <a:t> (</a:t>
            </a:r>
            <a:r>
              <a:rPr lang="fr-FR" dirty="0" err="1">
                <a:solidFill>
                  <a:srgbClr val="FF0000"/>
                </a:solidFill>
              </a:rPr>
              <a:t>wavelength</a:t>
            </a:r>
            <a:r>
              <a:rPr lang="fr-FR" dirty="0">
                <a:solidFill>
                  <a:srgbClr val="FF0000"/>
                </a:solidFill>
              </a:rPr>
              <a:t> fluctuations)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3286116" y="2571744"/>
            <a:ext cx="445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Phase modes are the relevant </a:t>
            </a:r>
            <a:r>
              <a:rPr lang="fr-FR" dirty="0" err="1"/>
              <a:t>ones</a:t>
            </a:r>
            <a:r>
              <a:rPr lang="fr-FR" dirty="0"/>
              <a:t>!</a:t>
            </a:r>
          </a:p>
        </p:txBody>
      </p:sp>
      <p:pic>
        <p:nvPicPr>
          <p:cNvPr id="6" name="Image 5" descr="fig_eckhaus_mort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7258" y="3000372"/>
            <a:ext cx="1671742" cy="24311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43768" y="4500570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Eckhaus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43174" y="0"/>
            <a:ext cx="321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What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is</a:t>
            </a:r>
            <a:r>
              <a:rPr lang="fr-FR" b="1" dirty="0" smtClean="0">
                <a:solidFill>
                  <a:srgbClr val="FF0000"/>
                </a:solidFill>
              </a:rPr>
              <a:t> the main </a:t>
            </a:r>
            <a:r>
              <a:rPr lang="fr-FR" b="1" dirty="0" err="1" smtClean="0">
                <a:solidFill>
                  <a:srgbClr val="FF0000"/>
                </a:solidFill>
              </a:rPr>
              <a:t>idea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Forme libre 9"/>
          <p:cNvSpPr/>
          <p:nvPr/>
        </p:nvSpPr>
        <p:spPr bwMode="auto">
          <a:xfrm>
            <a:off x="1571604" y="5143512"/>
            <a:ext cx="1038896" cy="912254"/>
          </a:xfrm>
          <a:custGeom>
            <a:avLst/>
            <a:gdLst>
              <a:gd name="connsiteX0" fmla="*/ 0 w 1038896"/>
              <a:gd name="connsiteY0" fmla="*/ 912254 h 912254"/>
              <a:gd name="connsiteX1" fmla="*/ 360608 w 1038896"/>
              <a:gd name="connsiteY1" fmla="*/ 23611 h 912254"/>
              <a:gd name="connsiteX2" fmla="*/ 940158 w 1038896"/>
              <a:gd name="connsiteY2" fmla="*/ 770586 h 912254"/>
              <a:gd name="connsiteX3" fmla="*/ 953036 w 1038896"/>
              <a:gd name="connsiteY3" fmla="*/ 822102 h 912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8896" h="912254">
                <a:moveTo>
                  <a:pt x="0" y="912254"/>
                </a:moveTo>
                <a:cubicBezTo>
                  <a:pt x="101957" y="479738"/>
                  <a:pt x="203915" y="47222"/>
                  <a:pt x="360608" y="23611"/>
                </a:cubicBezTo>
                <a:cubicBezTo>
                  <a:pt x="517301" y="0"/>
                  <a:pt x="841420" y="637504"/>
                  <a:pt x="940158" y="770586"/>
                </a:cubicBezTo>
                <a:cubicBezTo>
                  <a:pt x="1038896" y="903668"/>
                  <a:pt x="995966" y="862885"/>
                  <a:pt x="953036" y="82210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 bwMode="auto">
          <a:xfrm>
            <a:off x="928662" y="5500702"/>
            <a:ext cx="20002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Connecteur droit avec flèche 13"/>
          <p:cNvCxnSpPr/>
          <p:nvPr/>
        </p:nvCxnSpPr>
        <p:spPr bwMode="auto">
          <a:xfrm rot="5400000" flipH="1" flipV="1">
            <a:off x="357158" y="4929198"/>
            <a:ext cx="1143008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orme libre 14"/>
          <p:cNvSpPr/>
          <p:nvPr/>
        </p:nvSpPr>
        <p:spPr bwMode="auto">
          <a:xfrm>
            <a:off x="1285852" y="5143512"/>
            <a:ext cx="1841679" cy="1036750"/>
          </a:xfrm>
          <a:custGeom>
            <a:avLst/>
            <a:gdLst>
              <a:gd name="connsiteX0" fmla="*/ 0 w 1841679"/>
              <a:gd name="connsiteY0" fmla="*/ 907961 h 1036750"/>
              <a:gd name="connsiteX1" fmla="*/ 695459 w 1841679"/>
              <a:gd name="connsiteY1" fmla="*/ 6439 h 1036750"/>
              <a:gd name="connsiteX2" fmla="*/ 1661375 w 1841679"/>
              <a:gd name="connsiteY2" fmla="*/ 869324 h 1036750"/>
              <a:gd name="connsiteX3" fmla="*/ 1777285 w 1841679"/>
              <a:gd name="connsiteY3" fmla="*/ 1010992 h 103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679" h="1036750">
                <a:moveTo>
                  <a:pt x="0" y="907961"/>
                </a:moveTo>
                <a:cubicBezTo>
                  <a:pt x="209281" y="460419"/>
                  <a:pt x="418563" y="12878"/>
                  <a:pt x="695459" y="6439"/>
                </a:cubicBezTo>
                <a:cubicBezTo>
                  <a:pt x="972355" y="0"/>
                  <a:pt x="1481071" y="701899"/>
                  <a:pt x="1661375" y="869324"/>
                </a:cubicBezTo>
                <a:cubicBezTo>
                  <a:pt x="1841679" y="1036750"/>
                  <a:pt x="1809482" y="1023871"/>
                  <a:pt x="1777285" y="1010992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30049" name="Object 1"/>
          <p:cNvGraphicFramePr>
            <a:graphicFrameLocks noChangeAspect="1"/>
          </p:cNvGraphicFramePr>
          <p:nvPr/>
        </p:nvGraphicFramePr>
        <p:xfrm>
          <a:off x="3198155" y="5500702"/>
          <a:ext cx="303860" cy="395287"/>
        </p:xfrm>
        <a:graphic>
          <a:graphicData uri="http://schemas.openxmlformats.org/presentationml/2006/ole">
            <p:oleObj spid="_x0000_s130049" name="Équation" r:id="rId5" imgW="126720" imgH="164880" progId="Equation.3">
              <p:embed/>
            </p:oleObj>
          </a:graphicData>
        </a:graphic>
      </p:graphicFrame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1041400" y="4102100"/>
          <a:ext cx="363538" cy="334963"/>
        </p:xfrm>
        <a:graphic>
          <a:graphicData uri="http://schemas.openxmlformats.org/presentationml/2006/ole">
            <p:oleObj spid="_x0000_s130050" name="Équation" r:id="rId6" imgW="152280" imgH="139680" progId="Equation.3">
              <p:embed/>
            </p:oleObj>
          </a:graphicData>
        </a:graphic>
      </p:graphicFrame>
      <p:cxnSp>
        <p:nvCxnSpPr>
          <p:cNvPr id="20" name="Connecteur droit avec flèche 19"/>
          <p:cNvCxnSpPr/>
          <p:nvPr/>
        </p:nvCxnSpPr>
        <p:spPr bwMode="auto">
          <a:xfrm>
            <a:off x="1714480" y="5500702"/>
            <a:ext cx="5715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1" name="ZoneTexte 20"/>
          <p:cNvSpPr txBox="1"/>
          <p:nvPr/>
        </p:nvSpPr>
        <p:spPr>
          <a:xfrm>
            <a:off x="1500166" y="592933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stable</a:t>
            </a:r>
            <a:endParaRPr lang="fr-FR" dirty="0"/>
          </a:p>
        </p:txBody>
      </p:sp>
      <p:cxnSp>
        <p:nvCxnSpPr>
          <p:cNvPr id="23" name="Connecteur droit avec flèche 22"/>
          <p:cNvCxnSpPr/>
          <p:nvPr/>
        </p:nvCxnSpPr>
        <p:spPr bwMode="auto">
          <a:xfrm rot="16200000" flipV="1">
            <a:off x="2143108" y="5643578"/>
            <a:ext cx="1285884" cy="857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3286116" y="6396335"/>
            <a:ext cx="1208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unstable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827088" y="1052513"/>
          <a:ext cx="6805612" cy="865187"/>
        </p:xfrm>
        <a:graphic>
          <a:graphicData uri="http://schemas.openxmlformats.org/presentationml/2006/ole">
            <p:oleObj spid="_x0000_s80900" name="Equation" r:id="rId3" imgW="2286000" imgH="29196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755650" y="2276475"/>
          <a:ext cx="5559425" cy="677863"/>
        </p:xfrm>
        <a:graphic>
          <a:graphicData uri="http://schemas.openxmlformats.org/presentationml/2006/ole">
            <p:oleObj spid="_x0000_s80901" name="Equation" r:id="rId4" imgW="1866600" imgH="228600" progId="Equation.3">
              <p:embed/>
            </p:oleObj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79388" y="3644900"/>
          <a:ext cx="2674937" cy="519113"/>
        </p:xfrm>
        <a:graphic>
          <a:graphicData uri="http://schemas.openxmlformats.org/presentationml/2006/ole">
            <p:oleObj spid="_x0000_s80902" name="Equation" r:id="rId5" imgW="1041120" imgH="203040" progId="Equation.3">
              <p:embed/>
            </p:oleObj>
          </a:graphicData>
        </a:graphic>
      </p:graphicFrame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887538" y="65088"/>
            <a:ext cx="6791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General class of equations (step flow, sand ripples….)</a:t>
            </a:r>
          </a:p>
          <a:p>
            <a:endParaRPr lang="fr-FR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08038" y="4241800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Arbitrary functions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3174" y="428604"/>
            <a:ext cx="3706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How </a:t>
            </a:r>
            <a:r>
              <a:rPr lang="fr-FR" b="1" dirty="0" err="1" smtClean="0">
                <a:solidFill>
                  <a:srgbClr val="FF0000"/>
                </a:solidFill>
              </a:rPr>
              <a:t>can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this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be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exploited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00034" y="142852"/>
            <a:ext cx="78261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800" b="1" dirty="0" err="1" smtClean="0"/>
              <a:t>Example:Generalized</a:t>
            </a:r>
            <a:r>
              <a:rPr lang="fr-FR" sz="2800" b="1" dirty="0" smtClean="0"/>
              <a:t> </a:t>
            </a:r>
            <a:r>
              <a:rPr lang="fr-FR" sz="2800" b="1" dirty="0"/>
              <a:t>Landau-</a:t>
            </a:r>
            <a:r>
              <a:rPr lang="fr-FR" sz="2800" b="1" dirty="0" err="1"/>
              <a:t>Ginzburg</a:t>
            </a:r>
            <a:r>
              <a:rPr lang="fr-FR" sz="2800" b="1" dirty="0"/>
              <a:t> </a:t>
            </a:r>
            <a:r>
              <a:rPr lang="fr-FR" sz="2800" b="1" dirty="0" err="1"/>
              <a:t>equation</a:t>
            </a:r>
            <a:endParaRPr lang="fr-FR" dirty="0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230438" y="990600"/>
          <a:ext cx="4454525" cy="755650"/>
        </p:xfrm>
        <a:graphic>
          <a:graphicData uri="http://schemas.openxmlformats.org/presentationml/2006/ole">
            <p:oleObj spid="_x0000_s5123" name="Equation" r:id="rId3" imgW="1346040" imgH="228600" progId="Equation.3">
              <p:embed/>
            </p:oleObj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69925" y="1946275"/>
            <a:ext cx="4751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(trivial solution is supposed unstable)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916238" y="2743200"/>
          <a:ext cx="1557337" cy="585788"/>
        </p:xfrm>
        <a:graphic>
          <a:graphicData uri="http://schemas.openxmlformats.org/presentationml/2006/ole">
            <p:oleObj spid="_x0000_s5125" name="Equation" r:id="rId4" imgW="469800" imgH="177480" progId="Equation.3">
              <p:embed/>
            </p:oleObj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4572000" y="2667000"/>
          <a:ext cx="914400" cy="660400"/>
        </p:xfrm>
        <a:graphic>
          <a:graphicData uri="http://schemas.openxmlformats.org/presentationml/2006/ole">
            <p:oleObj spid="_x0000_s5126" name="Équation" r:id="rId5" imgW="279360" imgH="20304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914400" y="3505200"/>
          <a:ext cx="2895600" cy="534988"/>
        </p:xfrm>
        <a:graphic>
          <a:graphicData uri="http://schemas.openxmlformats.org/presentationml/2006/ole">
            <p:oleObj spid="_x0000_s5127" name="Équation" r:id="rId6" imgW="1091880" imgH="203040" progId="Equation.3">
              <p:embed/>
            </p:oleObj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4800600" y="3429000"/>
          <a:ext cx="1606550" cy="592138"/>
        </p:xfrm>
        <a:graphic>
          <a:graphicData uri="http://schemas.openxmlformats.org/presentationml/2006/ole">
            <p:oleObj spid="_x0000_s5128" name="Équation" r:id="rId7" imgW="622080" imgH="228600" progId="Equation.3">
              <p:embed/>
            </p:oleObj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063875" y="4114800"/>
          <a:ext cx="1720850" cy="646113"/>
        </p:xfrm>
        <a:graphic>
          <a:graphicData uri="http://schemas.openxmlformats.org/presentationml/2006/ole">
            <p:oleObj spid="_x0000_s5129" name="Équation" r:id="rId8" imgW="609480" imgH="228600" progId="Equation.3">
              <p:embed/>
            </p:oleObj>
          </a:graphicData>
        </a:graphic>
      </p:graphicFrame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822325" y="4232275"/>
            <a:ext cx="1604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Unstable if </a:t>
            </a:r>
          </a:p>
        </p:txBody>
      </p:sp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946775" y="4038600"/>
          <a:ext cx="2355850" cy="706438"/>
        </p:xfrm>
        <a:graphic>
          <a:graphicData uri="http://schemas.openxmlformats.org/presentationml/2006/ole">
            <p:oleObj spid="_x0000_s5131" name="Équation" r:id="rId9" imgW="761760" imgH="228600" progId="Equation.3">
              <p:embed/>
            </p:oleObj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165725" y="41560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212725" y="2784475"/>
            <a:ext cx="2626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u="sng" dirty="0" err="1" smtClean="0"/>
              <a:t>Example</a:t>
            </a:r>
            <a:r>
              <a:rPr lang="fr-FR" u="sng" dirty="0" smtClean="0"/>
              <a:t> of LG </a:t>
            </a:r>
            <a:r>
              <a:rPr lang="fr-FR" u="sng" dirty="0" err="1" smtClean="0"/>
              <a:t>eq</a:t>
            </a:r>
            <a:r>
              <a:rPr lang="fr-FR" u="sng" dirty="0" smtClean="0"/>
              <a:t>.:</a:t>
            </a:r>
            <a:endParaRPr lang="fr-FR" dirty="0"/>
          </a:p>
        </p:txBody>
      </p:sp>
      <p:sp>
        <p:nvSpPr>
          <p:cNvPr id="15" name="Arc 14"/>
          <p:cNvSpPr/>
          <p:nvPr/>
        </p:nvSpPr>
        <p:spPr bwMode="auto">
          <a:xfrm>
            <a:off x="4214810" y="5786454"/>
            <a:ext cx="3214710" cy="1643050"/>
          </a:xfrm>
          <a:prstGeom prst="arc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7" name="Connecteur droit avec flèche 16"/>
          <p:cNvCxnSpPr/>
          <p:nvPr/>
        </p:nvCxnSpPr>
        <p:spPr bwMode="auto">
          <a:xfrm rot="5400000" flipH="1" flipV="1">
            <a:off x="5144298" y="6142826"/>
            <a:ext cx="142876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>
            <a:stCxn id="15" idx="1"/>
          </p:cNvCxnSpPr>
          <p:nvPr/>
        </p:nvCxnSpPr>
        <p:spPr bwMode="auto">
          <a:xfrm rot="5400000" flipH="1" flipV="1">
            <a:off x="6893740" y="5500696"/>
            <a:ext cx="35707" cy="2178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286380" y="5143512"/>
          <a:ext cx="393700" cy="361950"/>
        </p:xfrm>
        <a:graphic>
          <a:graphicData uri="http://schemas.openxmlformats.org/presentationml/2006/ole">
            <p:oleObj spid="_x0000_s5134" name="Équation" r:id="rId10" imgW="152280" imgH="139680" progId="Equation.3">
              <p:embed/>
            </p:oleObj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7824788" y="6089650"/>
          <a:ext cx="357187" cy="466725"/>
        </p:xfrm>
        <a:graphic>
          <a:graphicData uri="http://schemas.openxmlformats.org/presentationml/2006/ole">
            <p:oleObj spid="_x0000_s5135" name="Équation" r:id="rId11" imgW="126720" imgH="164880" progId="Equation.3">
              <p:embed/>
            </p:oleObj>
          </a:graphicData>
        </a:graphic>
      </p:graphicFrame>
      <p:sp>
        <p:nvSpPr>
          <p:cNvPr id="19" name="Espace réservé du pied de page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1928813" y="381000"/>
          <a:ext cx="4981575" cy="844550"/>
        </p:xfrm>
        <a:graphic>
          <a:graphicData uri="http://schemas.openxmlformats.org/presentationml/2006/ole">
            <p:oleObj spid="_x0000_s12290" name="Equation" r:id="rId3" imgW="1346040" imgH="2286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524000" y="1447800"/>
          <a:ext cx="1022350" cy="635000"/>
        </p:xfrm>
        <a:graphic>
          <a:graphicData uri="http://schemas.openxmlformats.org/presentationml/2006/ole">
            <p:oleObj spid="_x0000_s12291" name="Équation" r:id="rId4" imgW="368280" imgH="228600" progId="Equation.3">
              <p:embed/>
            </p:oleObj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743200" y="1600200"/>
            <a:ext cx="201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steady solution</a:t>
            </a: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246063" y="2971800"/>
          <a:ext cx="2708275" cy="631825"/>
        </p:xfrm>
        <a:graphic>
          <a:graphicData uri="http://schemas.openxmlformats.org/presentationml/2006/ole">
            <p:oleObj spid="_x0000_s12293" name="Equation" r:id="rId5" imgW="977760" imgH="228600" progId="Equation.3">
              <p:embed/>
            </p:oleObj>
          </a:graphicData>
        </a:graphic>
      </p:graphicFrame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17525" y="4232275"/>
            <a:ext cx="384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Patricle subjected to a force B</a:t>
            </a:r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3063875" y="4876800"/>
          <a:ext cx="2862263" cy="723900"/>
        </p:xfrm>
        <a:graphic>
          <a:graphicData uri="http://schemas.openxmlformats.org/presentationml/2006/ole">
            <p:oleObj spid="_x0000_s12295" name="Equation" r:id="rId6" imgW="1104840" imgH="279360" progId="Equation.3">
              <p:embed/>
            </p:oleObj>
          </a:graphicData>
        </a:graphic>
      </p:graphicFrame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65125" y="5832475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u="sng"/>
              <a:t>Example</a:t>
            </a:r>
            <a:endParaRPr lang="fr-FR"/>
          </a:p>
        </p:txBody>
      </p:sp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514600" y="5562600"/>
          <a:ext cx="1828800" cy="990600"/>
        </p:xfrm>
        <a:graphic>
          <a:graphicData uri="http://schemas.openxmlformats.org/presentationml/2006/ole">
            <p:oleObj spid="_x0000_s12297" name="Équation" r:id="rId7" imgW="774360" imgH="419040" progId="Equation.3">
              <p:embed/>
            </p:oleObj>
          </a:graphicData>
        </a:graphic>
      </p:graphicFrame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048000" y="3124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830638" y="2667000"/>
          <a:ext cx="3311525" cy="1219200"/>
        </p:xfrm>
        <a:graphic>
          <a:graphicData uri="http://schemas.openxmlformats.org/presentationml/2006/ole">
            <p:oleObj spid="_x0000_s12299" name="Équation" r:id="rId8" imgW="1168200" imgH="431640" progId="Equation.3">
              <p:embed/>
            </p:oleObj>
          </a:graphicData>
        </a:graphic>
      </p:graphicFrame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3708400" y="161925"/>
            <a:ext cx="2036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/>
              <a:t>Coarsening</a:t>
            </a:r>
          </a:p>
        </p:txBody>
      </p:sp>
      <p:sp>
        <p:nvSpPr>
          <p:cNvPr id="67590" name="Freeform 6"/>
          <p:cNvSpPr>
            <a:spLocks/>
          </p:cNvSpPr>
          <p:nvPr/>
        </p:nvSpPr>
        <p:spPr bwMode="auto">
          <a:xfrm>
            <a:off x="1763713" y="1736725"/>
            <a:ext cx="2652712" cy="1897063"/>
          </a:xfrm>
          <a:custGeom>
            <a:avLst/>
            <a:gdLst/>
            <a:ahLst/>
            <a:cxnLst>
              <a:cxn ang="0">
                <a:pos x="0" y="1021"/>
              </a:cxn>
              <a:cxn ang="0">
                <a:pos x="363" y="68"/>
              </a:cxn>
              <a:cxn ang="0">
                <a:pos x="816" y="612"/>
              </a:cxn>
              <a:cxn ang="0">
                <a:pos x="1134" y="68"/>
              </a:cxn>
              <a:cxn ang="0">
                <a:pos x="1588" y="1021"/>
              </a:cxn>
              <a:cxn ang="0">
                <a:pos x="1633" y="1111"/>
              </a:cxn>
            </a:cxnLst>
            <a:rect l="0" t="0" r="r" b="b"/>
            <a:pathLst>
              <a:path w="1671" h="1195">
                <a:moveTo>
                  <a:pt x="0" y="1021"/>
                </a:moveTo>
                <a:cubicBezTo>
                  <a:pt x="113" y="578"/>
                  <a:pt x="227" y="136"/>
                  <a:pt x="363" y="68"/>
                </a:cubicBezTo>
                <a:cubicBezTo>
                  <a:pt x="499" y="0"/>
                  <a:pt x="688" y="612"/>
                  <a:pt x="816" y="612"/>
                </a:cubicBezTo>
                <a:cubicBezTo>
                  <a:pt x="944" y="612"/>
                  <a:pt x="1005" y="0"/>
                  <a:pt x="1134" y="68"/>
                </a:cubicBezTo>
                <a:cubicBezTo>
                  <a:pt x="1263" y="136"/>
                  <a:pt x="1505" y="847"/>
                  <a:pt x="1588" y="1021"/>
                </a:cubicBezTo>
                <a:cubicBezTo>
                  <a:pt x="1671" y="1195"/>
                  <a:pt x="1652" y="1153"/>
                  <a:pt x="1633" y="111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5435600" y="908050"/>
          <a:ext cx="1828800" cy="990600"/>
        </p:xfrm>
        <a:graphic>
          <a:graphicData uri="http://schemas.openxmlformats.org/presentationml/2006/ole">
            <p:oleObj spid="_x0000_s67591" name="Équation" r:id="rId3" imgW="774360" imgH="419040" progId="Equation.3">
              <p:embed/>
            </p:oleObj>
          </a:graphicData>
        </a:graphic>
      </p:graphicFrame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979613" y="2276475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U=-1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255963" y="2225675"/>
            <a:ext cx="728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U=1</a:t>
            </a:r>
          </a:p>
        </p:txBody>
      </p:sp>
      <p:sp>
        <p:nvSpPr>
          <p:cNvPr id="67594" name="Oval 10"/>
          <p:cNvSpPr>
            <a:spLocks noChangeArrowheads="1"/>
          </p:cNvSpPr>
          <p:nvPr/>
        </p:nvSpPr>
        <p:spPr bwMode="auto">
          <a:xfrm>
            <a:off x="2268538" y="1628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598" name="Line 14"/>
          <p:cNvSpPr>
            <a:spLocks noChangeShapeType="1"/>
          </p:cNvSpPr>
          <p:nvPr/>
        </p:nvSpPr>
        <p:spPr bwMode="auto">
          <a:xfrm>
            <a:off x="2555875" y="1773238"/>
            <a:ext cx="287338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7599" name="Line 15"/>
          <p:cNvSpPr>
            <a:spLocks noChangeShapeType="1"/>
          </p:cNvSpPr>
          <p:nvPr/>
        </p:nvSpPr>
        <p:spPr bwMode="auto">
          <a:xfrm flipV="1">
            <a:off x="3132138" y="1844675"/>
            <a:ext cx="2159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7601" name="Freeform 17"/>
          <p:cNvSpPr>
            <a:spLocks/>
          </p:cNvSpPr>
          <p:nvPr/>
        </p:nvSpPr>
        <p:spPr bwMode="auto">
          <a:xfrm>
            <a:off x="179388" y="3968750"/>
            <a:ext cx="6264275" cy="863600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227" y="431"/>
              </a:cxn>
              <a:cxn ang="0">
                <a:pos x="272" y="159"/>
              </a:cxn>
              <a:cxn ang="0">
                <a:pos x="544" y="159"/>
              </a:cxn>
              <a:cxn ang="0">
                <a:pos x="544" y="476"/>
              </a:cxn>
              <a:cxn ang="0">
                <a:pos x="907" y="476"/>
              </a:cxn>
              <a:cxn ang="0">
                <a:pos x="953" y="159"/>
              </a:cxn>
              <a:cxn ang="0">
                <a:pos x="1361" y="159"/>
              </a:cxn>
              <a:cxn ang="0">
                <a:pos x="1406" y="476"/>
              </a:cxn>
              <a:cxn ang="0">
                <a:pos x="1724" y="476"/>
              </a:cxn>
              <a:cxn ang="0">
                <a:pos x="1724" y="159"/>
              </a:cxn>
              <a:cxn ang="0">
                <a:pos x="2087" y="114"/>
              </a:cxn>
              <a:cxn ang="0">
                <a:pos x="2177" y="476"/>
              </a:cxn>
              <a:cxn ang="0">
                <a:pos x="2540" y="476"/>
              </a:cxn>
              <a:cxn ang="0">
                <a:pos x="2586" y="114"/>
              </a:cxn>
              <a:cxn ang="0">
                <a:pos x="2948" y="114"/>
              </a:cxn>
              <a:cxn ang="0">
                <a:pos x="3039" y="476"/>
              </a:cxn>
              <a:cxn ang="0">
                <a:pos x="3357" y="476"/>
              </a:cxn>
              <a:cxn ang="0">
                <a:pos x="3402" y="68"/>
              </a:cxn>
              <a:cxn ang="0">
                <a:pos x="3946" y="68"/>
              </a:cxn>
            </a:cxnLst>
            <a:rect l="0" t="0" r="r" b="b"/>
            <a:pathLst>
              <a:path w="3946" h="544">
                <a:moveTo>
                  <a:pt x="0" y="431"/>
                </a:moveTo>
                <a:cubicBezTo>
                  <a:pt x="91" y="453"/>
                  <a:pt x="182" y="476"/>
                  <a:pt x="227" y="431"/>
                </a:cubicBezTo>
                <a:cubicBezTo>
                  <a:pt x="272" y="386"/>
                  <a:pt x="219" y="204"/>
                  <a:pt x="272" y="159"/>
                </a:cubicBezTo>
                <a:cubicBezTo>
                  <a:pt x="325" y="114"/>
                  <a:pt x="499" y="106"/>
                  <a:pt x="544" y="159"/>
                </a:cubicBezTo>
                <a:cubicBezTo>
                  <a:pt x="589" y="212"/>
                  <a:pt x="483" y="423"/>
                  <a:pt x="544" y="476"/>
                </a:cubicBezTo>
                <a:cubicBezTo>
                  <a:pt x="605" y="529"/>
                  <a:pt x="839" y="529"/>
                  <a:pt x="907" y="476"/>
                </a:cubicBezTo>
                <a:cubicBezTo>
                  <a:pt x="975" y="423"/>
                  <a:pt x="877" y="212"/>
                  <a:pt x="953" y="159"/>
                </a:cubicBezTo>
                <a:cubicBezTo>
                  <a:pt x="1029" y="106"/>
                  <a:pt x="1286" y="106"/>
                  <a:pt x="1361" y="159"/>
                </a:cubicBezTo>
                <a:cubicBezTo>
                  <a:pt x="1436" y="212"/>
                  <a:pt x="1345" y="423"/>
                  <a:pt x="1406" y="476"/>
                </a:cubicBezTo>
                <a:cubicBezTo>
                  <a:pt x="1467" y="529"/>
                  <a:pt x="1671" y="529"/>
                  <a:pt x="1724" y="476"/>
                </a:cubicBezTo>
                <a:cubicBezTo>
                  <a:pt x="1777" y="423"/>
                  <a:pt x="1663" y="219"/>
                  <a:pt x="1724" y="159"/>
                </a:cubicBezTo>
                <a:cubicBezTo>
                  <a:pt x="1785" y="99"/>
                  <a:pt x="2012" y="61"/>
                  <a:pt x="2087" y="114"/>
                </a:cubicBezTo>
                <a:cubicBezTo>
                  <a:pt x="2162" y="167"/>
                  <a:pt x="2101" y="416"/>
                  <a:pt x="2177" y="476"/>
                </a:cubicBezTo>
                <a:cubicBezTo>
                  <a:pt x="2253" y="536"/>
                  <a:pt x="2472" y="536"/>
                  <a:pt x="2540" y="476"/>
                </a:cubicBezTo>
                <a:cubicBezTo>
                  <a:pt x="2608" y="416"/>
                  <a:pt x="2518" y="174"/>
                  <a:pt x="2586" y="114"/>
                </a:cubicBezTo>
                <a:cubicBezTo>
                  <a:pt x="2654" y="54"/>
                  <a:pt x="2872" y="54"/>
                  <a:pt x="2948" y="114"/>
                </a:cubicBezTo>
                <a:cubicBezTo>
                  <a:pt x="3024" y="174"/>
                  <a:pt x="2971" y="416"/>
                  <a:pt x="3039" y="476"/>
                </a:cubicBezTo>
                <a:cubicBezTo>
                  <a:pt x="3107" y="536"/>
                  <a:pt x="3297" y="544"/>
                  <a:pt x="3357" y="476"/>
                </a:cubicBezTo>
                <a:cubicBezTo>
                  <a:pt x="3417" y="408"/>
                  <a:pt x="3304" y="136"/>
                  <a:pt x="3402" y="68"/>
                </a:cubicBezTo>
                <a:cubicBezTo>
                  <a:pt x="3500" y="0"/>
                  <a:pt x="3855" y="68"/>
                  <a:pt x="3946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7602" name="AutoShape 18"/>
          <p:cNvSpPr>
            <a:spLocks noChangeArrowheads="1"/>
          </p:cNvSpPr>
          <p:nvPr/>
        </p:nvSpPr>
        <p:spPr bwMode="auto">
          <a:xfrm>
            <a:off x="7164388" y="4076700"/>
            <a:ext cx="215900" cy="1152525"/>
          </a:xfrm>
          <a:prstGeom prst="down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7575550" y="4168775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time</a:t>
            </a:r>
          </a:p>
        </p:txBody>
      </p:sp>
      <p:sp>
        <p:nvSpPr>
          <p:cNvPr id="67604" name="Freeform 20"/>
          <p:cNvSpPr>
            <a:spLocks/>
          </p:cNvSpPr>
          <p:nvPr/>
        </p:nvSpPr>
        <p:spPr bwMode="auto">
          <a:xfrm>
            <a:off x="468313" y="4941888"/>
            <a:ext cx="6408737" cy="1546225"/>
          </a:xfrm>
          <a:custGeom>
            <a:avLst/>
            <a:gdLst/>
            <a:ahLst/>
            <a:cxnLst>
              <a:cxn ang="0">
                <a:pos x="0" y="861"/>
              </a:cxn>
              <a:cxn ang="0">
                <a:pos x="1723" y="861"/>
              </a:cxn>
              <a:cxn ang="0">
                <a:pos x="1995" y="181"/>
              </a:cxn>
              <a:cxn ang="0">
                <a:pos x="4037" y="0"/>
              </a:cxn>
            </a:cxnLst>
            <a:rect l="0" t="0" r="r" b="b"/>
            <a:pathLst>
              <a:path w="4037" h="974">
                <a:moveTo>
                  <a:pt x="0" y="861"/>
                </a:moveTo>
                <a:cubicBezTo>
                  <a:pt x="695" y="917"/>
                  <a:pt x="1391" y="974"/>
                  <a:pt x="1723" y="861"/>
                </a:cubicBezTo>
                <a:cubicBezTo>
                  <a:pt x="2055" y="748"/>
                  <a:pt x="1609" y="325"/>
                  <a:pt x="1995" y="181"/>
                </a:cubicBezTo>
                <a:cubicBezTo>
                  <a:pt x="2381" y="37"/>
                  <a:pt x="3697" y="30"/>
                  <a:pt x="403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447675" y="58261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-1</a:t>
            </a: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984750" y="5249863"/>
            <a:ext cx="50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+1</a:t>
            </a: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5848350" y="2873375"/>
            <a:ext cx="335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Kink-Antikink anihilation</a:t>
            </a:r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lam-ampli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5867400" cy="4419600"/>
          </a:xfrm>
          <a:prstGeom prst="rect">
            <a:avLst/>
          </a:prstGeom>
          <a:noFill/>
        </p:spPr>
      </p:pic>
      <p:graphicFrame>
        <p:nvGraphicFramePr>
          <p:cNvPr id="87040" name="Object 1024"/>
          <p:cNvGraphicFramePr>
            <a:graphicFrameLocks noChangeAspect="1"/>
          </p:cNvGraphicFramePr>
          <p:nvPr/>
        </p:nvGraphicFramePr>
        <p:xfrm>
          <a:off x="4800600" y="2514600"/>
          <a:ext cx="882650" cy="396875"/>
        </p:xfrm>
        <a:graphic>
          <a:graphicData uri="http://schemas.openxmlformats.org/presentationml/2006/ole">
            <p:oleObj spid="_x0000_s87040" name="Équation" r:id="rId4" imgW="393480" imgH="177480" progId="Equation.3">
              <p:embed/>
            </p:oleObj>
          </a:graphicData>
        </a:graphic>
      </p:graphicFrame>
      <p:sp>
        <p:nvSpPr>
          <p:cNvPr id="4" name="Freeform 17"/>
          <p:cNvSpPr>
            <a:spLocks/>
          </p:cNvSpPr>
          <p:nvPr/>
        </p:nvSpPr>
        <p:spPr bwMode="auto">
          <a:xfrm>
            <a:off x="1285852" y="5286388"/>
            <a:ext cx="6264275" cy="863600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227" y="431"/>
              </a:cxn>
              <a:cxn ang="0">
                <a:pos x="272" y="159"/>
              </a:cxn>
              <a:cxn ang="0">
                <a:pos x="544" y="159"/>
              </a:cxn>
              <a:cxn ang="0">
                <a:pos x="544" y="476"/>
              </a:cxn>
              <a:cxn ang="0">
                <a:pos x="907" y="476"/>
              </a:cxn>
              <a:cxn ang="0">
                <a:pos x="953" y="159"/>
              </a:cxn>
              <a:cxn ang="0">
                <a:pos x="1361" y="159"/>
              </a:cxn>
              <a:cxn ang="0">
                <a:pos x="1406" y="476"/>
              </a:cxn>
              <a:cxn ang="0">
                <a:pos x="1724" y="476"/>
              </a:cxn>
              <a:cxn ang="0">
                <a:pos x="1724" y="159"/>
              </a:cxn>
              <a:cxn ang="0">
                <a:pos x="2087" y="114"/>
              </a:cxn>
              <a:cxn ang="0">
                <a:pos x="2177" y="476"/>
              </a:cxn>
              <a:cxn ang="0">
                <a:pos x="2540" y="476"/>
              </a:cxn>
              <a:cxn ang="0">
                <a:pos x="2586" y="114"/>
              </a:cxn>
              <a:cxn ang="0">
                <a:pos x="2948" y="114"/>
              </a:cxn>
              <a:cxn ang="0">
                <a:pos x="3039" y="476"/>
              </a:cxn>
              <a:cxn ang="0">
                <a:pos x="3357" y="476"/>
              </a:cxn>
              <a:cxn ang="0">
                <a:pos x="3402" y="68"/>
              </a:cxn>
              <a:cxn ang="0">
                <a:pos x="3946" y="68"/>
              </a:cxn>
            </a:cxnLst>
            <a:rect l="0" t="0" r="r" b="b"/>
            <a:pathLst>
              <a:path w="3946" h="544">
                <a:moveTo>
                  <a:pt x="0" y="431"/>
                </a:moveTo>
                <a:cubicBezTo>
                  <a:pt x="91" y="453"/>
                  <a:pt x="182" y="476"/>
                  <a:pt x="227" y="431"/>
                </a:cubicBezTo>
                <a:cubicBezTo>
                  <a:pt x="272" y="386"/>
                  <a:pt x="219" y="204"/>
                  <a:pt x="272" y="159"/>
                </a:cubicBezTo>
                <a:cubicBezTo>
                  <a:pt x="325" y="114"/>
                  <a:pt x="499" y="106"/>
                  <a:pt x="544" y="159"/>
                </a:cubicBezTo>
                <a:cubicBezTo>
                  <a:pt x="589" y="212"/>
                  <a:pt x="483" y="423"/>
                  <a:pt x="544" y="476"/>
                </a:cubicBezTo>
                <a:cubicBezTo>
                  <a:pt x="605" y="529"/>
                  <a:pt x="839" y="529"/>
                  <a:pt x="907" y="476"/>
                </a:cubicBezTo>
                <a:cubicBezTo>
                  <a:pt x="975" y="423"/>
                  <a:pt x="877" y="212"/>
                  <a:pt x="953" y="159"/>
                </a:cubicBezTo>
                <a:cubicBezTo>
                  <a:pt x="1029" y="106"/>
                  <a:pt x="1286" y="106"/>
                  <a:pt x="1361" y="159"/>
                </a:cubicBezTo>
                <a:cubicBezTo>
                  <a:pt x="1436" y="212"/>
                  <a:pt x="1345" y="423"/>
                  <a:pt x="1406" y="476"/>
                </a:cubicBezTo>
                <a:cubicBezTo>
                  <a:pt x="1467" y="529"/>
                  <a:pt x="1671" y="529"/>
                  <a:pt x="1724" y="476"/>
                </a:cubicBezTo>
                <a:cubicBezTo>
                  <a:pt x="1777" y="423"/>
                  <a:pt x="1663" y="219"/>
                  <a:pt x="1724" y="159"/>
                </a:cubicBezTo>
                <a:cubicBezTo>
                  <a:pt x="1785" y="99"/>
                  <a:pt x="2012" y="61"/>
                  <a:pt x="2087" y="114"/>
                </a:cubicBezTo>
                <a:cubicBezTo>
                  <a:pt x="2162" y="167"/>
                  <a:pt x="2101" y="416"/>
                  <a:pt x="2177" y="476"/>
                </a:cubicBezTo>
                <a:cubicBezTo>
                  <a:pt x="2253" y="536"/>
                  <a:pt x="2472" y="536"/>
                  <a:pt x="2540" y="476"/>
                </a:cubicBezTo>
                <a:cubicBezTo>
                  <a:pt x="2608" y="416"/>
                  <a:pt x="2518" y="174"/>
                  <a:pt x="2586" y="114"/>
                </a:cubicBezTo>
                <a:cubicBezTo>
                  <a:pt x="2654" y="54"/>
                  <a:pt x="2872" y="54"/>
                  <a:pt x="2948" y="114"/>
                </a:cubicBezTo>
                <a:cubicBezTo>
                  <a:pt x="3024" y="174"/>
                  <a:pt x="2971" y="416"/>
                  <a:pt x="3039" y="476"/>
                </a:cubicBezTo>
                <a:cubicBezTo>
                  <a:pt x="3107" y="536"/>
                  <a:pt x="3297" y="544"/>
                  <a:pt x="3357" y="476"/>
                </a:cubicBezTo>
                <a:cubicBezTo>
                  <a:pt x="3417" y="408"/>
                  <a:pt x="3304" y="136"/>
                  <a:pt x="3402" y="68"/>
                </a:cubicBezTo>
                <a:cubicBezTo>
                  <a:pt x="3500" y="0"/>
                  <a:pt x="3855" y="68"/>
                  <a:pt x="3946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 bwMode="auto">
          <a:xfrm rot="5400000">
            <a:off x="7358082" y="5786454"/>
            <a:ext cx="85725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87041" name="Object 1025"/>
          <p:cNvGraphicFramePr>
            <a:graphicFrameLocks noChangeAspect="1"/>
          </p:cNvGraphicFramePr>
          <p:nvPr/>
        </p:nvGraphicFramePr>
        <p:xfrm>
          <a:off x="8001024" y="5572140"/>
          <a:ext cx="341312" cy="368300"/>
        </p:xfrm>
        <a:graphic>
          <a:graphicData uri="http://schemas.openxmlformats.org/presentationml/2006/ole">
            <p:oleObj spid="_x0000_s87041" name="Équation" r:id="rId5" imgW="152280" imgH="164880" progId="Equation.3">
              <p:embed/>
            </p:oleObj>
          </a:graphicData>
        </a:graphic>
      </p:graphicFrame>
      <p:graphicFrame>
        <p:nvGraphicFramePr>
          <p:cNvPr id="87042" name="Object 1026"/>
          <p:cNvGraphicFramePr>
            <a:graphicFrameLocks noChangeAspect="1"/>
          </p:cNvGraphicFramePr>
          <p:nvPr/>
        </p:nvGraphicFramePr>
        <p:xfrm>
          <a:off x="5857884" y="4429132"/>
          <a:ext cx="341313" cy="368300"/>
        </p:xfrm>
        <a:graphic>
          <a:graphicData uri="http://schemas.openxmlformats.org/presentationml/2006/ole">
            <p:oleObj spid="_x0000_s87042" name="Équation" r:id="rId6" imgW="152280" imgH="164880" progId="Equation.3">
              <p:embed/>
            </p:oleObj>
          </a:graphicData>
        </a:graphic>
      </p:graphicFrame>
      <p:graphicFrame>
        <p:nvGraphicFramePr>
          <p:cNvPr id="87043" name="Object 1027"/>
          <p:cNvGraphicFramePr>
            <a:graphicFrameLocks noChangeAspect="1"/>
          </p:cNvGraphicFramePr>
          <p:nvPr/>
        </p:nvGraphicFramePr>
        <p:xfrm>
          <a:off x="5572132" y="6461125"/>
          <a:ext cx="249237" cy="396875"/>
        </p:xfrm>
        <a:graphic>
          <a:graphicData uri="http://schemas.openxmlformats.org/presentationml/2006/ole">
            <p:oleObj spid="_x0000_s87043" name="Équation" r:id="rId7" imgW="139680" imgH="177480" progId="Equation.3">
              <p:embed/>
            </p:oleObj>
          </a:graphicData>
        </a:graphic>
      </p:graphicFrame>
      <p:graphicFrame>
        <p:nvGraphicFramePr>
          <p:cNvPr id="87044" name="Object 1028"/>
          <p:cNvGraphicFramePr>
            <a:graphicFrameLocks noChangeAspect="1"/>
          </p:cNvGraphicFramePr>
          <p:nvPr/>
        </p:nvGraphicFramePr>
        <p:xfrm>
          <a:off x="3571868" y="285728"/>
          <a:ext cx="249238" cy="396875"/>
        </p:xfrm>
        <a:graphic>
          <a:graphicData uri="http://schemas.openxmlformats.org/presentationml/2006/ole">
            <p:oleObj spid="_x0000_s87044" name="Équation" r:id="rId8" imgW="139680" imgH="177480" progId="Equation.3">
              <p:embed/>
            </p:oleObj>
          </a:graphicData>
        </a:graphic>
      </p:graphicFrame>
      <p:cxnSp>
        <p:nvCxnSpPr>
          <p:cNvPr id="14" name="Connecteur droit avec flèche 13"/>
          <p:cNvCxnSpPr/>
          <p:nvPr/>
        </p:nvCxnSpPr>
        <p:spPr bwMode="auto">
          <a:xfrm>
            <a:off x="5072066" y="6357958"/>
            <a:ext cx="128588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89125" y="346075"/>
            <a:ext cx="4300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Stability vs  phase fluctuations?</a:t>
            </a:r>
            <a:endParaRPr lang="fr-FR" b="1"/>
          </a:p>
        </p:txBody>
      </p:sp>
      <p:graphicFrame>
        <p:nvGraphicFramePr>
          <p:cNvPr id="88064" name="Object 2048"/>
          <p:cNvGraphicFramePr>
            <a:graphicFrameLocks noChangeAspect="1"/>
          </p:cNvGraphicFramePr>
          <p:nvPr/>
        </p:nvGraphicFramePr>
        <p:xfrm>
          <a:off x="1447800" y="1295400"/>
          <a:ext cx="1206500" cy="565150"/>
        </p:xfrm>
        <a:graphic>
          <a:graphicData uri="http://schemas.openxmlformats.org/presentationml/2006/ole">
            <p:oleObj spid="_x0000_s88064" name="Équation" r:id="rId3" imgW="431640" imgH="203040" progId="Equation.3">
              <p:embed/>
            </p:oleObj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971800" y="12954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 Fast phase</a:t>
            </a:r>
          </a:p>
        </p:txBody>
      </p:sp>
      <p:graphicFrame>
        <p:nvGraphicFramePr>
          <p:cNvPr id="88065" name="Object 2049"/>
          <p:cNvGraphicFramePr>
            <a:graphicFrameLocks noChangeAspect="1"/>
          </p:cNvGraphicFramePr>
          <p:nvPr/>
        </p:nvGraphicFramePr>
        <p:xfrm>
          <a:off x="5181600" y="1295400"/>
          <a:ext cx="1263650" cy="468313"/>
        </p:xfrm>
        <a:graphic>
          <a:graphicData uri="http://schemas.openxmlformats.org/presentationml/2006/ole">
            <p:oleObj spid="_x0000_s88065" name="Équation" r:id="rId4" imgW="545760" imgH="203040" progId="Equation.3">
              <p:embed/>
            </p:oleObj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613525" y="1184275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:slow phase</a:t>
            </a:r>
          </a:p>
        </p:txBody>
      </p:sp>
      <p:graphicFrame>
        <p:nvGraphicFramePr>
          <p:cNvPr id="88066" name="Object 2050"/>
          <p:cNvGraphicFramePr>
            <a:graphicFrameLocks noChangeAspect="1"/>
          </p:cNvGraphicFramePr>
          <p:nvPr/>
        </p:nvGraphicFramePr>
        <p:xfrm>
          <a:off x="3048000" y="2209800"/>
          <a:ext cx="1828800" cy="549275"/>
        </p:xfrm>
        <a:graphic>
          <a:graphicData uri="http://schemas.openxmlformats.org/presentationml/2006/ole">
            <p:oleObj spid="_x0000_s88066" name="Équation" r:id="rId5" imgW="761760" imgH="228600" progId="Equation.3">
              <p:embed/>
            </p:oleObj>
          </a:graphicData>
        </a:graphic>
      </p:graphicFrame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28600" y="22860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Local wavenumber:</a:t>
            </a:r>
          </a:p>
        </p:txBody>
      </p:sp>
      <p:graphicFrame>
        <p:nvGraphicFramePr>
          <p:cNvPr id="88067" name="Object 2051"/>
          <p:cNvGraphicFramePr>
            <a:graphicFrameLocks noChangeAspect="1"/>
          </p:cNvGraphicFramePr>
          <p:nvPr/>
        </p:nvGraphicFramePr>
        <p:xfrm>
          <a:off x="5029200" y="1752600"/>
          <a:ext cx="1066800" cy="411163"/>
        </p:xfrm>
        <a:graphic>
          <a:graphicData uri="http://schemas.openxmlformats.org/presentationml/2006/ole">
            <p:oleObj spid="_x0000_s88067" name="Équation" r:id="rId6" imgW="457200" imgH="177480" progId="Equation.3">
              <p:embed/>
            </p:oleObj>
          </a:graphicData>
        </a:graphic>
      </p:graphicFrame>
      <p:graphicFrame>
        <p:nvGraphicFramePr>
          <p:cNvPr id="88068" name="Object 2052"/>
          <p:cNvGraphicFramePr>
            <a:graphicFrameLocks noChangeAspect="1"/>
          </p:cNvGraphicFramePr>
          <p:nvPr/>
        </p:nvGraphicFramePr>
        <p:xfrm>
          <a:off x="6553200" y="1752600"/>
          <a:ext cx="927100" cy="388938"/>
        </p:xfrm>
        <a:graphic>
          <a:graphicData uri="http://schemas.openxmlformats.org/presentationml/2006/ole">
            <p:oleObj spid="_x0000_s88068" name="Équation" r:id="rId7" imgW="482400" imgH="203040" progId="Equation.3">
              <p:embed/>
            </p:oleObj>
          </a:graphicData>
        </a:graphic>
      </p:graphicFrame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105400" y="2514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88069" name="Object 2053"/>
          <p:cNvGraphicFramePr>
            <a:graphicFrameLocks noChangeAspect="1"/>
          </p:cNvGraphicFramePr>
          <p:nvPr/>
        </p:nvGraphicFramePr>
        <p:xfrm>
          <a:off x="6477000" y="2209800"/>
          <a:ext cx="784225" cy="806450"/>
        </p:xfrm>
        <a:graphic>
          <a:graphicData uri="http://schemas.openxmlformats.org/presentationml/2006/ole">
            <p:oleObj spid="_x0000_s88069" name="Équation" r:id="rId8" imgW="380880" imgH="393480" progId="Equation.3">
              <p:embed/>
            </p:oleObj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65325" y="171450"/>
            <a:ext cx="517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chemeClr val="accent2"/>
                </a:solidFill>
              </a:rPr>
              <a:t>2 general classes of evolution</a:t>
            </a:r>
            <a:endParaRPr lang="fr-FR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439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u="sng">
                <a:solidFill>
                  <a:srgbClr val="00CC00"/>
                </a:solidFill>
              </a:rPr>
              <a:t>1) Length scale selection</a:t>
            </a:r>
            <a:endParaRPr lang="fr-FR"/>
          </a:p>
        </p:txBody>
      </p:sp>
      <p:pic>
        <p:nvPicPr>
          <p:cNvPr id="9220" name="Picture 4" descr="length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2614613" cy="2705100"/>
          </a:xfrm>
          <a:prstGeom prst="rect">
            <a:avLst/>
          </a:prstGeom>
          <a:noFill/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7315200" y="1371600"/>
            <a:ext cx="381000" cy="15240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985125" y="194627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CC00"/>
                </a:solidFill>
              </a:rPr>
              <a:t>Time</a:t>
            </a:r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26"/>
          <p:cNvSpPr txBox="1">
            <a:spLocks noChangeArrowheads="1"/>
          </p:cNvSpPr>
          <p:nvPr/>
        </p:nvSpPr>
        <p:spPr bwMode="auto">
          <a:xfrm>
            <a:off x="1889125" y="346075"/>
            <a:ext cx="568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Full branch unstable vs phase fluctuations</a:t>
            </a:r>
            <a:endParaRPr lang="fr-FR" b="1"/>
          </a:p>
        </p:txBody>
      </p:sp>
      <p:graphicFrame>
        <p:nvGraphicFramePr>
          <p:cNvPr id="89088" name="Object 1024"/>
          <p:cNvGraphicFramePr>
            <a:graphicFrameLocks noChangeAspect="1"/>
          </p:cNvGraphicFramePr>
          <p:nvPr/>
        </p:nvGraphicFramePr>
        <p:xfrm>
          <a:off x="1447800" y="1295400"/>
          <a:ext cx="1206500" cy="565150"/>
        </p:xfrm>
        <a:graphic>
          <a:graphicData uri="http://schemas.openxmlformats.org/presentationml/2006/ole">
            <p:oleObj spid="_x0000_s89088" name="Équation" r:id="rId3" imgW="431640" imgH="203040" progId="Equation.3">
              <p:embed/>
            </p:oleObj>
          </a:graphicData>
        </a:graphic>
      </p:graphicFrame>
      <p:sp>
        <p:nvSpPr>
          <p:cNvPr id="29700" name="Text Box 1028"/>
          <p:cNvSpPr txBox="1">
            <a:spLocks noChangeArrowheads="1"/>
          </p:cNvSpPr>
          <p:nvPr/>
        </p:nvSpPr>
        <p:spPr bwMode="auto">
          <a:xfrm>
            <a:off x="2971800" y="12954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 Fast phase</a:t>
            </a:r>
          </a:p>
        </p:txBody>
      </p:sp>
      <p:graphicFrame>
        <p:nvGraphicFramePr>
          <p:cNvPr id="89089" name="Object 1025"/>
          <p:cNvGraphicFramePr>
            <a:graphicFrameLocks noChangeAspect="1"/>
          </p:cNvGraphicFramePr>
          <p:nvPr/>
        </p:nvGraphicFramePr>
        <p:xfrm>
          <a:off x="5181600" y="1295400"/>
          <a:ext cx="1263650" cy="468313"/>
        </p:xfrm>
        <a:graphic>
          <a:graphicData uri="http://schemas.openxmlformats.org/presentationml/2006/ole">
            <p:oleObj spid="_x0000_s89089" name="Équation" r:id="rId4" imgW="545760" imgH="203040" progId="Equation.3">
              <p:embed/>
            </p:oleObj>
          </a:graphicData>
        </a:graphic>
      </p:graphicFrame>
      <p:sp>
        <p:nvSpPr>
          <p:cNvPr id="29702" name="Text Box 1030"/>
          <p:cNvSpPr txBox="1">
            <a:spLocks noChangeArrowheads="1"/>
          </p:cNvSpPr>
          <p:nvPr/>
        </p:nvSpPr>
        <p:spPr bwMode="auto">
          <a:xfrm>
            <a:off x="6613525" y="1184275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:slow phase</a:t>
            </a:r>
          </a:p>
        </p:txBody>
      </p:sp>
      <p:graphicFrame>
        <p:nvGraphicFramePr>
          <p:cNvPr id="89090" name="Object 1026"/>
          <p:cNvGraphicFramePr>
            <a:graphicFrameLocks noChangeAspect="1"/>
          </p:cNvGraphicFramePr>
          <p:nvPr/>
        </p:nvGraphicFramePr>
        <p:xfrm>
          <a:off x="3048000" y="2209800"/>
          <a:ext cx="1828800" cy="549275"/>
        </p:xfrm>
        <a:graphic>
          <a:graphicData uri="http://schemas.openxmlformats.org/presentationml/2006/ole">
            <p:oleObj spid="_x0000_s89090" name="Équation" r:id="rId5" imgW="761760" imgH="228600" progId="Equation.3">
              <p:embed/>
            </p:oleObj>
          </a:graphicData>
        </a:graphic>
      </p:graphicFrame>
      <p:sp>
        <p:nvSpPr>
          <p:cNvPr id="29704" name="Text Box 1032"/>
          <p:cNvSpPr txBox="1">
            <a:spLocks noChangeArrowheads="1"/>
          </p:cNvSpPr>
          <p:nvPr/>
        </p:nvSpPr>
        <p:spPr bwMode="auto">
          <a:xfrm>
            <a:off x="228600" y="22860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Local wavenumber:</a:t>
            </a:r>
          </a:p>
        </p:txBody>
      </p:sp>
      <p:graphicFrame>
        <p:nvGraphicFramePr>
          <p:cNvPr id="89091" name="Object 1027"/>
          <p:cNvGraphicFramePr>
            <a:graphicFrameLocks noChangeAspect="1"/>
          </p:cNvGraphicFramePr>
          <p:nvPr/>
        </p:nvGraphicFramePr>
        <p:xfrm>
          <a:off x="5029200" y="1752600"/>
          <a:ext cx="1066800" cy="411163"/>
        </p:xfrm>
        <a:graphic>
          <a:graphicData uri="http://schemas.openxmlformats.org/presentationml/2006/ole">
            <p:oleObj spid="_x0000_s89091" name="Équation" r:id="rId6" imgW="457200" imgH="177480" progId="Equation.3">
              <p:embed/>
            </p:oleObj>
          </a:graphicData>
        </a:graphic>
      </p:graphicFrame>
      <p:graphicFrame>
        <p:nvGraphicFramePr>
          <p:cNvPr id="89092" name="Object 1028"/>
          <p:cNvGraphicFramePr>
            <a:graphicFrameLocks noChangeAspect="1"/>
          </p:cNvGraphicFramePr>
          <p:nvPr/>
        </p:nvGraphicFramePr>
        <p:xfrm>
          <a:off x="6553200" y="1752600"/>
          <a:ext cx="927100" cy="388938"/>
        </p:xfrm>
        <a:graphic>
          <a:graphicData uri="http://schemas.openxmlformats.org/presentationml/2006/ole">
            <p:oleObj spid="_x0000_s89092" name="Équation" r:id="rId7" imgW="482400" imgH="203040" progId="Equation.3">
              <p:embed/>
            </p:oleObj>
          </a:graphicData>
        </a:graphic>
      </p:graphicFrame>
      <p:sp>
        <p:nvSpPr>
          <p:cNvPr id="29707" name="AutoShape 1035"/>
          <p:cNvSpPr>
            <a:spLocks noChangeArrowheads="1"/>
          </p:cNvSpPr>
          <p:nvPr/>
        </p:nvSpPr>
        <p:spPr bwMode="auto">
          <a:xfrm>
            <a:off x="5105400" y="2514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89093" name="Object 1029"/>
          <p:cNvGraphicFramePr>
            <a:graphicFrameLocks noChangeAspect="1"/>
          </p:cNvGraphicFramePr>
          <p:nvPr/>
        </p:nvGraphicFramePr>
        <p:xfrm>
          <a:off x="6477000" y="2209800"/>
          <a:ext cx="784225" cy="806450"/>
        </p:xfrm>
        <a:graphic>
          <a:graphicData uri="http://schemas.openxmlformats.org/presentationml/2006/ole">
            <p:oleObj spid="_x0000_s89093" name="Équation" r:id="rId8" imgW="380880" imgH="393480" progId="Equation.3">
              <p:embed/>
            </p:oleObj>
          </a:graphicData>
        </a:graphic>
      </p:graphicFrame>
      <p:graphicFrame>
        <p:nvGraphicFramePr>
          <p:cNvPr id="89094" name="Object 1030"/>
          <p:cNvGraphicFramePr>
            <a:graphicFrameLocks noChangeAspect="1"/>
          </p:cNvGraphicFramePr>
          <p:nvPr/>
        </p:nvGraphicFramePr>
        <p:xfrm>
          <a:off x="685800" y="3048000"/>
          <a:ext cx="3016250" cy="720725"/>
        </p:xfrm>
        <a:graphic>
          <a:graphicData uri="http://schemas.openxmlformats.org/presentationml/2006/ole">
            <p:oleObj spid="_x0000_s89094" name="Équation" r:id="rId9" imgW="1002960" imgH="241200" progId="Equation.3">
              <p:embed/>
            </p:oleObj>
          </a:graphicData>
        </a:graphic>
      </p:graphicFrame>
      <p:graphicFrame>
        <p:nvGraphicFramePr>
          <p:cNvPr id="89095" name="Object 1031"/>
          <p:cNvGraphicFramePr>
            <a:graphicFrameLocks noChangeAspect="1"/>
          </p:cNvGraphicFramePr>
          <p:nvPr/>
        </p:nvGraphicFramePr>
        <p:xfrm>
          <a:off x="4648200" y="3048000"/>
          <a:ext cx="3708400" cy="758825"/>
        </p:xfrm>
        <a:graphic>
          <a:graphicData uri="http://schemas.openxmlformats.org/presentationml/2006/ole">
            <p:oleObj spid="_x0000_s89095" name="Équation" r:id="rId10" imgW="1231560" imgH="253800" progId="Equation.3">
              <p:embed/>
            </p:oleObj>
          </a:graphicData>
        </a:graphic>
      </p:graphicFrame>
      <p:graphicFrame>
        <p:nvGraphicFramePr>
          <p:cNvPr id="89096" name="Object 1032"/>
          <p:cNvGraphicFramePr>
            <a:graphicFrameLocks noChangeAspect="1"/>
          </p:cNvGraphicFramePr>
          <p:nvPr/>
        </p:nvGraphicFramePr>
        <p:xfrm>
          <a:off x="762000" y="3886200"/>
          <a:ext cx="2895600" cy="661988"/>
        </p:xfrm>
        <a:graphic>
          <a:graphicData uri="http://schemas.openxmlformats.org/presentationml/2006/ole">
            <p:oleObj spid="_x0000_s89096" name="Équation" r:id="rId11" imgW="1002960" imgH="228600" progId="Equation.3">
              <p:embed/>
            </p:oleObj>
          </a:graphicData>
        </a:graphic>
      </p:graphicFrame>
      <p:sp>
        <p:nvSpPr>
          <p:cNvPr id="16" name="Espace réservé du pied de page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026"/>
          <p:cNvSpPr txBox="1">
            <a:spLocks noChangeArrowheads="1"/>
          </p:cNvSpPr>
          <p:nvPr/>
        </p:nvSpPr>
        <p:spPr bwMode="auto">
          <a:xfrm>
            <a:off x="1889125" y="346075"/>
            <a:ext cx="568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Full branch unstable vs phase fluctuations</a:t>
            </a:r>
            <a:endParaRPr lang="fr-FR" b="1"/>
          </a:p>
        </p:txBody>
      </p:sp>
      <p:graphicFrame>
        <p:nvGraphicFramePr>
          <p:cNvPr id="90112" name="Object 1024"/>
          <p:cNvGraphicFramePr>
            <a:graphicFrameLocks noChangeAspect="1"/>
          </p:cNvGraphicFramePr>
          <p:nvPr/>
        </p:nvGraphicFramePr>
        <p:xfrm>
          <a:off x="1447800" y="1295400"/>
          <a:ext cx="1206500" cy="565150"/>
        </p:xfrm>
        <a:graphic>
          <a:graphicData uri="http://schemas.openxmlformats.org/presentationml/2006/ole">
            <p:oleObj spid="_x0000_s90112" name="Équation" r:id="rId3" imgW="431640" imgH="203040" progId="Equation.3">
              <p:embed/>
            </p:oleObj>
          </a:graphicData>
        </a:graphic>
      </p:graphicFrame>
      <p:sp>
        <p:nvSpPr>
          <p:cNvPr id="28676" name="Text Box 1028"/>
          <p:cNvSpPr txBox="1">
            <a:spLocks noChangeArrowheads="1"/>
          </p:cNvSpPr>
          <p:nvPr/>
        </p:nvSpPr>
        <p:spPr bwMode="auto">
          <a:xfrm>
            <a:off x="2971800" y="12954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 Fast phase</a:t>
            </a:r>
          </a:p>
        </p:txBody>
      </p:sp>
      <p:graphicFrame>
        <p:nvGraphicFramePr>
          <p:cNvPr id="90113" name="Object 1025"/>
          <p:cNvGraphicFramePr>
            <a:graphicFrameLocks noChangeAspect="1"/>
          </p:cNvGraphicFramePr>
          <p:nvPr/>
        </p:nvGraphicFramePr>
        <p:xfrm>
          <a:off x="5181600" y="1295400"/>
          <a:ext cx="1263650" cy="468313"/>
        </p:xfrm>
        <a:graphic>
          <a:graphicData uri="http://schemas.openxmlformats.org/presentationml/2006/ole">
            <p:oleObj spid="_x0000_s90113" name="Équation" r:id="rId4" imgW="545760" imgH="203040" progId="Equation.3">
              <p:embed/>
            </p:oleObj>
          </a:graphicData>
        </a:graphic>
      </p:graphicFrame>
      <p:sp>
        <p:nvSpPr>
          <p:cNvPr id="28678" name="Text Box 1030"/>
          <p:cNvSpPr txBox="1">
            <a:spLocks noChangeArrowheads="1"/>
          </p:cNvSpPr>
          <p:nvPr/>
        </p:nvSpPr>
        <p:spPr bwMode="auto">
          <a:xfrm>
            <a:off x="6613525" y="1184275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:slow phase</a:t>
            </a:r>
          </a:p>
        </p:txBody>
      </p:sp>
      <p:graphicFrame>
        <p:nvGraphicFramePr>
          <p:cNvPr id="90114" name="Object 1026"/>
          <p:cNvGraphicFramePr>
            <a:graphicFrameLocks noChangeAspect="1"/>
          </p:cNvGraphicFramePr>
          <p:nvPr/>
        </p:nvGraphicFramePr>
        <p:xfrm>
          <a:off x="3048000" y="2209800"/>
          <a:ext cx="1828800" cy="549275"/>
        </p:xfrm>
        <a:graphic>
          <a:graphicData uri="http://schemas.openxmlformats.org/presentationml/2006/ole">
            <p:oleObj spid="_x0000_s90114" name="Équation" r:id="rId5" imgW="761760" imgH="228600" progId="Equation.3">
              <p:embed/>
            </p:oleObj>
          </a:graphicData>
        </a:graphic>
      </p:graphicFrame>
      <p:sp>
        <p:nvSpPr>
          <p:cNvPr id="28680" name="Text Box 1032"/>
          <p:cNvSpPr txBox="1">
            <a:spLocks noChangeArrowheads="1"/>
          </p:cNvSpPr>
          <p:nvPr/>
        </p:nvSpPr>
        <p:spPr bwMode="auto">
          <a:xfrm>
            <a:off x="228600" y="22860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Local wavenumber:</a:t>
            </a:r>
          </a:p>
        </p:txBody>
      </p:sp>
      <p:graphicFrame>
        <p:nvGraphicFramePr>
          <p:cNvPr id="90115" name="Object 1027"/>
          <p:cNvGraphicFramePr>
            <a:graphicFrameLocks noChangeAspect="1"/>
          </p:cNvGraphicFramePr>
          <p:nvPr/>
        </p:nvGraphicFramePr>
        <p:xfrm>
          <a:off x="5029200" y="1752600"/>
          <a:ext cx="1066800" cy="411163"/>
        </p:xfrm>
        <a:graphic>
          <a:graphicData uri="http://schemas.openxmlformats.org/presentationml/2006/ole">
            <p:oleObj spid="_x0000_s90115" name="Équation" r:id="rId6" imgW="457200" imgH="177480" progId="Equation.3">
              <p:embed/>
            </p:oleObj>
          </a:graphicData>
        </a:graphic>
      </p:graphicFrame>
      <p:graphicFrame>
        <p:nvGraphicFramePr>
          <p:cNvPr id="90116" name="Object 1028"/>
          <p:cNvGraphicFramePr>
            <a:graphicFrameLocks noChangeAspect="1"/>
          </p:cNvGraphicFramePr>
          <p:nvPr/>
        </p:nvGraphicFramePr>
        <p:xfrm>
          <a:off x="6553200" y="1752600"/>
          <a:ext cx="927100" cy="388938"/>
        </p:xfrm>
        <a:graphic>
          <a:graphicData uri="http://schemas.openxmlformats.org/presentationml/2006/ole">
            <p:oleObj spid="_x0000_s90116" name="Équation" r:id="rId7" imgW="482400" imgH="203040" progId="Equation.3">
              <p:embed/>
            </p:oleObj>
          </a:graphicData>
        </a:graphic>
      </p:graphicFrame>
      <p:sp>
        <p:nvSpPr>
          <p:cNvPr id="28683" name="AutoShape 1035"/>
          <p:cNvSpPr>
            <a:spLocks noChangeArrowheads="1"/>
          </p:cNvSpPr>
          <p:nvPr/>
        </p:nvSpPr>
        <p:spPr bwMode="auto">
          <a:xfrm>
            <a:off x="5105400" y="2514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90117" name="Object 1029"/>
          <p:cNvGraphicFramePr>
            <a:graphicFrameLocks noChangeAspect="1"/>
          </p:cNvGraphicFramePr>
          <p:nvPr/>
        </p:nvGraphicFramePr>
        <p:xfrm>
          <a:off x="6477000" y="2209800"/>
          <a:ext cx="784225" cy="806450"/>
        </p:xfrm>
        <a:graphic>
          <a:graphicData uri="http://schemas.openxmlformats.org/presentationml/2006/ole">
            <p:oleObj spid="_x0000_s90117" name="Équation" r:id="rId8" imgW="380880" imgH="393480" progId="Equation.3">
              <p:embed/>
            </p:oleObj>
          </a:graphicData>
        </a:graphic>
      </p:graphicFrame>
      <p:graphicFrame>
        <p:nvGraphicFramePr>
          <p:cNvPr id="90118" name="Object 1030"/>
          <p:cNvGraphicFramePr>
            <a:graphicFrameLocks noChangeAspect="1"/>
          </p:cNvGraphicFramePr>
          <p:nvPr/>
        </p:nvGraphicFramePr>
        <p:xfrm>
          <a:off x="685800" y="3048000"/>
          <a:ext cx="3016250" cy="720725"/>
        </p:xfrm>
        <a:graphic>
          <a:graphicData uri="http://schemas.openxmlformats.org/presentationml/2006/ole">
            <p:oleObj spid="_x0000_s90118" name="Équation" r:id="rId9" imgW="1002960" imgH="241200" progId="Equation.3">
              <p:embed/>
            </p:oleObj>
          </a:graphicData>
        </a:graphic>
      </p:graphicFrame>
      <p:graphicFrame>
        <p:nvGraphicFramePr>
          <p:cNvPr id="90119" name="Object 1031"/>
          <p:cNvGraphicFramePr>
            <a:graphicFrameLocks noChangeAspect="1"/>
          </p:cNvGraphicFramePr>
          <p:nvPr/>
        </p:nvGraphicFramePr>
        <p:xfrm>
          <a:off x="4648200" y="3048000"/>
          <a:ext cx="3708400" cy="758825"/>
        </p:xfrm>
        <a:graphic>
          <a:graphicData uri="http://schemas.openxmlformats.org/presentationml/2006/ole">
            <p:oleObj spid="_x0000_s90119" name="Équation" r:id="rId10" imgW="1231560" imgH="253800" progId="Equation.3">
              <p:embed/>
            </p:oleObj>
          </a:graphicData>
        </a:graphic>
      </p:graphicFrame>
      <p:graphicFrame>
        <p:nvGraphicFramePr>
          <p:cNvPr id="90120" name="Object 1032"/>
          <p:cNvGraphicFramePr>
            <a:graphicFrameLocks noChangeAspect="1"/>
          </p:cNvGraphicFramePr>
          <p:nvPr/>
        </p:nvGraphicFramePr>
        <p:xfrm>
          <a:off x="762000" y="3886200"/>
          <a:ext cx="2895600" cy="661988"/>
        </p:xfrm>
        <a:graphic>
          <a:graphicData uri="http://schemas.openxmlformats.org/presentationml/2006/ole">
            <p:oleObj spid="_x0000_s90120" name="Équation" r:id="rId11" imgW="1002960" imgH="228600" progId="Equation.3">
              <p:embed/>
            </p:oleObj>
          </a:graphicData>
        </a:graphic>
      </p:graphicFrame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685800" y="4724400"/>
            <a:ext cx="274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Sovability condition:</a:t>
            </a:r>
          </a:p>
        </p:txBody>
      </p:sp>
      <p:graphicFrame>
        <p:nvGraphicFramePr>
          <p:cNvPr id="90121" name="Object 1033"/>
          <p:cNvGraphicFramePr>
            <a:graphicFrameLocks noChangeAspect="1"/>
          </p:cNvGraphicFramePr>
          <p:nvPr/>
        </p:nvGraphicFramePr>
        <p:xfrm>
          <a:off x="4648200" y="4572000"/>
          <a:ext cx="2286000" cy="654050"/>
        </p:xfrm>
        <a:graphic>
          <a:graphicData uri="http://schemas.openxmlformats.org/presentationml/2006/ole">
            <p:oleObj spid="_x0000_s90121" name="Équation" r:id="rId12" imgW="749160" imgH="215640" progId="Equation.3">
              <p:embed/>
            </p:oleObj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2928926" y="5643578"/>
            <a:ext cx="5913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Derivation</a:t>
            </a:r>
            <a:r>
              <a:rPr lang="fr-FR" dirty="0" smtClean="0">
                <a:solidFill>
                  <a:srgbClr val="FF0000"/>
                </a:solidFill>
              </a:rPr>
              <a:t> possible for </a:t>
            </a:r>
            <a:r>
              <a:rPr lang="fr-FR" dirty="0" err="1" smtClean="0">
                <a:solidFill>
                  <a:srgbClr val="FF0000"/>
                </a:solidFill>
              </a:rPr>
              <a:t>any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nonlinear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equation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89125" y="346075"/>
            <a:ext cx="5681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Full branch unstable vs phase fluctuations</a:t>
            </a:r>
            <a:endParaRPr lang="fr-FR" b="1"/>
          </a:p>
        </p:txBody>
      </p:sp>
      <p:graphicFrame>
        <p:nvGraphicFramePr>
          <p:cNvPr id="91136" name="Object 0"/>
          <p:cNvGraphicFramePr>
            <a:graphicFrameLocks noChangeAspect="1"/>
          </p:cNvGraphicFramePr>
          <p:nvPr/>
        </p:nvGraphicFramePr>
        <p:xfrm>
          <a:off x="1447800" y="1295400"/>
          <a:ext cx="1206500" cy="565150"/>
        </p:xfrm>
        <a:graphic>
          <a:graphicData uri="http://schemas.openxmlformats.org/presentationml/2006/ole">
            <p:oleObj spid="_x0000_s91136" name="Équation" r:id="rId3" imgW="431640" imgH="203040" progId="Equation.3">
              <p:embed/>
            </p:oleObj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971800" y="1295400"/>
            <a:ext cx="1622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 Fast phase</a:t>
            </a:r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5181600" y="1295400"/>
          <a:ext cx="1263650" cy="468313"/>
        </p:xfrm>
        <a:graphic>
          <a:graphicData uri="http://schemas.openxmlformats.org/presentationml/2006/ole">
            <p:oleObj spid="_x0000_s91137" name="Équation" r:id="rId4" imgW="545760" imgH="203040" progId="Equation.3">
              <p:embed/>
            </p:oleObj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613525" y="1184275"/>
            <a:ext cx="1614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:slow phase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3048000" y="2209800"/>
          <a:ext cx="1828800" cy="549275"/>
        </p:xfrm>
        <a:graphic>
          <a:graphicData uri="http://schemas.openxmlformats.org/presentationml/2006/ole">
            <p:oleObj spid="_x0000_s91138" name="Équation" r:id="rId5" imgW="761760" imgH="228600" progId="Equation.3">
              <p:embed/>
            </p:oleObj>
          </a:graphicData>
        </a:graphic>
      </p:graphicFrame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8600" y="2286000"/>
            <a:ext cx="260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Local wavenumber:</a:t>
            </a: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029200" y="1752600"/>
          <a:ext cx="1066800" cy="411163"/>
        </p:xfrm>
        <a:graphic>
          <a:graphicData uri="http://schemas.openxmlformats.org/presentationml/2006/ole">
            <p:oleObj spid="_x0000_s91139" name="Équation" r:id="rId6" imgW="457200" imgH="177480" progId="Equation.3">
              <p:embed/>
            </p:oleObj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6553200" y="1752600"/>
          <a:ext cx="927100" cy="388938"/>
        </p:xfrm>
        <a:graphic>
          <a:graphicData uri="http://schemas.openxmlformats.org/presentationml/2006/ole">
            <p:oleObj spid="_x0000_s91140" name="Équation" r:id="rId7" imgW="482400" imgH="203040" progId="Equation.3">
              <p:embed/>
            </p:oleObj>
          </a:graphicData>
        </a:graphic>
      </p:graphicFrame>
      <p:sp>
        <p:nvSpPr>
          <p:cNvPr id="27659" name="AutoShape 11"/>
          <p:cNvSpPr>
            <a:spLocks noChangeArrowheads="1"/>
          </p:cNvSpPr>
          <p:nvPr/>
        </p:nvSpPr>
        <p:spPr bwMode="auto">
          <a:xfrm>
            <a:off x="5105400" y="2514600"/>
            <a:ext cx="762000" cy="152400"/>
          </a:xfrm>
          <a:prstGeom prst="rightArrow">
            <a:avLst>
              <a:gd name="adj1" fmla="val 50000"/>
              <a:gd name="adj2" fmla="val 1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6477000" y="2209800"/>
          <a:ext cx="784225" cy="806450"/>
        </p:xfrm>
        <a:graphic>
          <a:graphicData uri="http://schemas.openxmlformats.org/presentationml/2006/ole">
            <p:oleObj spid="_x0000_s91141" name="Équation" r:id="rId8" imgW="380880" imgH="393480" progId="Equation.3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685800" y="3048000"/>
          <a:ext cx="3016250" cy="720725"/>
        </p:xfrm>
        <a:graphic>
          <a:graphicData uri="http://schemas.openxmlformats.org/presentationml/2006/ole">
            <p:oleObj spid="_x0000_s91142" name="Équation" r:id="rId9" imgW="1002960" imgH="241200" progId="Equation.3">
              <p:embed/>
            </p:oleObj>
          </a:graphicData>
        </a:graphic>
      </p:graphicFrame>
      <p:graphicFrame>
        <p:nvGraphicFramePr>
          <p:cNvPr id="91143" name="Object 7"/>
          <p:cNvGraphicFramePr>
            <a:graphicFrameLocks noChangeAspect="1"/>
          </p:cNvGraphicFramePr>
          <p:nvPr/>
        </p:nvGraphicFramePr>
        <p:xfrm>
          <a:off x="4648200" y="3048000"/>
          <a:ext cx="3708400" cy="758825"/>
        </p:xfrm>
        <a:graphic>
          <a:graphicData uri="http://schemas.openxmlformats.org/presentationml/2006/ole">
            <p:oleObj spid="_x0000_s91143" name="Équation" r:id="rId10" imgW="1231560" imgH="253800" progId="Equation.3">
              <p:embed/>
            </p:oleObj>
          </a:graphicData>
        </a:graphic>
      </p:graphicFrame>
      <p:graphicFrame>
        <p:nvGraphicFramePr>
          <p:cNvPr id="91144" name="Object 8"/>
          <p:cNvGraphicFramePr>
            <a:graphicFrameLocks noChangeAspect="1"/>
          </p:cNvGraphicFramePr>
          <p:nvPr/>
        </p:nvGraphicFramePr>
        <p:xfrm>
          <a:off x="762000" y="3886200"/>
          <a:ext cx="2895600" cy="661988"/>
        </p:xfrm>
        <a:graphic>
          <a:graphicData uri="http://schemas.openxmlformats.org/presentationml/2006/ole">
            <p:oleObj spid="_x0000_s91144" name="Équation" r:id="rId11" imgW="1002960" imgH="228600" progId="Equation.3">
              <p:embed/>
            </p:oleObj>
          </a:graphicData>
        </a:graphic>
      </p:graphicFrame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85800" y="4724400"/>
            <a:ext cx="2744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Sovability condition:</a:t>
            </a:r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4648200" y="4572000"/>
          <a:ext cx="2286000" cy="654050"/>
        </p:xfrm>
        <a:graphic>
          <a:graphicData uri="http://schemas.openxmlformats.org/presentationml/2006/ole">
            <p:oleObj spid="_x0000_s91145" name="Équation" r:id="rId12" imgW="749160" imgH="215640" progId="Equation.3">
              <p:embed/>
            </p:oleObj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1143000" y="5334000"/>
          <a:ext cx="2362200" cy="1190625"/>
        </p:xfrm>
        <a:graphic>
          <a:graphicData uri="http://schemas.openxmlformats.org/presentationml/2006/ole">
            <p:oleObj spid="_x0000_s91146" name="Équation" r:id="rId13" imgW="1054080" imgH="533160" progId="Equation.3">
              <p:embed/>
            </p:oleObj>
          </a:graphicData>
        </a:graphic>
      </p:graphicFrame>
      <p:graphicFrame>
        <p:nvGraphicFramePr>
          <p:cNvPr id="91147" name="Object 11"/>
          <p:cNvGraphicFramePr>
            <a:graphicFrameLocks noChangeAspect="1"/>
          </p:cNvGraphicFramePr>
          <p:nvPr/>
        </p:nvGraphicFramePr>
        <p:xfrm>
          <a:off x="4800600" y="5486400"/>
          <a:ext cx="1905000" cy="776288"/>
        </p:xfrm>
        <a:graphic>
          <a:graphicData uri="http://schemas.openxmlformats.org/presentationml/2006/ole">
            <p:oleObj spid="_x0000_s91147" name="Équation" r:id="rId14" imgW="1180800" imgH="482400" progId="Equation.3">
              <p:embed/>
            </p:oleObj>
          </a:graphicData>
        </a:graphic>
      </p:graphicFrame>
      <p:sp>
        <p:nvSpPr>
          <p:cNvPr id="20" name="Espace réservé du pied de page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" name="Object 2048"/>
          <p:cNvGraphicFramePr>
            <a:graphicFrameLocks noChangeAspect="1"/>
          </p:cNvGraphicFramePr>
          <p:nvPr/>
        </p:nvGraphicFramePr>
        <p:xfrm>
          <a:off x="457200" y="381000"/>
          <a:ext cx="2362200" cy="1190625"/>
        </p:xfrm>
        <a:graphic>
          <a:graphicData uri="http://schemas.openxmlformats.org/presentationml/2006/ole">
            <p:oleObj spid="_x0000_s92160" name="Équation" r:id="rId3" imgW="1054080" imgH="533160" progId="Equation.3">
              <p:embed/>
            </p:oleObj>
          </a:graphicData>
        </a:graphic>
      </p:graphicFrame>
      <p:graphicFrame>
        <p:nvGraphicFramePr>
          <p:cNvPr id="92161" name="Object 2049"/>
          <p:cNvGraphicFramePr>
            <a:graphicFrameLocks noChangeAspect="1"/>
          </p:cNvGraphicFramePr>
          <p:nvPr/>
        </p:nvGraphicFramePr>
        <p:xfrm>
          <a:off x="3827463" y="609600"/>
          <a:ext cx="3481387" cy="712788"/>
        </p:xfrm>
        <a:graphic>
          <a:graphicData uri="http://schemas.openxmlformats.org/presentationml/2006/ole">
            <p:oleObj spid="_x0000_s92161" name="Equation" r:id="rId4" imgW="1231560" imgH="253800" progId="Equation.3">
              <p:embed/>
            </p:oleObj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84" name="Object 0"/>
          <p:cNvGraphicFramePr>
            <a:graphicFrameLocks noChangeAspect="1"/>
          </p:cNvGraphicFramePr>
          <p:nvPr/>
        </p:nvGraphicFramePr>
        <p:xfrm>
          <a:off x="457200" y="381000"/>
          <a:ext cx="2362200" cy="1190625"/>
        </p:xfrm>
        <a:graphic>
          <a:graphicData uri="http://schemas.openxmlformats.org/presentationml/2006/ole">
            <p:oleObj spid="_x0000_s93184" name="Équation" r:id="rId3" imgW="1054080" imgH="533160" progId="Equation.3">
              <p:embed/>
            </p:oleObj>
          </a:graphicData>
        </a:graphic>
      </p:graphicFrame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3810000" y="609600"/>
          <a:ext cx="3517900" cy="712788"/>
        </p:xfrm>
        <a:graphic>
          <a:graphicData uri="http://schemas.openxmlformats.org/presentationml/2006/ole">
            <p:oleObj spid="_x0000_s93185" name="Équation" r:id="rId4" imgW="1244520" imgH="253800" progId="Equation.3">
              <p:embed/>
            </p:oleObj>
          </a:graphicData>
        </a:graphic>
      </p:graphicFrame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4953000" y="1295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1026"/>
          <p:cNvGraphicFramePr>
            <a:graphicFrameLocks noChangeAspect="1"/>
          </p:cNvGraphicFramePr>
          <p:nvPr/>
        </p:nvGraphicFramePr>
        <p:xfrm>
          <a:off x="457200" y="381000"/>
          <a:ext cx="2362200" cy="1190625"/>
        </p:xfrm>
        <a:graphic>
          <a:graphicData uri="http://schemas.openxmlformats.org/presentationml/2006/ole">
            <p:oleObj spid="_x0000_s33794" name="Équation" r:id="rId3" imgW="1054080" imgH="533160" progId="Equation.3">
              <p:embed/>
            </p:oleObj>
          </a:graphicData>
        </a:graphic>
      </p:graphicFrame>
      <p:graphicFrame>
        <p:nvGraphicFramePr>
          <p:cNvPr id="33795" name="Object 1027"/>
          <p:cNvGraphicFramePr>
            <a:graphicFrameLocks noChangeAspect="1"/>
          </p:cNvGraphicFramePr>
          <p:nvPr/>
        </p:nvGraphicFramePr>
        <p:xfrm>
          <a:off x="3827463" y="609600"/>
          <a:ext cx="3481387" cy="712788"/>
        </p:xfrm>
        <a:graphic>
          <a:graphicData uri="http://schemas.openxmlformats.org/presentationml/2006/ole">
            <p:oleObj spid="_x0000_s33795" name="Equation" r:id="rId4" imgW="1231560" imgH="253800" progId="Equation.3">
              <p:embed/>
            </p:oleObj>
          </a:graphicData>
        </a:graphic>
      </p:graphicFrame>
      <p:sp>
        <p:nvSpPr>
          <p:cNvPr id="33796" name="AutoShape 1028"/>
          <p:cNvSpPr>
            <a:spLocks noChangeArrowheads="1"/>
          </p:cNvSpPr>
          <p:nvPr/>
        </p:nvSpPr>
        <p:spPr bwMode="auto">
          <a:xfrm>
            <a:off x="4953000" y="1295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3797" name="Text Box 1029"/>
          <p:cNvSpPr txBox="1">
            <a:spLocks noChangeArrowheads="1"/>
          </p:cNvSpPr>
          <p:nvPr/>
        </p:nvSpPr>
        <p:spPr bwMode="auto">
          <a:xfrm>
            <a:off x="3108325" y="2022475"/>
            <a:ext cx="412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Particle with mass unity in time </a:t>
            </a:r>
          </a:p>
        </p:txBody>
      </p:sp>
      <p:graphicFrame>
        <p:nvGraphicFramePr>
          <p:cNvPr id="33798" name="Object 1030"/>
          <p:cNvGraphicFramePr>
            <a:graphicFrameLocks noChangeAspect="1"/>
          </p:cNvGraphicFramePr>
          <p:nvPr/>
        </p:nvGraphicFramePr>
        <p:xfrm>
          <a:off x="7239000" y="2057400"/>
          <a:ext cx="1263650" cy="468313"/>
        </p:xfrm>
        <a:graphic>
          <a:graphicData uri="http://schemas.openxmlformats.org/presentationml/2006/ole">
            <p:oleObj spid="_x0000_s33798" name="Équation" r:id="rId5" imgW="545760" imgH="203040" progId="Equation.3">
              <p:embed/>
            </p:oleObj>
          </a:graphicData>
        </a:graphic>
      </p:graphicFrame>
      <p:sp>
        <p:nvSpPr>
          <p:cNvPr id="33799" name="Text Box 1031"/>
          <p:cNvSpPr txBox="1">
            <a:spLocks noChangeArrowheads="1"/>
          </p:cNvSpPr>
          <p:nvPr/>
        </p:nvSpPr>
        <p:spPr bwMode="auto">
          <a:xfrm>
            <a:off x="3336925" y="2555875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Subject to a force</a:t>
            </a:r>
          </a:p>
        </p:txBody>
      </p:sp>
      <p:graphicFrame>
        <p:nvGraphicFramePr>
          <p:cNvPr id="33800" name="Object 1032"/>
          <p:cNvGraphicFramePr>
            <a:graphicFrameLocks noChangeAspect="1"/>
          </p:cNvGraphicFramePr>
          <p:nvPr/>
        </p:nvGraphicFramePr>
        <p:xfrm>
          <a:off x="5735638" y="2514600"/>
          <a:ext cx="498475" cy="539750"/>
        </p:xfrm>
        <a:graphic>
          <a:graphicData uri="http://schemas.openxmlformats.org/presentationml/2006/ole">
            <p:oleObj spid="_x0000_s33800" name="Equation" r:id="rId6" imgW="152280" imgH="164880" progId="Equation.3">
              <p:embed/>
            </p:oleObj>
          </a:graphicData>
        </a:graphic>
      </p:graphicFrame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08" name="Object 1024"/>
          <p:cNvGraphicFramePr>
            <a:graphicFrameLocks noChangeAspect="1"/>
          </p:cNvGraphicFramePr>
          <p:nvPr/>
        </p:nvGraphicFramePr>
        <p:xfrm>
          <a:off x="457200" y="381000"/>
          <a:ext cx="2362200" cy="1190625"/>
        </p:xfrm>
        <a:graphic>
          <a:graphicData uri="http://schemas.openxmlformats.org/presentationml/2006/ole">
            <p:oleObj spid="_x0000_s94208" name="Équation" r:id="rId3" imgW="1054080" imgH="533160" progId="Equation.3">
              <p:embed/>
            </p:oleObj>
          </a:graphicData>
        </a:graphic>
      </p:graphicFrame>
      <p:graphicFrame>
        <p:nvGraphicFramePr>
          <p:cNvPr id="94209" name="Object 1025"/>
          <p:cNvGraphicFramePr>
            <a:graphicFrameLocks noChangeAspect="1"/>
          </p:cNvGraphicFramePr>
          <p:nvPr/>
        </p:nvGraphicFramePr>
        <p:xfrm>
          <a:off x="3827463" y="609600"/>
          <a:ext cx="3481387" cy="712788"/>
        </p:xfrm>
        <a:graphic>
          <a:graphicData uri="http://schemas.openxmlformats.org/presentationml/2006/ole">
            <p:oleObj spid="_x0000_s94209" name="Equation" r:id="rId4" imgW="1231560" imgH="253800" progId="Equation.3">
              <p:embed/>
            </p:oleObj>
          </a:graphicData>
        </a:graphic>
      </p:graphicFrame>
      <p:sp>
        <p:nvSpPr>
          <p:cNvPr id="32772" name="AutoShape 1028"/>
          <p:cNvSpPr>
            <a:spLocks noChangeArrowheads="1"/>
          </p:cNvSpPr>
          <p:nvPr/>
        </p:nvSpPr>
        <p:spPr bwMode="auto">
          <a:xfrm>
            <a:off x="4953000" y="1295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2773" name="Text Box 1029"/>
          <p:cNvSpPr txBox="1">
            <a:spLocks noChangeArrowheads="1"/>
          </p:cNvSpPr>
          <p:nvPr/>
        </p:nvSpPr>
        <p:spPr bwMode="auto">
          <a:xfrm>
            <a:off x="3108325" y="2022475"/>
            <a:ext cx="412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Particle with mass unity in time </a:t>
            </a:r>
          </a:p>
        </p:txBody>
      </p:sp>
      <p:graphicFrame>
        <p:nvGraphicFramePr>
          <p:cNvPr id="94210" name="Object 1026"/>
          <p:cNvGraphicFramePr>
            <a:graphicFrameLocks noChangeAspect="1"/>
          </p:cNvGraphicFramePr>
          <p:nvPr/>
        </p:nvGraphicFramePr>
        <p:xfrm>
          <a:off x="7239000" y="2057400"/>
          <a:ext cx="1263650" cy="468313"/>
        </p:xfrm>
        <a:graphic>
          <a:graphicData uri="http://schemas.openxmlformats.org/presentationml/2006/ole">
            <p:oleObj spid="_x0000_s94210" name="Équation" r:id="rId5" imgW="545760" imgH="203040" progId="Equation.3">
              <p:embed/>
            </p:oleObj>
          </a:graphicData>
        </a:graphic>
      </p:graphicFrame>
      <p:sp>
        <p:nvSpPr>
          <p:cNvPr id="32775" name="Text Box 1031"/>
          <p:cNvSpPr txBox="1">
            <a:spLocks noChangeArrowheads="1"/>
          </p:cNvSpPr>
          <p:nvPr/>
        </p:nvSpPr>
        <p:spPr bwMode="auto">
          <a:xfrm>
            <a:off x="3336925" y="2555875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Subject to a force</a:t>
            </a:r>
          </a:p>
        </p:txBody>
      </p:sp>
      <p:graphicFrame>
        <p:nvGraphicFramePr>
          <p:cNvPr id="94211" name="Object 1027"/>
          <p:cNvGraphicFramePr>
            <a:graphicFrameLocks noChangeAspect="1"/>
          </p:cNvGraphicFramePr>
          <p:nvPr/>
        </p:nvGraphicFramePr>
        <p:xfrm>
          <a:off x="5735638" y="2514600"/>
          <a:ext cx="498475" cy="539750"/>
        </p:xfrm>
        <a:graphic>
          <a:graphicData uri="http://schemas.openxmlformats.org/presentationml/2006/ole">
            <p:oleObj spid="_x0000_s94211" name="Equation" r:id="rId6" imgW="152280" imgH="164880" progId="Equation.3">
              <p:embed/>
            </p:oleObj>
          </a:graphicData>
        </a:graphic>
      </p:graphicFrame>
      <p:graphicFrame>
        <p:nvGraphicFramePr>
          <p:cNvPr id="94212" name="Object 1028"/>
          <p:cNvGraphicFramePr>
            <a:graphicFrameLocks noChangeAspect="1"/>
          </p:cNvGraphicFramePr>
          <p:nvPr/>
        </p:nvGraphicFramePr>
        <p:xfrm>
          <a:off x="1600200" y="3124200"/>
          <a:ext cx="5505450" cy="1069975"/>
        </p:xfrm>
        <a:graphic>
          <a:graphicData uri="http://schemas.openxmlformats.org/presentationml/2006/ole">
            <p:oleObj spid="_x0000_s94212" name="Équation" r:id="rId7" imgW="2476440" imgH="482400" progId="Equation.3">
              <p:embed/>
            </p:oleObj>
          </a:graphicData>
        </a:graphic>
      </p:graphicFrame>
      <p:graphicFrame>
        <p:nvGraphicFramePr>
          <p:cNvPr id="94213" name="Object 1029"/>
          <p:cNvGraphicFramePr>
            <a:graphicFrameLocks noChangeAspect="1"/>
          </p:cNvGraphicFramePr>
          <p:nvPr/>
        </p:nvGraphicFramePr>
        <p:xfrm>
          <a:off x="457200" y="4495800"/>
          <a:ext cx="422275" cy="533400"/>
        </p:xfrm>
        <a:graphic>
          <a:graphicData uri="http://schemas.openxmlformats.org/presentationml/2006/ole">
            <p:oleObj spid="_x0000_s94213" name="Équation" r:id="rId8" imgW="139680" imgH="177480" progId="Equation.3">
              <p:embed/>
            </p:oleObj>
          </a:graphicData>
        </a:graphic>
      </p:graphicFrame>
      <p:sp>
        <p:nvSpPr>
          <p:cNvPr id="32779" name="Text Box 1035"/>
          <p:cNvSpPr txBox="1">
            <a:spLocks noChangeArrowheads="1"/>
          </p:cNvSpPr>
          <p:nvPr/>
        </p:nvSpPr>
        <p:spPr bwMode="auto">
          <a:xfrm>
            <a:off x="898525" y="44608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is the action 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5232" name="Object 1024"/>
          <p:cNvGraphicFramePr>
            <a:graphicFrameLocks noChangeAspect="1"/>
          </p:cNvGraphicFramePr>
          <p:nvPr/>
        </p:nvGraphicFramePr>
        <p:xfrm>
          <a:off x="457200" y="381000"/>
          <a:ext cx="2362200" cy="1190625"/>
        </p:xfrm>
        <a:graphic>
          <a:graphicData uri="http://schemas.openxmlformats.org/presentationml/2006/ole">
            <p:oleObj spid="_x0000_s95232" name="Équation" r:id="rId3" imgW="1054080" imgH="533160" progId="Equation.3">
              <p:embed/>
            </p:oleObj>
          </a:graphicData>
        </a:graphic>
      </p:graphicFrame>
      <p:graphicFrame>
        <p:nvGraphicFramePr>
          <p:cNvPr id="95233" name="Object 1025"/>
          <p:cNvGraphicFramePr>
            <a:graphicFrameLocks noChangeAspect="1"/>
          </p:cNvGraphicFramePr>
          <p:nvPr/>
        </p:nvGraphicFramePr>
        <p:xfrm>
          <a:off x="3810000" y="609600"/>
          <a:ext cx="3517900" cy="712788"/>
        </p:xfrm>
        <a:graphic>
          <a:graphicData uri="http://schemas.openxmlformats.org/presentationml/2006/ole">
            <p:oleObj spid="_x0000_s95233" name="Équation" r:id="rId4" imgW="1244520" imgH="253800" progId="Equation.3">
              <p:embed/>
            </p:oleObj>
          </a:graphicData>
        </a:graphic>
      </p:graphicFrame>
      <p:sp>
        <p:nvSpPr>
          <p:cNvPr id="31748" name="AutoShape 1028"/>
          <p:cNvSpPr>
            <a:spLocks noChangeArrowheads="1"/>
          </p:cNvSpPr>
          <p:nvPr/>
        </p:nvSpPr>
        <p:spPr bwMode="auto">
          <a:xfrm>
            <a:off x="4953000" y="1295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3108325" y="2022475"/>
            <a:ext cx="412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Particle with mass unity in time </a:t>
            </a:r>
          </a:p>
        </p:txBody>
      </p:sp>
      <p:graphicFrame>
        <p:nvGraphicFramePr>
          <p:cNvPr id="95234" name="Object 1026"/>
          <p:cNvGraphicFramePr>
            <a:graphicFrameLocks noChangeAspect="1"/>
          </p:cNvGraphicFramePr>
          <p:nvPr/>
        </p:nvGraphicFramePr>
        <p:xfrm>
          <a:off x="7239000" y="2057400"/>
          <a:ext cx="1263650" cy="468313"/>
        </p:xfrm>
        <a:graphic>
          <a:graphicData uri="http://schemas.openxmlformats.org/presentationml/2006/ole">
            <p:oleObj spid="_x0000_s95234" name="Équation" r:id="rId5" imgW="545760" imgH="203040" progId="Equation.3">
              <p:embed/>
            </p:oleObj>
          </a:graphicData>
        </a:graphic>
      </p:graphicFrame>
      <p:sp>
        <p:nvSpPr>
          <p:cNvPr id="31751" name="Text Box 1031"/>
          <p:cNvSpPr txBox="1">
            <a:spLocks noChangeArrowheads="1"/>
          </p:cNvSpPr>
          <p:nvPr/>
        </p:nvSpPr>
        <p:spPr bwMode="auto">
          <a:xfrm>
            <a:off x="3336925" y="2555875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Subject to a force</a:t>
            </a:r>
          </a:p>
        </p:txBody>
      </p:sp>
      <p:graphicFrame>
        <p:nvGraphicFramePr>
          <p:cNvPr id="95235" name="Object 1027"/>
          <p:cNvGraphicFramePr>
            <a:graphicFrameLocks noChangeAspect="1"/>
          </p:cNvGraphicFramePr>
          <p:nvPr/>
        </p:nvGraphicFramePr>
        <p:xfrm>
          <a:off x="5715000" y="2514600"/>
          <a:ext cx="539750" cy="539750"/>
        </p:xfrm>
        <a:graphic>
          <a:graphicData uri="http://schemas.openxmlformats.org/presentationml/2006/ole">
            <p:oleObj spid="_x0000_s95235" name="Équation" r:id="rId6" imgW="164880" imgH="164880" progId="Equation.3">
              <p:embed/>
            </p:oleObj>
          </a:graphicData>
        </a:graphic>
      </p:graphicFrame>
      <p:graphicFrame>
        <p:nvGraphicFramePr>
          <p:cNvPr id="95236" name="Object 1028"/>
          <p:cNvGraphicFramePr>
            <a:graphicFrameLocks noChangeAspect="1"/>
          </p:cNvGraphicFramePr>
          <p:nvPr/>
        </p:nvGraphicFramePr>
        <p:xfrm>
          <a:off x="1600200" y="3124200"/>
          <a:ext cx="5505450" cy="1069975"/>
        </p:xfrm>
        <a:graphic>
          <a:graphicData uri="http://schemas.openxmlformats.org/presentationml/2006/ole">
            <p:oleObj spid="_x0000_s95236" name="Équation" r:id="rId7" imgW="2476440" imgH="482400" progId="Equation.3">
              <p:embed/>
            </p:oleObj>
          </a:graphicData>
        </a:graphic>
      </p:graphicFrame>
      <p:graphicFrame>
        <p:nvGraphicFramePr>
          <p:cNvPr id="95237" name="Object 1029"/>
          <p:cNvGraphicFramePr>
            <a:graphicFrameLocks noChangeAspect="1"/>
          </p:cNvGraphicFramePr>
          <p:nvPr/>
        </p:nvGraphicFramePr>
        <p:xfrm>
          <a:off x="457200" y="4495800"/>
          <a:ext cx="422275" cy="533400"/>
        </p:xfrm>
        <a:graphic>
          <a:graphicData uri="http://schemas.openxmlformats.org/presentationml/2006/ole">
            <p:oleObj spid="_x0000_s95237" name="Équation" r:id="rId8" imgW="139680" imgH="177480" progId="Equation.3">
              <p:embed/>
            </p:oleObj>
          </a:graphicData>
        </a:graphic>
      </p:graphicFrame>
      <p:sp>
        <p:nvSpPr>
          <p:cNvPr id="31755" name="Text Box 1035"/>
          <p:cNvSpPr txBox="1">
            <a:spLocks noChangeArrowheads="1"/>
          </p:cNvSpPr>
          <p:nvPr/>
        </p:nvSpPr>
        <p:spPr bwMode="auto">
          <a:xfrm>
            <a:off x="898525" y="44608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is the action </a:t>
            </a:r>
          </a:p>
        </p:txBody>
      </p:sp>
      <p:sp>
        <p:nvSpPr>
          <p:cNvPr id="31756" name="Text Box 1036"/>
          <p:cNvSpPr txBox="1">
            <a:spLocks noChangeArrowheads="1"/>
          </p:cNvSpPr>
          <p:nvPr/>
        </p:nvSpPr>
        <p:spPr bwMode="auto">
          <a:xfrm>
            <a:off x="3336925" y="4537075"/>
            <a:ext cx="217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But remind that </a:t>
            </a:r>
          </a:p>
        </p:txBody>
      </p:sp>
      <p:graphicFrame>
        <p:nvGraphicFramePr>
          <p:cNvPr id="95238" name="Object 1030"/>
          <p:cNvGraphicFramePr>
            <a:graphicFrameLocks noChangeAspect="1"/>
          </p:cNvGraphicFramePr>
          <p:nvPr/>
        </p:nvGraphicFramePr>
        <p:xfrm>
          <a:off x="6096000" y="4267200"/>
          <a:ext cx="1143000" cy="908050"/>
        </p:xfrm>
        <a:graphic>
          <a:graphicData uri="http://schemas.openxmlformats.org/presentationml/2006/ole">
            <p:oleObj spid="_x0000_s95238" name="Équation" r:id="rId9" imgW="495000" imgH="393480" progId="Equation.3">
              <p:embed/>
            </p:oleObj>
          </a:graphicData>
        </a:graphic>
      </p:graphicFrame>
      <p:graphicFrame>
        <p:nvGraphicFramePr>
          <p:cNvPr id="95239" name="Object 1031"/>
          <p:cNvGraphicFramePr>
            <a:graphicFrameLocks noChangeAspect="1"/>
          </p:cNvGraphicFramePr>
          <p:nvPr/>
        </p:nvGraphicFramePr>
        <p:xfrm>
          <a:off x="7696200" y="4572000"/>
          <a:ext cx="422275" cy="457200"/>
        </p:xfrm>
        <a:graphic>
          <a:graphicData uri="http://schemas.openxmlformats.org/presentationml/2006/ole">
            <p:oleObj spid="_x0000_s95239" name="Équation" r:id="rId10" imgW="152280" imgH="164880" progId="Equation.3">
              <p:embed/>
            </p:oleObj>
          </a:graphicData>
        </a:graphic>
      </p:graphicFrame>
      <p:sp>
        <p:nvSpPr>
          <p:cNvPr id="31759" name="Text Box 1039"/>
          <p:cNvSpPr txBox="1">
            <a:spLocks noChangeArrowheads="1"/>
          </p:cNvSpPr>
          <p:nvPr/>
        </p:nvSpPr>
        <p:spPr bwMode="auto">
          <a:xfrm>
            <a:off x="7908925" y="461327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:energy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6" name="Object 0"/>
          <p:cNvGraphicFramePr>
            <a:graphicFrameLocks noChangeAspect="1"/>
          </p:cNvGraphicFramePr>
          <p:nvPr/>
        </p:nvGraphicFramePr>
        <p:xfrm>
          <a:off x="457200" y="381000"/>
          <a:ext cx="2362200" cy="1190625"/>
        </p:xfrm>
        <a:graphic>
          <a:graphicData uri="http://schemas.openxmlformats.org/presentationml/2006/ole">
            <p:oleObj spid="_x0000_s96256" name="Équation" r:id="rId3" imgW="1054080" imgH="533160" progId="Equation.3">
              <p:embed/>
            </p:oleObj>
          </a:graphicData>
        </a:graphic>
      </p:graphicFrame>
      <p:graphicFrame>
        <p:nvGraphicFramePr>
          <p:cNvPr id="96257" name="Object 1"/>
          <p:cNvGraphicFramePr>
            <a:graphicFrameLocks noChangeAspect="1"/>
          </p:cNvGraphicFramePr>
          <p:nvPr/>
        </p:nvGraphicFramePr>
        <p:xfrm>
          <a:off x="3810000" y="609600"/>
          <a:ext cx="3517900" cy="712788"/>
        </p:xfrm>
        <a:graphic>
          <a:graphicData uri="http://schemas.openxmlformats.org/presentationml/2006/ole">
            <p:oleObj spid="_x0000_s96257" name="Équation" r:id="rId4" imgW="1244520" imgH="253800" progId="Equation.3">
              <p:embed/>
            </p:oleObj>
          </a:graphicData>
        </a:graphic>
      </p:graphicFrame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4953000" y="1295400"/>
            <a:ext cx="381000" cy="609600"/>
          </a:xfrm>
          <a:prstGeom prst="down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108325" y="2022475"/>
            <a:ext cx="412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Particle with mass unity in time </a:t>
            </a:r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/>
        </p:nvGraphicFramePr>
        <p:xfrm>
          <a:off x="7239000" y="2057400"/>
          <a:ext cx="1263650" cy="468313"/>
        </p:xfrm>
        <a:graphic>
          <a:graphicData uri="http://schemas.openxmlformats.org/presentationml/2006/ole">
            <p:oleObj spid="_x0000_s96258" name="Équation" r:id="rId5" imgW="545760" imgH="203040" progId="Equation.3">
              <p:embed/>
            </p:oleObj>
          </a:graphicData>
        </a:graphic>
      </p:graphicFrame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336925" y="2555875"/>
            <a:ext cx="232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Subject to a force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5715000" y="2514600"/>
          <a:ext cx="539750" cy="539750"/>
        </p:xfrm>
        <a:graphic>
          <a:graphicData uri="http://schemas.openxmlformats.org/presentationml/2006/ole">
            <p:oleObj spid="_x0000_s96259" name="Équation" r:id="rId6" imgW="164880" imgH="164880" progId="Equation.3">
              <p:embed/>
            </p:oleObj>
          </a:graphicData>
        </a:graphic>
      </p:graphicFrame>
      <p:graphicFrame>
        <p:nvGraphicFramePr>
          <p:cNvPr id="96260" name="Object 4"/>
          <p:cNvGraphicFramePr>
            <a:graphicFrameLocks noChangeAspect="1"/>
          </p:cNvGraphicFramePr>
          <p:nvPr/>
        </p:nvGraphicFramePr>
        <p:xfrm>
          <a:off x="1600200" y="3124200"/>
          <a:ext cx="5505450" cy="1069975"/>
        </p:xfrm>
        <a:graphic>
          <a:graphicData uri="http://schemas.openxmlformats.org/presentationml/2006/ole">
            <p:oleObj spid="_x0000_s96260" name="Équation" r:id="rId7" imgW="2476440" imgH="482400" progId="Equation.3">
              <p:embed/>
            </p:oleObj>
          </a:graphicData>
        </a:graphic>
      </p:graphicFrame>
      <p:graphicFrame>
        <p:nvGraphicFramePr>
          <p:cNvPr id="96261" name="Object 5"/>
          <p:cNvGraphicFramePr>
            <a:graphicFrameLocks noChangeAspect="1"/>
          </p:cNvGraphicFramePr>
          <p:nvPr/>
        </p:nvGraphicFramePr>
        <p:xfrm>
          <a:off x="457200" y="4495800"/>
          <a:ext cx="422275" cy="533400"/>
        </p:xfrm>
        <a:graphic>
          <a:graphicData uri="http://schemas.openxmlformats.org/presentationml/2006/ole">
            <p:oleObj spid="_x0000_s96261" name="Équation" r:id="rId8" imgW="139680" imgH="177480" progId="Equation.3">
              <p:embed/>
            </p:oleObj>
          </a:graphicData>
        </a:graphic>
      </p:graphicFrame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98525" y="44608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is the action </a:t>
            </a: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336925" y="4537075"/>
            <a:ext cx="217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But remind that 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6096000" y="4267200"/>
          <a:ext cx="1143000" cy="908050"/>
        </p:xfrm>
        <a:graphic>
          <a:graphicData uri="http://schemas.openxmlformats.org/presentationml/2006/ole">
            <p:oleObj spid="_x0000_s96262" name="Équation" r:id="rId9" imgW="495000" imgH="393480" progId="Equation.3">
              <p:embed/>
            </p:oleObj>
          </a:graphicData>
        </a:graphic>
      </p:graphicFrame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7696200" y="4572000"/>
          <a:ext cx="422275" cy="457200"/>
        </p:xfrm>
        <a:graphic>
          <a:graphicData uri="http://schemas.openxmlformats.org/presentationml/2006/ole">
            <p:oleObj spid="_x0000_s96263" name="Équation" r:id="rId10" imgW="152280" imgH="164880" progId="Equation.3">
              <p:embed/>
            </p:oleObj>
          </a:graphicData>
        </a:graphic>
      </p:graphicFrame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7908925" y="4613275"/>
            <a:ext cx="1096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:energy</a:t>
            </a:r>
          </a:p>
        </p:txBody>
      </p:sp>
      <p:sp>
        <p:nvSpPr>
          <p:cNvPr id="30736" name="AutoShape 16"/>
          <p:cNvSpPr>
            <a:spLocks noChangeArrowheads="1"/>
          </p:cNvSpPr>
          <p:nvPr/>
        </p:nvSpPr>
        <p:spPr bwMode="auto">
          <a:xfrm>
            <a:off x="381000" y="5715000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1752600" y="5257800"/>
          <a:ext cx="5883275" cy="1065213"/>
        </p:xfrm>
        <a:graphic>
          <a:graphicData uri="http://schemas.openxmlformats.org/presentationml/2006/ole">
            <p:oleObj spid="_x0000_s96264" name="Équation" r:id="rId11" imgW="2450880" imgH="444240" progId="Equation.3">
              <p:embed/>
            </p:oleObj>
          </a:graphicData>
        </a:graphic>
      </p:graphicFrame>
      <p:sp>
        <p:nvSpPr>
          <p:cNvPr id="18" name="Espace réservé du pied de page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3071802" y="357166"/>
          <a:ext cx="928694" cy="924709"/>
        </p:xfrm>
        <a:graphic>
          <a:graphicData uri="http://schemas.openxmlformats.org/presentationml/2006/ole">
            <p:oleObj spid="_x0000_s135170" name="Équation" r:id="rId3" imgW="164880" imgH="164880" progId="Equation.3">
              <p:embed/>
            </p:oleObj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2571736" y="1643050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has  </a:t>
            </a:r>
            <a:r>
              <a:rPr lang="fr-FR" dirty="0" err="1" smtClean="0"/>
              <a:t>sign</a:t>
            </a:r>
            <a:r>
              <a:rPr lang="fr-FR" dirty="0" smtClean="0"/>
              <a:t> of </a:t>
            </a:r>
            <a:endParaRPr lang="fr-FR" dirty="0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2643174" y="2786058"/>
          <a:ext cx="1928813" cy="2203450"/>
        </p:xfrm>
        <a:graphic>
          <a:graphicData uri="http://schemas.openxmlformats.org/presentationml/2006/ole">
            <p:oleObj spid="_x0000_s135171" name="Équation" r:id="rId4" imgW="342720" imgH="393480" progId="Equation.3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85720" y="592933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A: amplitude</a:t>
            </a:r>
            <a:endParaRPr lang="fr-FR" dirty="0"/>
          </a:p>
        </p:txBody>
      </p:sp>
      <p:graphicFrame>
        <p:nvGraphicFramePr>
          <p:cNvPr id="135172" name="Object 4"/>
          <p:cNvGraphicFramePr>
            <a:graphicFrameLocks noChangeAspect="1"/>
          </p:cNvGraphicFramePr>
          <p:nvPr/>
        </p:nvGraphicFramePr>
        <p:xfrm>
          <a:off x="2643174" y="5857892"/>
          <a:ext cx="500050" cy="633397"/>
        </p:xfrm>
        <a:graphic>
          <a:graphicData uri="http://schemas.openxmlformats.org/presentationml/2006/ole">
            <p:oleObj spid="_x0000_s135172" name="Équation" r:id="rId5" imgW="139680" imgH="17748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214678" y="5929330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: </a:t>
            </a:r>
            <a:r>
              <a:rPr lang="fr-FR" dirty="0" err="1" smtClean="0"/>
              <a:t>wavelength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26"/>
          <p:cNvSpPr txBox="1">
            <a:spLocks noChangeArrowheads="1"/>
          </p:cNvSpPr>
          <p:nvPr/>
        </p:nvSpPr>
        <p:spPr bwMode="auto">
          <a:xfrm>
            <a:off x="1965325" y="171450"/>
            <a:ext cx="5175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chemeClr val="accent2"/>
                </a:solidFill>
              </a:rPr>
              <a:t>2 general classes of evolution</a:t>
            </a:r>
            <a:endParaRPr lang="fr-FR"/>
          </a:p>
        </p:txBody>
      </p:sp>
      <p:sp>
        <p:nvSpPr>
          <p:cNvPr id="16387" name="Text Box 1027"/>
          <p:cNvSpPr txBox="1">
            <a:spLocks noChangeArrowheads="1"/>
          </p:cNvSpPr>
          <p:nvPr/>
        </p:nvSpPr>
        <p:spPr bwMode="auto">
          <a:xfrm>
            <a:off x="0" y="1066800"/>
            <a:ext cx="43957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u="sng">
                <a:solidFill>
                  <a:srgbClr val="00CC00"/>
                </a:solidFill>
              </a:rPr>
              <a:t>1) Length scale selection</a:t>
            </a:r>
            <a:endParaRPr lang="fr-FR"/>
          </a:p>
        </p:txBody>
      </p:sp>
      <p:pic>
        <p:nvPicPr>
          <p:cNvPr id="16388" name="Picture 1028" descr="lengthsc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990600"/>
            <a:ext cx="2614613" cy="2705100"/>
          </a:xfrm>
          <a:prstGeom prst="rect">
            <a:avLst/>
          </a:prstGeom>
          <a:noFill/>
        </p:spPr>
      </p:pic>
      <p:sp>
        <p:nvSpPr>
          <p:cNvPr id="16389" name="AutoShape 1029"/>
          <p:cNvSpPr>
            <a:spLocks noChangeArrowheads="1"/>
          </p:cNvSpPr>
          <p:nvPr/>
        </p:nvSpPr>
        <p:spPr bwMode="auto">
          <a:xfrm>
            <a:off x="7315200" y="1371600"/>
            <a:ext cx="381000" cy="1524000"/>
          </a:xfrm>
          <a:prstGeom prst="upArrow">
            <a:avLst>
              <a:gd name="adj1" fmla="val 50000"/>
              <a:gd name="adj2" fmla="val 10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7985125" y="194627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CC00"/>
                </a:solidFill>
              </a:rPr>
              <a:t>Time</a:t>
            </a:r>
            <a:endParaRPr lang="fr-FR"/>
          </a:p>
        </p:txBody>
      </p:sp>
      <p:pic>
        <p:nvPicPr>
          <p:cNvPr id="16391" name="Picture 1031" descr="nolengthsc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962400"/>
            <a:ext cx="2562225" cy="2692400"/>
          </a:xfrm>
          <a:prstGeom prst="rect">
            <a:avLst/>
          </a:prstGeom>
          <a:noFill/>
        </p:spPr>
      </p:pic>
      <p:sp>
        <p:nvSpPr>
          <p:cNvPr id="16392" name="AutoShape 1032"/>
          <p:cNvSpPr>
            <a:spLocks noChangeArrowheads="1"/>
          </p:cNvSpPr>
          <p:nvPr/>
        </p:nvSpPr>
        <p:spPr bwMode="auto">
          <a:xfrm>
            <a:off x="6553200" y="4648200"/>
            <a:ext cx="381000" cy="1600200"/>
          </a:xfrm>
          <a:prstGeom prst="upArrow">
            <a:avLst>
              <a:gd name="adj1" fmla="val 50000"/>
              <a:gd name="adj2" fmla="val 10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93" name="Text Box 1033"/>
          <p:cNvSpPr txBox="1">
            <a:spLocks noChangeArrowheads="1"/>
          </p:cNvSpPr>
          <p:nvPr/>
        </p:nvSpPr>
        <p:spPr bwMode="auto">
          <a:xfrm>
            <a:off x="0" y="3071810"/>
            <a:ext cx="2611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 b="1" u="sng" dirty="0">
                <a:solidFill>
                  <a:srgbClr val="FF3300"/>
                </a:solidFill>
              </a:rPr>
              <a:t>2) </a:t>
            </a:r>
            <a:r>
              <a:rPr lang="fr-FR" sz="3200" b="1" u="sng" dirty="0" err="1">
                <a:solidFill>
                  <a:srgbClr val="FF3300"/>
                </a:solidFill>
              </a:rPr>
              <a:t>Coarsening</a:t>
            </a:r>
            <a:endParaRPr lang="fr-FR" dirty="0"/>
          </a:p>
        </p:txBody>
      </p:sp>
      <p:sp>
        <p:nvSpPr>
          <p:cNvPr id="16394" name="Text Box 1034"/>
          <p:cNvSpPr txBox="1">
            <a:spLocks noChangeArrowheads="1"/>
          </p:cNvSpPr>
          <p:nvPr/>
        </p:nvSpPr>
        <p:spPr bwMode="auto">
          <a:xfrm>
            <a:off x="7223125" y="5299075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3300"/>
                </a:solidFill>
              </a:rPr>
              <a:t>Time</a:t>
            </a:r>
            <a:endParaRPr lang="fr-FR">
              <a:solidFill>
                <a:srgbClr val="FF3300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-la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171825" cy="3200400"/>
          </a:xfrm>
          <a:prstGeom prst="rect">
            <a:avLst/>
          </a:prstGeom>
          <a:noFill/>
        </p:spPr>
      </p:pic>
      <p:graphicFrame>
        <p:nvGraphicFramePr>
          <p:cNvPr id="98304" name="Object 102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98304" name="Équation" r:id="rId4" imgW="114120" imgH="215640" progId="Equation.3">
              <p:embed/>
            </p:oleObj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22325" y="-3492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wavelength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346325" y="2555875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amplitude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270125" y="1614488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No coarsening</a:t>
            </a:r>
            <a:endParaRPr lang="fr-FR"/>
          </a:p>
        </p:txBody>
      </p:sp>
      <p:graphicFrame>
        <p:nvGraphicFramePr>
          <p:cNvPr id="98305" name="Object 1025"/>
          <p:cNvGraphicFramePr>
            <a:graphicFrameLocks noChangeAspect="1"/>
          </p:cNvGraphicFramePr>
          <p:nvPr/>
        </p:nvGraphicFramePr>
        <p:xfrm>
          <a:off x="152400" y="1143000"/>
          <a:ext cx="441325" cy="571500"/>
        </p:xfrm>
        <a:graphic>
          <a:graphicData uri="http://schemas.openxmlformats.org/presentationml/2006/ole">
            <p:oleObj spid="_x0000_s98305" name="Équation" r:id="rId5" imgW="177480" imgH="228600" progId="Equation.3">
              <p:embed/>
            </p:oleObj>
          </a:graphicData>
        </a:graphic>
      </p:graphicFrame>
      <p:graphicFrame>
        <p:nvGraphicFramePr>
          <p:cNvPr id="98306" name="Object 1026"/>
          <p:cNvGraphicFramePr>
            <a:graphicFrameLocks noChangeAspect="1"/>
          </p:cNvGraphicFramePr>
          <p:nvPr/>
        </p:nvGraphicFramePr>
        <p:xfrm>
          <a:off x="152400" y="685800"/>
          <a:ext cx="382588" cy="495300"/>
        </p:xfrm>
        <a:graphic>
          <a:graphicData uri="http://schemas.openxmlformats.org/presentationml/2006/ole">
            <p:oleObj spid="_x0000_s98306" name="Équation" r:id="rId6" imgW="177480" imgH="228600" progId="Equation.3">
              <p:embed/>
            </p:oleObj>
          </a:graphicData>
        </a:graphic>
      </p:graphicFrame>
      <p:sp>
        <p:nvSpPr>
          <p:cNvPr id="9" name="Espace réservé du pied de page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26" descr="a-la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171825" cy="3200400"/>
          </a:xfrm>
          <a:prstGeom prst="rect">
            <a:avLst/>
          </a:prstGeom>
          <a:noFill/>
        </p:spPr>
      </p:pic>
      <p:pic>
        <p:nvPicPr>
          <p:cNvPr id="37891" name="Picture 1027" descr="a-lam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2524125" cy="3048000"/>
          </a:xfrm>
          <a:prstGeom prst="rect">
            <a:avLst/>
          </a:prstGeom>
          <a:noFill/>
        </p:spPr>
      </p:pic>
      <p:graphicFrame>
        <p:nvGraphicFramePr>
          <p:cNvPr id="99328" name="Object 102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99328" name="Équation" r:id="rId5" imgW="114120" imgH="215640" progId="Equation.3">
              <p:embed/>
            </p:oleObj>
          </a:graphicData>
        </a:graphic>
      </p:graphicFrame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822325" y="-3492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wavelength</a:t>
            </a:r>
          </a:p>
        </p:txBody>
      </p:sp>
      <p:sp>
        <p:nvSpPr>
          <p:cNvPr id="37894" name="Text Box 1030"/>
          <p:cNvSpPr txBox="1">
            <a:spLocks noChangeArrowheads="1"/>
          </p:cNvSpPr>
          <p:nvPr/>
        </p:nvSpPr>
        <p:spPr bwMode="auto">
          <a:xfrm>
            <a:off x="2346325" y="2555875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amplitude</a:t>
            </a:r>
          </a:p>
        </p:txBody>
      </p:sp>
      <p:sp>
        <p:nvSpPr>
          <p:cNvPr id="37895" name="Text Box 1031"/>
          <p:cNvSpPr txBox="1">
            <a:spLocks noChangeArrowheads="1"/>
          </p:cNvSpPr>
          <p:nvPr/>
        </p:nvSpPr>
        <p:spPr bwMode="auto">
          <a:xfrm>
            <a:off x="2270125" y="1614488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No coarsening</a:t>
            </a:r>
            <a:endParaRPr lang="fr-FR"/>
          </a:p>
        </p:txBody>
      </p:sp>
      <p:sp>
        <p:nvSpPr>
          <p:cNvPr id="37896" name="Text Box 1032"/>
          <p:cNvSpPr txBox="1">
            <a:spLocks noChangeArrowheads="1"/>
          </p:cNvSpPr>
          <p:nvPr/>
        </p:nvSpPr>
        <p:spPr bwMode="auto">
          <a:xfrm>
            <a:off x="6858000" y="1801813"/>
            <a:ext cx="135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coarsening</a:t>
            </a:r>
            <a:endParaRPr lang="fr-FR"/>
          </a:p>
        </p:txBody>
      </p:sp>
      <p:graphicFrame>
        <p:nvGraphicFramePr>
          <p:cNvPr id="99329" name="Object 1025"/>
          <p:cNvGraphicFramePr>
            <a:graphicFrameLocks noChangeAspect="1"/>
          </p:cNvGraphicFramePr>
          <p:nvPr/>
        </p:nvGraphicFramePr>
        <p:xfrm>
          <a:off x="5181600" y="1676400"/>
          <a:ext cx="441325" cy="571500"/>
        </p:xfrm>
        <a:graphic>
          <a:graphicData uri="http://schemas.openxmlformats.org/presentationml/2006/ole">
            <p:oleObj spid="_x0000_s99329" name="Équation" r:id="rId6" imgW="177480" imgH="228600" progId="Equation.3">
              <p:embed/>
            </p:oleObj>
          </a:graphicData>
        </a:graphic>
      </p:graphicFrame>
      <p:graphicFrame>
        <p:nvGraphicFramePr>
          <p:cNvPr id="99330" name="Object 1026"/>
          <p:cNvGraphicFramePr>
            <a:graphicFrameLocks noChangeAspect="1"/>
          </p:cNvGraphicFramePr>
          <p:nvPr/>
        </p:nvGraphicFramePr>
        <p:xfrm>
          <a:off x="152400" y="1143000"/>
          <a:ext cx="441325" cy="571500"/>
        </p:xfrm>
        <a:graphic>
          <a:graphicData uri="http://schemas.openxmlformats.org/presentationml/2006/ole">
            <p:oleObj spid="_x0000_s99330" name="Équation" r:id="rId7" imgW="177480" imgH="228600" progId="Equation.3">
              <p:embed/>
            </p:oleObj>
          </a:graphicData>
        </a:graphic>
      </p:graphicFrame>
      <p:graphicFrame>
        <p:nvGraphicFramePr>
          <p:cNvPr id="99331" name="Object 1027"/>
          <p:cNvGraphicFramePr>
            <a:graphicFrameLocks noChangeAspect="1"/>
          </p:cNvGraphicFramePr>
          <p:nvPr/>
        </p:nvGraphicFramePr>
        <p:xfrm>
          <a:off x="5181600" y="1219200"/>
          <a:ext cx="382588" cy="495300"/>
        </p:xfrm>
        <a:graphic>
          <a:graphicData uri="http://schemas.openxmlformats.org/presentationml/2006/ole">
            <p:oleObj spid="_x0000_s99331" name="Équation" r:id="rId8" imgW="177480" imgH="228600" progId="Equation.3">
              <p:embed/>
            </p:oleObj>
          </a:graphicData>
        </a:graphic>
      </p:graphicFrame>
      <p:graphicFrame>
        <p:nvGraphicFramePr>
          <p:cNvPr id="99332" name="Object 1028"/>
          <p:cNvGraphicFramePr>
            <a:graphicFrameLocks noChangeAspect="1"/>
          </p:cNvGraphicFramePr>
          <p:nvPr/>
        </p:nvGraphicFramePr>
        <p:xfrm>
          <a:off x="152400" y="685800"/>
          <a:ext cx="382588" cy="495300"/>
        </p:xfrm>
        <a:graphic>
          <a:graphicData uri="http://schemas.openxmlformats.org/presentationml/2006/ole">
            <p:oleObj spid="_x0000_s99332" name="Équation" r:id="rId9" imgW="177480" imgH="228600" progId="Equation.3">
              <p:embed/>
            </p:oleObj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a-la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171825" cy="3200400"/>
          </a:xfrm>
          <a:prstGeom prst="rect">
            <a:avLst/>
          </a:prstGeom>
          <a:noFill/>
        </p:spPr>
      </p:pic>
      <p:pic>
        <p:nvPicPr>
          <p:cNvPr id="36867" name="Picture 1027" descr="a-lam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2524125" cy="3048000"/>
          </a:xfrm>
          <a:prstGeom prst="rect">
            <a:avLst/>
          </a:prstGeom>
          <a:noFill/>
        </p:spPr>
      </p:pic>
      <p:pic>
        <p:nvPicPr>
          <p:cNvPr id="36868" name="Picture 1028" descr="a-lam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810000"/>
            <a:ext cx="3048000" cy="2768600"/>
          </a:xfrm>
          <a:prstGeom prst="rect">
            <a:avLst/>
          </a:prstGeom>
          <a:noFill/>
        </p:spPr>
      </p:pic>
      <p:graphicFrame>
        <p:nvGraphicFramePr>
          <p:cNvPr id="100352" name="Object 102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100352" name="Équation" r:id="rId6" imgW="114120" imgH="215640" progId="Equation.3">
              <p:embed/>
            </p:oleObj>
          </a:graphicData>
        </a:graphic>
      </p:graphicFrame>
      <p:sp>
        <p:nvSpPr>
          <p:cNvPr id="36870" name="Text Box 1030"/>
          <p:cNvSpPr txBox="1">
            <a:spLocks noChangeArrowheads="1"/>
          </p:cNvSpPr>
          <p:nvPr/>
        </p:nvSpPr>
        <p:spPr bwMode="auto">
          <a:xfrm>
            <a:off x="822325" y="-3492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wavelength</a:t>
            </a:r>
          </a:p>
        </p:txBody>
      </p:sp>
      <p:sp>
        <p:nvSpPr>
          <p:cNvPr id="36871" name="Text Box 1031"/>
          <p:cNvSpPr txBox="1">
            <a:spLocks noChangeArrowheads="1"/>
          </p:cNvSpPr>
          <p:nvPr/>
        </p:nvSpPr>
        <p:spPr bwMode="auto">
          <a:xfrm>
            <a:off x="2346325" y="2555875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amplitude</a:t>
            </a:r>
          </a:p>
        </p:txBody>
      </p:sp>
      <p:sp>
        <p:nvSpPr>
          <p:cNvPr id="36872" name="Text Box 1032"/>
          <p:cNvSpPr txBox="1">
            <a:spLocks noChangeArrowheads="1"/>
          </p:cNvSpPr>
          <p:nvPr/>
        </p:nvSpPr>
        <p:spPr bwMode="auto">
          <a:xfrm>
            <a:off x="2270125" y="1614488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No coarsening</a:t>
            </a:r>
            <a:endParaRPr lang="fr-FR"/>
          </a:p>
        </p:txBody>
      </p:sp>
      <p:sp>
        <p:nvSpPr>
          <p:cNvPr id="36873" name="Text Box 1033"/>
          <p:cNvSpPr txBox="1">
            <a:spLocks noChangeArrowheads="1"/>
          </p:cNvSpPr>
          <p:nvPr/>
        </p:nvSpPr>
        <p:spPr bwMode="auto">
          <a:xfrm>
            <a:off x="6858000" y="1801813"/>
            <a:ext cx="1354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coarsening</a:t>
            </a:r>
            <a:endParaRPr lang="fr-FR"/>
          </a:p>
        </p:txBody>
      </p:sp>
      <p:sp>
        <p:nvSpPr>
          <p:cNvPr id="36874" name="Text Box 1034"/>
          <p:cNvSpPr txBox="1">
            <a:spLocks noChangeArrowheads="1"/>
          </p:cNvSpPr>
          <p:nvPr/>
        </p:nvSpPr>
        <p:spPr bwMode="auto">
          <a:xfrm>
            <a:off x="1447800" y="5105400"/>
            <a:ext cx="146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Interrupted</a:t>
            </a:r>
          </a:p>
          <a:p>
            <a:r>
              <a:rPr lang="fr-FR" sz="2000" b="1">
                <a:solidFill>
                  <a:srgbClr val="FF3300"/>
                </a:solidFill>
              </a:rPr>
              <a:t>coarsening</a:t>
            </a:r>
            <a:endParaRPr lang="fr-FR"/>
          </a:p>
        </p:txBody>
      </p:sp>
      <p:graphicFrame>
        <p:nvGraphicFramePr>
          <p:cNvPr id="100353" name="Object 1025"/>
          <p:cNvGraphicFramePr>
            <a:graphicFrameLocks noChangeAspect="1"/>
          </p:cNvGraphicFramePr>
          <p:nvPr/>
        </p:nvGraphicFramePr>
        <p:xfrm>
          <a:off x="5181600" y="1676400"/>
          <a:ext cx="441325" cy="571500"/>
        </p:xfrm>
        <a:graphic>
          <a:graphicData uri="http://schemas.openxmlformats.org/presentationml/2006/ole">
            <p:oleObj spid="_x0000_s100353" name="Équation" r:id="rId7" imgW="177480" imgH="228600" progId="Equation.3">
              <p:embed/>
            </p:oleObj>
          </a:graphicData>
        </a:graphic>
      </p:graphicFrame>
      <p:graphicFrame>
        <p:nvGraphicFramePr>
          <p:cNvPr id="100354" name="Object 1026"/>
          <p:cNvGraphicFramePr>
            <a:graphicFrameLocks noChangeAspect="1"/>
          </p:cNvGraphicFramePr>
          <p:nvPr/>
        </p:nvGraphicFramePr>
        <p:xfrm>
          <a:off x="152400" y="1143000"/>
          <a:ext cx="441325" cy="571500"/>
        </p:xfrm>
        <a:graphic>
          <a:graphicData uri="http://schemas.openxmlformats.org/presentationml/2006/ole">
            <p:oleObj spid="_x0000_s100354" name="Équation" r:id="rId8" imgW="177480" imgH="228600" progId="Equation.3">
              <p:embed/>
            </p:oleObj>
          </a:graphicData>
        </a:graphic>
      </p:graphicFrame>
      <p:graphicFrame>
        <p:nvGraphicFramePr>
          <p:cNvPr id="100355" name="Object 1027"/>
          <p:cNvGraphicFramePr>
            <a:graphicFrameLocks noChangeAspect="1"/>
          </p:cNvGraphicFramePr>
          <p:nvPr/>
        </p:nvGraphicFramePr>
        <p:xfrm>
          <a:off x="228600" y="4953000"/>
          <a:ext cx="441325" cy="571500"/>
        </p:xfrm>
        <a:graphic>
          <a:graphicData uri="http://schemas.openxmlformats.org/presentationml/2006/ole">
            <p:oleObj spid="_x0000_s100355" name="Équation" r:id="rId9" imgW="177480" imgH="228600" progId="Equation.3">
              <p:embed/>
            </p:oleObj>
          </a:graphicData>
        </a:graphic>
      </p:graphicFrame>
      <p:graphicFrame>
        <p:nvGraphicFramePr>
          <p:cNvPr id="100356" name="Object 1028"/>
          <p:cNvGraphicFramePr>
            <a:graphicFrameLocks noChangeAspect="1"/>
          </p:cNvGraphicFramePr>
          <p:nvPr/>
        </p:nvGraphicFramePr>
        <p:xfrm>
          <a:off x="5181600" y="1219200"/>
          <a:ext cx="382588" cy="495300"/>
        </p:xfrm>
        <a:graphic>
          <a:graphicData uri="http://schemas.openxmlformats.org/presentationml/2006/ole">
            <p:oleObj spid="_x0000_s100356" name="Équation" r:id="rId10" imgW="177480" imgH="228600" progId="Equation.3">
              <p:embed/>
            </p:oleObj>
          </a:graphicData>
        </a:graphic>
      </p:graphicFrame>
      <p:graphicFrame>
        <p:nvGraphicFramePr>
          <p:cNvPr id="100357" name="Object 1029"/>
          <p:cNvGraphicFramePr>
            <a:graphicFrameLocks noChangeAspect="1"/>
          </p:cNvGraphicFramePr>
          <p:nvPr/>
        </p:nvGraphicFramePr>
        <p:xfrm>
          <a:off x="152400" y="685800"/>
          <a:ext cx="382588" cy="495300"/>
        </p:xfrm>
        <a:graphic>
          <a:graphicData uri="http://schemas.openxmlformats.org/presentationml/2006/ole">
            <p:oleObj spid="_x0000_s100357" name="Équation" r:id="rId11" imgW="177480" imgH="228600" progId="Equation.3">
              <p:embed/>
            </p:oleObj>
          </a:graphicData>
        </a:graphic>
      </p:graphicFrame>
      <p:graphicFrame>
        <p:nvGraphicFramePr>
          <p:cNvPr id="100358" name="Object 1030"/>
          <p:cNvGraphicFramePr>
            <a:graphicFrameLocks noChangeAspect="1"/>
          </p:cNvGraphicFramePr>
          <p:nvPr/>
        </p:nvGraphicFramePr>
        <p:xfrm>
          <a:off x="228600" y="4343400"/>
          <a:ext cx="382588" cy="495300"/>
        </p:xfrm>
        <a:graphic>
          <a:graphicData uri="http://schemas.openxmlformats.org/presentationml/2006/ole">
            <p:oleObj spid="_x0000_s100358" name="Équation" r:id="rId12" imgW="177480" imgH="228600" progId="Equation.3">
              <p:embed/>
            </p:oleObj>
          </a:graphicData>
        </a:graphic>
      </p:graphicFrame>
      <p:sp>
        <p:nvSpPr>
          <p:cNvPr id="17" name="Espace réservé du pied de page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-la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3171825" cy="3200400"/>
          </a:xfrm>
          <a:prstGeom prst="rect">
            <a:avLst/>
          </a:prstGeom>
          <a:noFill/>
        </p:spPr>
      </p:pic>
      <p:pic>
        <p:nvPicPr>
          <p:cNvPr id="35843" name="Picture 3" descr="a-lam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0"/>
            <a:ext cx="2524125" cy="3048000"/>
          </a:xfrm>
          <a:prstGeom prst="rect">
            <a:avLst/>
          </a:prstGeom>
          <a:noFill/>
        </p:spPr>
      </p:pic>
      <p:pic>
        <p:nvPicPr>
          <p:cNvPr id="35844" name="Picture 4" descr="a-lamb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357562"/>
            <a:ext cx="3048000" cy="2768600"/>
          </a:xfrm>
          <a:prstGeom prst="rect">
            <a:avLst/>
          </a:prstGeom>
          <a:noFill/>
        </p:spPr>
      </p:pic>
      <p:pic>
        <p:nvPicPr>
          <p:cNvPr id="35845" name="Picture 5" descr="a-lamb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3143248"/>
            <a:ext cx="2590800" cy="2701925"/>
          </a:xfrm>
          <a:prstGeom prst="rect">
            <a:avLst/>
          </a:prstGeom>
          <a:noFill/>
        </p:spPr>
      </p:pic>
      <p:graphicFrame>
        <p:nvGraphicFramePr>
          <p:cNvPr id="101376" name="Object 0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101376" name="Équation" r:id="rId7" imgW="114120" imgH="215640" progId="Equation.3">
              <p:embed/>
            </p:oleObj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822325" y="-34925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wavelength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346325" y="2555875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amplitude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2270125" y="1614488"/>
            <a:ext cx="1728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No coarsening</a:t>
            </a:r>
            <a:endParaRPr lang="fr-FR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858000" y="1801813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3300"/>
                </a:solidFill>
              </a:rPr>
              <a:t>C</a:t>
            </a:r>
            <a:r>
              <a:rPr lang="fr-FR" sz="2000" b="1" dirty="0" err="1" smtClean="0">
                <a:solidFill>
                  <a:srgbClr val="FF3300"/>
                </a:solidFill>
              </a:rPr>
              <a:t>oarsening</a:t>
            </a:r>
            <a:endParaRPr lang="fr-FR" dirty="0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7000892" y="4572008"/>
            <a:ext cx="1438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3300"/>
                </a:solidFill>
              </a:rPr>
              <a:t>C</a:t>
            </a:r>
            <a:r>
              <a:rPr lang="fr-FR" sz="2000" b="1" dirty="0" err="1" smtClean="0">
                <a:solidFill>
                  <a:srgbClr val="FF3300"/>
                </a:solidFill>
              </a:rPr>
              <a:t>oarsening</a:t>
            </a:r>
            <a:endParaRPr lang="fr-FR" dirty="0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1500166" y="4357694"/>
            <a:ext cx="1466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3300"/>
                </a:solidFill>
              </a:rPr>
              <a:t>Interrupted</a:t>
            </a:r>
            <a:endParaRPr lang="fr-FR" sz="2000" b="1" dirty="0">
              <a:solidFill>
                <a:srgbClr val="FF3300"/>
              </a:solidFill>
            </a:endParaRPr>
          </a:p>
          <a:p>
            <a:r>
              <a:rPr lang="fr-FR" sz="2000" b="1" dirty="0" err="1">
                <a:solidFill>
                  <a:srgbClr val="FF3300"/>
                </a:solidFill>
              </a:rPr>
              <a:t>coarsening</a:t>
            </a:r>
            <a:endParaRPr lang="fr-FR" dirty="0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5181600" y="1676400"/>
          <a:ext cx="441325" cy="571500"/>
        </p:xfrm>
        <a:graphic>
          <a:graphicData uri="http://schemas.openxmlformats.org/presentationml/2006/ole">
            <p:oleObj spid="_x0000_s101377" name="Équation" r:id="rId8" imgW="177480" imgH="228600" progId="Equation.3">
              <p:embed/>
            </p:oleObj>
          </a:graphicData>
        </a:graphic>
      </p:graphicFrame>
      <p:graphicFrame>
        <p:nvGraphicFramePr>
          <p:cNvPr id="101378" name="Object 2"/>
          <p:cNvGraphicFramePr>
            <a:graphicFrameLocks noChangeAspect="1"/>
          </p:cNvGraphicFramePr>
          <p:nvPr/>
        </p:nvGraphicFramePr>
        <p:xfrm>
          <a:off x="152400" y="1143000"/>
          <a:ext cx="441325" cy="571500"/>
        </p:xfrm>
        <a:graphic>
          <a:graphicData uri="http://schemas.openxmlformats.org/presentationml/2006/ole">
            <p:oleObj spid="_x0000_s101378" name="Équation" r:id="rId9" imgW="177480" imgH="228600" progId="Equation.3">
              <p:embed/>
            </p:oleObj>
          </a:graphicData>
        </a:graphic>
      </p:graphicFrame>
      <p:graphicFrame>
        <p:nvGraphicFramePr>
          <p:cNvPr id="101379" name="Object 3"/>
          <p:cNvGraphicFramePr>
            <a:graphicFrameLocks noChangeAspect="1"/>
          </p:cNvGraphicFramePr>
          <p:nvPr/>
        </p:nvGraphicFramePr>
        <p:xfrm>
          <a:off x="228600" y="4953000"/>
          <a:ext cx="441325" cy="571500"/>
        </p:xfrm>
        <a:graphic>
          <a:graphicData uri="http://schemas.openxmlformats.org/presentationml/2006/ole">
            <p:oleObj spid="_x0000_s101379" name="Équation" r:id="rId10" imgW="177480" imgH="228600" progId="Equation.3">
              <p:embed/>
            </p:oleObj>
          </a:graphicData>
        </a:graphic>
      </p:graphicFrame>
      <p:graphicFrame>
        <p:nvGraphicFramePr>
          <p:cNvPr id="101380" name="Object 4"/>
          <p:cNvGraphicFramePr>
            <a:graphicFrameLocks noChangeAspect="1"/>
          </p:cNvGraphicFramePr>
          <p:nvPr/>
        </p:nvGraphicFramePr>
        <p:xfrm>
          <a:off x="5181600" y="4876800"/>
          <a:ext cx="441325" cy="571500"/>
        </p:xfrm>
        <a:graphic>
          <a:graphicData uri="http://schemas.openxmlformats.org/presentationml/2006/ole">
            <p:oleObj spid="_x0000_s101380" name="Équation" r:id="rId11" imgW="177480" imgH="228600" progId="Equation.3">
              <p:embed/>
            </p:oleObj>
          </a:graphicData>
        </a:graphic>
      </p:graphicFrame>
      <p:graphicFrame>
        <p:nvGraphicFramePr>
          <p:cNvPr id="101381" name="Object 5"/>
          <p:cNvGraphicFramePr>
            <a:graphicFrameLocks noChangeAspect="1"/>
          </p:cNvGraphicFramePr>
          <p:nvPr/>
        </p:nvGraphicFramePr>
        <p:xfrm>
          <a:off x="5181600" y="1219200"/>
          <a:ext cx="382588" cy="495300"/>
        </p:xfrm>
        <a:graphic>
          <a:graphicData uri="http://schemas.openxmlformats.org/presentationml/2006/ole">
            <p:oleObj spid="_x0000_s101381" name="Équation" r:id="rId12" imgW="177480" imgH="228600" progId="Equation.3">
              <p:embed/>
            </p:oleObj>
          </a:graphicData>
        </a:graphic>
      </p:graphicFrame>
      <p:graphicFrame>
        <p:nvGraphicFramePr>
          <p:cNvPr id="101382" name="Object 6"/>
          <p:cNvGraphicFramePr>
            <a:graphicFrameLocks noChangeAspect="1"/>
          </p:cNvGraphicFramePr>
          <p:nvPr/>
        </p:nvGraphicFramePr>
        <p:xfrm>
          <a:off x="152400" y="685800"/>
          <a:ext cx="382588" cy="495300"/>
        </p:xfrm>
        <a:graphic>
          <a:graphicData uri="http://schemas.openxmlformats.org/presentationml/2006/ole">
            <p:oleObj spid="_x0000_s101382" name="Équation" r:id="rId13" imgW="177480" imgH="228600" progId="Equation.3">
              <p:embed/>
            </p:oleObj>
          </a:graphicData>
        </a:graphic>
      </p:graphicFrame>
      <p:graphicFrame>
        <p:nvGraphicFramePr>
          <p:cNvPr id="101383" name="Object 7"/>
          <p:cNvGraphicFramePr>
            <a:graphicFrameLocks noChangeAspect="1"/>
          </p:cNvGraphicFramePr>
          <p:nvPr/>
        </p:nvGraphicFramePr>
        <p:xfrm>
          <a:off x="228600" y="4343400"/>
          <a:ext cx="382588" cy="495300"/>
        </p:xfrm>
        <a:graphic>
          <a:graphicData uri="http://schemas.openxmlformats.org/presentationml/2006/ole">
            <p:oleObj spid="_x0000_s101383" name="Équation" r:id="rId14" imgW="177480" imgH="228600" progId="Equation.3">
              <p:embed/>
            </p:oleObj>
          </a:graphicData>
        </a:graphic>
      </p:graphicFrame>
      <p:graphicFrame>
        <p:nvGraphicFramePr>
          <p:cNvPr id="101384" name="Object 8"/>
          <p:cNvGraphicFramePr>
            <a:graphicFrameLocks noChangeAspect="1"/>
          </p:cNvGraphicFramePr>
          <p:nvPr/>
        </p:nvGraphicFramePr>
        <p:xfrm>
          <a:off x="5181600" y="4267200"/>
          <a:ext cx="382588" cy="495300"/>
        </p:xfrm>
        <a:graphic>
          <a:graphicData uri="http://schemas.openxmlformats.org/presentationml/2006/ole">
            <p:oleObj spid="_x0000_s101384" name="Équation" r:id="rId15" imgW="177480" imgH="228600" progId="Equation.3">
              <p:embed/>
            </p:oleObj>
          </a:graphicData>
        </a:graphic>
      </p:graphicFrame>
      <p:sp>
        <p:nvSpPr>
          <p:cNvPr id="23" name="ZoneTexte 22"/>
          <p:cNvSpPr txBox="1"/>
          <p:nvPr/>
        </p:nvSpPr>
        <p:spPr>
          <a:xfrm>
            <a:off x="0" y="6143644"/>
            <a:ext cx="7491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C.M., O. Pierre-Louis, Y. </a:t>
            </a:r>
            <a:r>
              <a:rPr lang="fr-FR" sz="2000" dirty="0" err="1" smtClean="0"/>
              <a:t>Saito</a:t>
            </a:r>
            <a:r>
              <a:rPr lang="fr-FR" sz="2000" dirty="0" smtClean="0"/>
              <a:t>, </a:t>
            </a:r>
            <a:r>
              <a:rPr lang="fr-FR" sz="2000" i="1" dirty="0" err="1" smtClean="0"/>
              <a:t>Review</a:t>
            </a:r>
            <a:r>
              <a:rPr lang="fr-FR" sz="2000" i="1" dirty="0" smtClean="0"/>
              <a:t> of Modern </a:t>
            </a:r>
            <a:r>
              <a:rPr lang="fr-FR" sz="2000" i="1" dirty="0" err="1" smtClean="0"/>
              <a:t>Physics</a:t>
            </a:r>
            <a:r>
              <a:rPr lang="fr-FR" sz="2000" i="1" dirty="0" smtClean="0"/>
              <a:t> </a:t>
            </a:r>
            <a:r>
              <a:rPr lang="fr-FR" sz="2000" dirty="0" smtClean="0"/>
              <a:t>(sous </a:t>
            </a:r>
            <a:r>
              <a:rPr lang="fr-FR" sz="2000" dirty="0" err="1" smtClean="0"/>
              <a:t>press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2714612" y="142852"/>
            <a:ext cx="4203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P. </a:t>
            </a:r>
            <a:r>
              <a:rPr lang="fr-FR" sz="2000" dirty="0" err="1" smtClean="0"/>
              <a:t>Politi</a:t>
            </a:r>
            <a:r>
              <a:rPr lang="fr-FR" sz="2000" dirty="0" smtClean="0"/>
              <a:t>, C.M.,  Phys. </a:t>
            </a:r>
            <a:r>
              <a:rPr lang="fr-FR" sz="2000" dirty="0" err="1" smtClean="0"/>
              <a:t>Rev</a:t>
            </a:r>
            <a:r>
              <a:rPr lang="fr-FR" sz="2000" dirty="0" smtClean="0"/>
              <a:t>. </a:t>
            </a:r>
            <a:r>
              <a:rPr lang="fr-FR" sz="2000" dirty="0" err="1" smtClean="0"/>
              <a:t>Lett</a:t>
            </a:r>
            <a:r>
              <a:rPr lang="fr-FR" sz="2000" dirty="0" smtClean="0"/>
              <a:t>. (2004)</a:t>
            </a:r>
            <a:endParaRPr lang="fr-FR" sz="2000" dirty="0"/>
          </a:p>
        </p:txBody>
      </p:sp>
      <p:sp>
        <p:nvSpPr>
          <p:cNvPr id="25" name="Espace réservé du pied de page 2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827088" y="1052513"/>
          <a:ext cx="6805612" cy="865187"/>
        </p:xfrm>
        <a:graphic>
          <a:graphicData uri="http://schemas.openxmlformats.org/presentationml/2006/ole">
            <p:oleObj spid="_x0000_s137218" name="Equation" r:id="rId3" imgW="2286000" imgH="291960" progId="Equation.3">
              <p:embed/>
            </p:oleObj>
          </a:graphicData>
        </a:graphic>
      </p:graphicFrame>
      <p:graphicFrame>
        <p:nvGraphicFramePr>
          <p:cNvPr id="80901" name="Object 5"/>
          <p:cNvGraphicFramePr>
            <a:graphicFrameLocks noChangeAspect="1"/>
          </p:cNvGraphicFramePr>
          <p:nvPr/>
        </p:nvGraphicFramePr>
        <p:xfrm>
          <a:off x="755650" y="2276475"/>
          <a:ext cx="5559425" cy="677863"/>
        </p:xfrm>
        <a:graphic>
          <a:graphicData uri="http://schemas.openxmlformats.org/presentationml/2006/ole">
            <p:oleObj spid="_x0000_s137219" name="Equation" r:id="rId4" imgW="1866600" imgH="228600" progId="Equation.3">
              <p:embed/>
            </p:oleObj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79388" y="3644900"/>
          <a:ext cx="2674937" cy="519113"/>
        </p:xfrm>
        <a:graphic>
          <a:graphicData uri="http://schemas.openxmlformats.org/presentationml/2006/ole">
            <p:oleObj spid="_x0000_s137220" name="Equation" r:id="rId5" imgW="1041120" imgH="203040" progId="Equation.3">
              <p:embed/>
            </p:oleObj>
          </a:graphicData>
        </a:graphic>
      </p:graphicFrame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1887538" y="65088"/>
            <a:ext cx="6791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General class of equations (step flow, sand ripples….)</a:t>
            </a:r>
          </a:p>
          <a:p>
            <a:endParaRPr lang="fr-FR"/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808038" y="4241800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Arbitrary functions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eq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6621463" cy="869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9395" name="Picture 3" descr="cm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415213" cy="346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85786" y="0"/>
            <a:ext cx="7711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Sand </a:t>
            </a:r>
            <a:r>
              <a:rPr lang="fr-FR" dirty="0" err="1"/>
              <a:t>Ripples</a:t>
            </a:r>
            <a:r>
              <a:rPr lang="fr-FR" dirty="0"/>
              <a:t>, </a:t>
            </a:r>
            <a:r>
              <a:rPr lang="fr-FR" dirty="0" err="1"/>
              <a:t>Csahok</a:t>
            </a:r>
            <a:r>
              <a:rPr lang="fr-FR" dirty="0"/>
              <a:t>, </a:t>
            </a:r>
            <a:r>
              <a:rPr lang="fr-FR" dirty="0" err="1"/>
              <a:t>Misbah</a:t>
            </a:r>
            <a:r>
              <a:rPr lang="fr-FR" dirty="0"/>
              <a:t>, </a:t>
            </a:r>
            <a:r>
              <a:rPr lang="fr-FR" dirty="0" err="1" smtClean="0"/>
              <a:t>Rioual,Valance</a:t>
            </a:r>
            <a:r>
              <a:rPr lang="fr-FR" dirty="0" smtClean="0"/>
              <a:t> </a:t>
            </a:r>
            <a:r>
              <a:rPr lang="fr-FR" dirty="0"/>
              <a:t>EPJE (1999).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-lam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3171825" cy="320040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822325" y="395288"/>
            <a:ext cx="1409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Wavelength</a:t>
            </a:r>
            <a:endParaRPr lang="fr-F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98725" y="3241675"/>
            <a:ext cx="1400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amplitude</a:t>
            </a:r>
          </a:p>
        </p:txBody>
      </p:sp>
      <p:graphicFrame>
        <p:nvGraphicFramePr>
          <p:cNvPr id="102400" name="Object 1024"/>
          <p:cNvGraphicFramePr>
            <a:graphicFrameLocks noChangeAspect="1"/>
          </p:cNvGraphicFramePr>
          <p:nvPr/>
        </p:nvGraphicFramePr>
        <p:xfrm>
          <a:off x="228600" y="1676400"/>
          <a:ext cx="441325" cy="571500"/>
        </p:xfrm>
        <a:graphic>
          <a:graphicData uri="http://schemas.openxmlformats.org/presentationml/2006/ole">
            <p:oleObj spid="_x0000_s102400" name="Équation" r:id="rId4" imgW="177480" imgH="228600" progId="Equation.3">
              <p:embed/>
            </p:oleObj>
          </a:graphicData>
        </a:graphic>
      </p:graphicFrame>
      <p:graphicFrame>
        <p:nvGraphicFramePr>
          <p:cNvPr id="102401" name="Object 1025"/>
          <p:cNvGraphicFramePr>
            <a:graphicFrameLocks noChangeAspect="1"/>
          </p:cNvGraphicFramePr>
          <p:nvPr/>
        </p:nvGraphicFramePr>
        <p:xfrm>
          <a:off x="152400" y="1219200"/>
          <a:ext cx="382588" cy="495300"/>
        </p:xfrm>
        <a:graphic>
          <a:graphicData uri="http://schemas.openxmlformats.org/presentationml/2006/ole">
            <p:oleObj spid="_x0000_s102401" name="Équation" r:id="rId5" imgW="177480" imgH="228600" progId="Equation.3">
              <p:embed/>
            </p:oleObj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117725" y="928688"/>
            <a:ext cx="938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 b="1">
                <a:solidFill>
                  <a:srgbClr val="FF3300"/>
                </a:solidFill>
              </a:rPr>
              <a:t>frozen </a:t>
            </a:r>
            <a:endParaRPr lang="fr-FR"/>
          </a:p>
        </p:txBody>
      </p:sp>
      <p:graphicFrame>
        <p:nvGraphicFramePr>
          <p:cNvPr id="102402" name="Object 1026"/>
          <p:cNvGraphicFramePr>
            <a:graphicFrameLocks noChangeAspect="1"/>
          </p:cNvGraphicFramePr>
          <p:nvPr/>
        </p:nvGraphicFramePr>
        <p:xfrm>
          <a:off x="2971800" y="914400"/>
          <a:ext cx="433388" cy="546100"/>
        </p:xfrm>
        <a:graphic>
          <a:graphicData uri="http://schemas.openxmlformats.org/presentationml/2006/ole">
            <p:oleObj spid="_x0000_s102402" name="Équation" r:id="rId6" imgW="139680" imgH="177480" progId="Equation.3">
              <p:embed/>
            </p:oleObj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4251325" y="269875"/>
            <a:ext cx="38782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Example: meandering of steps</a:t>
            </a:r>
          </a:p>
          <a:p>
            <a:r>
              <a:rPr lang="fr-FR"/>
              <a:t>on vicinal surfaces</a:t>
            </a:r>
          </a:p>
        </p:txBody>
      </p:sp>
      <p:pic>
        <p:nvPicPr>
          <p:cNvPr id="22538" name="Picture 10" descr="step_meander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219200"/>
            <a:ext cx="4114800" cy="811213"/>
          </a:xfrm>
          <a:prstGeom prst="rect">
            <a:avLst/>
          </a:prstGeom>
          <a:noFill/>
        </p:spPr>
      </p:pic>
      <p:graphicFrame>
        <p:nvGraphicFramePr>
          <p:cNvPr id="102403" name="Object 1027"/>
          <p:cNvGraphicFramePr>
            <a:graphicFrameLocks noChangeAspect="1"/>
          </p:cNvGraphicFramePr>
          <p:nvPr/>
        </p:nvGraphicFramePr>
        <p:xfrm>
          <a:off x="2057400" y="2819400"/>
          <a:ext cx="285750" cy="285750"/>
        </p:xfrm>
        <a:graphic>
          <a:graphicData uri="http://schemas.openxmlformats.org/presentationml/2006/ole">
            <p:oleObj spid="_x0000_s102403" name="Équation" r:id="rId8" imgW="114120" imgH="114120" progId="Equation.3">
              <p:embed/>
            </p:oleObj>
          </a:graphicData>
        </a:graphic>
      </p:graphicFrame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2514600" y="2667000"/>
            <a:ext cx="838200" cy="304800"/>
          </a:xfrm>
          <a:prstGeom prst="leftArrow">
            <a:avLst>
              <a:gd name="adj1" fmla="val 50000"/>
              <a:gd name="adj2" fmla="val 68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498725" y="2174875"/>
            <a:ext cx="171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branch stops</a:t>
            </a:r>
          </a:p>
        </p:txBody>
      </p:sp>
      <p:pic>
        <p:nvPicPr>
          <p:cNvPr id="22548" name="Picture 20" descr="meandre_H0_co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2209800"/>
            <a:ext cx="3733800" cy="1892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223738" y="4500570"/>
            <a:ext cx="892026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O. Pierre-Louis et al. Phys. </a:t>
            </a:r>
            <a:r>
              <a:rPr lang="fr-FR" dirty="0" err="1" smtClean="0"/>
              <a:t>Rev</a:t>
            </a:r>
            <a:r>
              <a:rPr lang="fr-FR" dirty="0" smtClean="0"/>
              <a:t>. </a:t>
            </a:r>
            <a:r>
              <a:rPr lang="fr-FR" dirty="0" err="1" smtClean="0"/>
              <a:t>Lett</a:t>
            </a:r>
            <a:r>
              <a:rPr lang="fr-FR" dirty="0" smtClean="0"/>
              <a:t>. </a:t>
            </a:r>
            <a:r>
              <a:rPr lang="fr-FR" b="1" dirty="0" smtClean="0"/>
              <a:t>80</a:t>
            </a:r>
            <a:r>
              <a:rPr lang="fr-FR" dirty="0" smtClean="0"/>
              <a:t>, 4221 (1998) and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examples</a:t>
            </a:r>
            <a:r>
              <a:rPr lang="fr-FR" dirty="0" smtClean="0"/>
              <a:t> ,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:</a:t>
            </a:r>
            <a:r>
              <a:rPr lang="fr-FR" sz="2000" dirty="0" smtClean="0"/>
              <a:t>C.M., O. Pierre-Louis, Y. </a:t>
            </a:r>
            <a:r>
              <a:rPr lang="fr-FR" sz="2000" dirty="0" err="1" smtClean="0"/>
              <a:t>Saito</a:t>
            </a:r>
            <a:r>
              <a:rPr lang="fr-FR" sz="2000" dirty="0" smtClean="0"/>
              <a:t>, </a:t>
            </a:r>
            <a:r>
              <a:rPr lang="fr-FR" sz="2000" i="1" dirty="0" err="1" smtClean="0"/>
              <a:t>Review</a:t>
            </a:r>
            <a:r>
              <a:rPr lang="fr-FR" sz="2000" i="1" dirty="0" smtClean="0"/>
              <a:t> of Modern </a:t>
            </a:r>
            <a:r>
              <a:rPr lang="fr-FR" sz="2000" i="1" dirty="0" err="1" smtClean="0"/>
              <a:t>Physics</a:t>
            </a:r>
            <a:r>
              <a:rPr lang="fr-FR" sz="2000" i="1" dirty="0" smtClean="0"/>
              <a:t> </a:t>
            </a:r>
            <a:r>
              <a:rPr lang="fr-FR" sz="2000" dirty="0" smtClean="0"/>
              <a:t>(sous </a:t>
            </a:r>
            <a:r>
              <a:rPr lang="fr-FR" sz="2000" dirty="0" err="1" smtClean="0"/>
              <a:t>press</a:t>
            </a:r>
            <a:r>
              <a:rPr lang="fr-FR" sz="2000" dirty="0" smtClean="0"/>
              <a:t>)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unes_pictu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671404" cy="5334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224" y="6072206"/>
            <a:ext cx="457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Andreotti et al. </a:t>
            </a:r>
            <a:r>
              <a:rPr lang="fr-FR" i="1" dirty="0" smtClean="0"/>
              <a:t>Nature</a:t>
            </a:r>
            <a:r>
              <a:rPr lang="fr-FR" dirty="0" smtClean="0"/>
              <a:t>, </a:t>
            </a:r>
            <a:r>
              <a:rPr lang="fr-FR" b="1" dirty="0" smtClean="0"/>
              <a:t>457</a:t>
            </a:r>
            <a:r>
              <a:rPr lang="fr-FR" dirty="0" smtClean="0"/>
              <a:t> (2009)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unes_A_lambda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284" y="2071678"/>
            <a:ext cx="5219715" cy="326232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928662" y="357166"/>
            <a:ext cx="5532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Dunes (Andreotti et al. </a:t>
            </a:r>
            <a:r>
              <a:rPr lang="fr-FR" i="1" dirty="0" smtClean="0"/>
              <a:t>Nature</a:t>
            </a:r>
            <a:r>
              <a:rPr lang="fr-FR" dirty="0" smtClean="0"/>
              <a:t>, </a:t>
            </a:r>
            <a:r>
              <a:rPr lang="fr-FR" b="1" dirty="0" smtClean="0"/>
              <a:t>457</a:t>
            </a:r>
            <a:r>
              <a:rPr lang="fr-FR" dirty="0" smtClean="0"/>
              <a:t> (2009))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3200400" y="2133600"/>
          <a:ext cx="1755775" cy="1073150"/>
        </p:xfrm>
        <a:graphic>
          <a:graphicData uri="http://schemas.openxmlformats.org/presentationml/2006/ole">
            <p:oleObj spid="_x0000_s61445" name="Équation" r:id="rId3" imgW="685800" imgH="419040" progId="Equation.3">
              <p:embed/>
            </p:oleObj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61449" name="Équation" r:id="rId4" imgW="114120" imgH="21564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714348" y="35716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Can one </a:t>
            </a:r>
            <a:r>
              <a:rPr lang="fr-FR" b="1" dirty="0" err="1" smtClean="0">
                <a:solidFill>
                  <a:srgbClr val="FF0000"/>
                </a:solidFill>
              </a:rPr>
              <a:t>say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something</a:t>
            </a:r>
            <a:r>
              <a:rPr lang="fr-FR" b="1" dirty="0" smtClean="0">
                <a:solidFill>
                  <a:srgbClr val="FF0000"/>
                </a:solidFill>
              </a:rPr>
              <a:t> about </a:t>
            </a:r>
            <a:r>
              <a:rPr lang="fr-FR" b="1" dirty="0" err="1" smtClean="0">
                <a:solidFill>
                  <a:srgbClr val="FF0000"/>
                </a:solidFill>
              </a:rPr>
              <a:t>coarsening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exponent</a:t>
            </a:r>
            <a:r>
              <a:rPr lang="fr-FR" b="1" dirty="0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42844" y="5429264"/>
            <a:ext cx="3820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P. </a:t>
            </a:r>
            <a:r>
              <a:rPr lang="fr-FR" sz="2000" dirty="0" err="1" smtClean="0"/>
              <a:t>Politi</a:t>
            </a:r>
            <a:r>
              <a:rPr lang="fr-FR" sz="2000" dirty="0" smtClean="0"/>
              <a:t>, C.M., Phys. </a:t>
            </a:r>
            <a:r>
              <a:rPr lang="fr-FR" sz="2000" dirty="0" err="1" smtClean="0"/>
              <a:t>Rev</a:t>
            </a:r>
            <a:r>
              <a:rPr lang="fr-FR" sz="2000" dirty="0" smtClean="0"/>
              <a:t>. E (2006)</a:t>
            </a:r>
            <a:endParaRPr lang="fr-FR" sz="2000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71802" y="571480"/>
            <a:ext cx="2353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 smtClean="0"/>
              <a:t>Questions</a:t>
            </a:r>
            <a:endParaRPr 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285852" y="1857364"/>
            <a:ext cx="66624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Can one </a:t>
            </a:r>
            <a:r>
              <a:rPr lang="fr-FR" dirty="0" err="1" smtClean="0"/>
              <a:t>say</a:t>
            </a:r>
            <a:r>
              <a:rPr lang="fr-FR" dirty="0" smtClean="0"/>
              <a:t> if </a:t>
            </a:r>
            <a:r>
              <a:rPr lang="fr-FR" dirty="0" err="1" smtClean="0"/>
              <a:t>coarsening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place in </a:t>
            </a:r>
            <a:r>
              <a:rPr lang="fr-FR" dirty="0" err="1" smtClean="0"/>
              <a:t>advance</a:t>
            </a:r>
            <a:r>
              <a:rPr lang="fr-FR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the main </a:t>
            </a:r>
            <a:r>
              <a:rPr lang="fr-FR" dirty="0" err="1" smtClean="0"/>
              <a:t>idea</a:t>
            </a:r>
            <a:r>
              <a:rPr lang="fr-FR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How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exploited</a:t>
            </a:r>
            <a:r>
              <a:rPr lang="fr-FR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Can one </a:t>
            </a:r>
            <a:r>
              <a:rPr lang="fr-FR" dirty="0" err="1" smtClean="0"/>
              <a:t>say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about </a:t>
            </a:r>
            <a:r>
              <a:rPr lang="fr-FR" dirty="0" err="1" smtClean="0"/>
              <a:t>coarsening</a:t>
            </a:r>
            <a:r>
              <a:rPr lang="fr-FR" dirty="0" smtClean="0"/>
              <a:t> </a:t>
            </a:r>
            <a:r>
              <a:rPr lang="fr-FR" dirty="0" err="1" smtClean="0"/>
              <a:t>exponent</a:t>
            </a:r>
            <a:r>
              <a:rPr lang="fr-FR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Is </a:t>
            </a:r>
            <a:r>
              <a:rPr lang="fr-FR" dirty="0" err="1" smtClean="0"/>
              <a:t>this</a:t>
            </a:r>
            <a:r>
              <a:rPr lang="fr-FR" dirty="0" smtClean="0"/>
              <a:t> possible </a:t>
            </a:r>
            <a:r>
              <a:rPr lang="fr-FR" dirty="0" err="1" smtClean="0"/>
              <a:t>beyond</a:t>
            </a:r>
            <a:r>
              <a:rPr lang="fr-FR" dirty="0" smtClean="0"/>
              <a:t> one dimension?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How </a:t>
            </a:r>
            <a:r>
              <a:rPr lang="fr-FR" dirty="0" err="1" smtClean="0"/>
              <a:t>general</a:t>
            </a:r>
            <a:r>
              <a:rPr lang="fr-FR" dirty="0" smtClean="0"/>
              <a:t> are the </a:t>
            </a:r>
            <a:r>
              <a:rPr lang="fr-FR" dirty="0" err="1" smtClean="0"/>
              <a:t>results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1538" y="4786322"/>
            <a:ext cx="75440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UcPeriod"/>
            </a:pPr>
            <a:r>
              <a:rPr lang="fr-FR" dirty="0" smtClean="0"/>
              <a:t>Bray, Adv. Phys. 1994: </a:t>
            </a:r>
            <a:r>
              <a:rPr lang="fr-FR" dirty="0" err="1" smtClean="0"/>
              <a:t>necessity</a:t>
            </a:r>
            <a:r>
              <a:rPr lang="fr-FR" dirty="0" smtClean="0"/>
              <a:t> for </a:t>
            </a:r>
            <a:r>
              <a:rPr lang="fr-FR" dirty="0" err="1" smtClean="0"/>
              <a:t>vartiaional</a:t>
            </a:r>
            <a:r>
              <a:rPr lang="fr-FR" dirty="0" smtClean="0"/>
              <a:t> </a:t>
            </a:r>
            <a:r>
              <a:rPr lang="fr-FR" dirty="0" err="1" smtClean="0"/>
              <a:t>eqs</a:t>
            </a:r>
            <a:r>
              <a:rPr lang="fr-FR" dirty="0" smtClean="0"/>
              <a:t>.</a:t>
            </a:r>
          </a:p>
          <a:p>
            <a:pPr marL="457200" indent="-457200">
              <a:buAutoNum type="alphaUcPeriod"/>
            </a:pPr>
            <a:endParaRPr lang="fr-FR" dirty="0" smtClean="0"/>
          </a:p>
          <a:p>
            <a:pPr marL="457200" indent="-457200"/>
            <a:r>
              <a:rPr lang="fr-FR" dirty="0" smtClean="0"/>
              <a:t>Non </a:t>
            </a:r>
            <a:r>
              <a:rPr lang="fr-FR" dirty="0" err="1" smtClean="0"/>
              <a:t>variational</a:t>
            </a:r>
            <a:r>
              <a:rPr lang="fr-FR" dirty="0" smtClean="0"/>
              <a:t> </a:t>
            </a:r>
            <a:r>
              <a:rPr lang="fr-FR" dirty="0" err="1" smtClean="0"/>
              <a:t>eqs</a:t>
            </a:r>
            <a:r>
              <a:rPr lang="fr-FR" dirty="0" smtClean="0"/>
              <a:t>. are the </a:t>
            </a:r>
            <a:r>
              <a:rPr lang="fr-FR" dirty="0" err="1" smtClean="0"/>
              <a:t>rule</a:t>
            </a:r>
            <a:r>
              <a:rPr lang="fr-FR" dirty="0" smtClean="0"/>
              <a:t> in </a:t>
            </a:r>
            <a:r>
              <a:rPr lang="fr-FR" dirty="0" err="1" smtClean="0"/>
              <a:t>nonequilibrium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</a:t>
            </a:r>
          </a:p>
          <a:p>
            <a:pPr marL="457200" indent="-457200"/>
            <a:r>
              <a:rPr lang="fr-FR" dirty="0" smtClean="0"/>
              <a:t>P. </a:t>
            </a:r>
            <a:r>
              <a:rPr lang="fr-FR" dirty="0" err="1" smtClean="0"/>
              <a:t>Politi</a:t>
            </a:r>
            <a:r>
              <a:rPr lang="fr-FR" dirty="0" smtClean="0"/>
              <a:t> et C.M. PRL (2004), PRE(2006,2007,2009)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355725" y="193675"/>
            <a:ext cx="293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Coarsening exponent</a:t>
            </a:r>
            <a:endParaRPr lang="fr-FR"/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3200400" y="1066800"/>
          <a:ext cx="1219200" cy="571500"/>
        </p:xfrm>
        <a:graphic>
          <a:graphicData uri="http://schemas.openxmlformats.org/presentationml/2006/ole">
            <p:oleObj spid="_x0000_s83971" name="Équation" r:id="rId3" imgW="431640" imgH="203040" progId="Equation.3">
              <p:embed/>
            </p:oleObj>
          </a:graphicData>
        </a:graphic>
      </p:graphicFrame>
      <p:graphicFrame>
        <p:nvGraphicFramePr>
          <p:cNvPr id="83972" name="Object 4"/>
          <p:cNvGraphicFramePr>
            <a:graphicFrameLocks noChangeAspect="1"/>
          </p:cNvGraphicFramePr>
          <p:nvPr/>
        </p:nvGraphicFramePr>
        <p:xfrm>
          <a:off x="6021388" y="2057400"/>
          <a:ext cx="2817812" cy="1190625"/>
        </p:xfrm>
        <a:graphic>
          <a:graphicData uri="http://schemas.openxmlformats.org/presentationml/2006/ole">
            <p:oleObj spid="_x0000_s83972" name="Equation" r:id="rId4" imgW="1257120" imgH="53316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3200400" y="2133600"/>
          <a:ext cx="1755775" cy="1073150"/>
        </p:xfrm>
        <a:graphic>
          <a:graphicData uri="http://schemas.openxmlformats.org/presentationml/2006/ole">
            <p:oleObj spid="_x0000_s83973" name="Équation" r:id="rId5" imgW="685800" imgH="419040" progId="Equation.3">
              <p:embed/>
            </p:oleObj>
          </a:graphicData>
        </a:graphic>
      </p:graphicFrame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7543800" y="1295400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LG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65125" y="3775075"/>
            <a:ext cx="230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GL and CH in 1d</a:t>
            </a:r>
          </a:p>
        </p:txBody>
      </p:sp>
      <p:graphicFrame>
        <p:nvGraphicFramePr>
          <p:cNvPr id="83976" name="Object 8"/>
          <p:cNvGraphicFramePr>
            <a:graphicFrameLocks noChangeAspect="1"/>
          </p:cNvGraphicFramePr>
          <p:nvPr/>
        </p:nvGraphicFramePr>
        <p:xfrm>
          <a:off x="3962400" y="3886200"/>
          <a:ext cx="1524000" cy="527050"/>
        </p:xfrm>
        <a:graphic>
          <a:graphicData uri="http://schemas.openxmlformats.org/presentationml/2006/ole">
            <p:oleObj spid="_x0000_s83976" name="Équation" r:id="rId6" imgW="583920" imgH="203040" progId="Equation.3">
              <p:embed/>
            </p:oleObj>
          </a:graphicData>
        </a:graphic>
      </p:graphicFrame>
      <p:graphicFrame>
        <p:nvGraphicFramePr>
          <p:cNvPr id="83977" name="Object 9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83977" name="Équation" r:id="rId7" imgW="114120" imgH="215640" progId="Equation.3">
              <p:embed/>
            </p:oleObj>
          </a:graphicData>
        </a:graphic>
      </p:graphicFrame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441325" y="5146675"/>
            <a:ext cx="3246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Other types of equations </a:t>
            </a:r>
          </a:p>
        </p:txBody>
      </p:sp>
      <p:graphicFrame>
        <p:nvGraphicFramePr>
          <p:cNvPr id="83979" name="Object 11"/>
          <p:cNvGraphicFramePr>
            <a:graphicFrameLocks noChangeAspect="1"/>
          </p:cNvGraphicFramePr>
          <p:nvPr/>
        </p:nvGraphicFramePr>
        <p:xfrm>
          <a:off x="4114800" y="5029200"/>
          <a:ext cx="1219200" cy="571500"/>
        </p:xfrm>
        <a:graphic>
          <a:graphicData uri="http://schemas.openxmlformats.org/presentationml/2006/ole">
            <p:oleObj spid="_x0000_s83979" name="Équation" r:id="rId8" imgW="431640" imgH="203040" progId="Equation.3">
              <p:embed/>
            </p:oleObj>
          </a:graphicData>
        </a:graphic>
      </p:graphicFrame>
      <p:graphicFrame>
        <p:nvGraphicFramePr>
          <p:cNvPr id="83980" name="Object 12"/>
          <p:cNvGraphicFramePr>
            <a:graphicFrameLocks noChangeAspect="1"/>
          </p:cNvGraphicFramePr>
          <p:nvPr/>
        </p:nvGraphicFramePr>
        <p:xfrm>
          <a:off x="7524750" y="3429000"/>
          <a:ext cx="1368425" cy="436563"/>
        </p:xfrm>
        <a:graphic>
          <a:graphicData uri="http://schemas.openxmlformats.org/presentationml/2006/ole">
            <p:oleObj spid="_x0000_s83980" name="Equation" r:id="rId9" imgW="634680" imgH="203040" progId="Equation.3">
              <p:embed/>
            </p:oleObj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Some illustrations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051050" y="1844675"/>
          <a:ext cx="3384550" cy="569913"/>
        </p:xfrm>
        <a:graphic>
          <a:graphicData uri="http://schemas.openxmlformats.org/presentationml/2006/ole">
            <p:oleObj spid="_x0000_s62468" name="Equation" r:id="rId3" imgW="1358640" imgH="228600" progId="Equation.3">
              <p:embed/>
            </p:oleObj>
          </a:graphicData>
        </a:graphic>
      </p:graphicFrame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0" y="2971800"/>
            <a:ext cx="3381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If non conserved: remove </a:t>
            </a:r>
          </a:p>
        </p:txBody>
      </p:sp>
      <p:graphicFrame>
        <p:nvGraphicFramePr>
          <p:cNvPr id="62472" name="Object 8"/>
          <p:cNvGraphicFramePr>
            <a:graphicFrameLocks noChangeAspect="1"/>
          </p:cNvGraphicFramePr>
          <p:nvPr/>
        </p:nvGraphicFramePr>
        <p:xfrm>
          <a:off x="3575050" y="2735263"/>
          <a:ext cx="996950" cy="693737"/>
        </p:xfrm>
        <a:graphic>
          <a:graphicData uri="http://schemas.openxmlformats.org/presentationml/2006/ole">
            <p:oleObj spid="_x0000_s62472" name="Equation" r:id="rId4" imgW="330120" imgH="228600" progId="Equation.3">
              <p:embed/>
            </p:oleObj>
          </a:graphicData>
        </a:graphic>
      </p:graphicFrame>
      <p:graphicFrame>
        <p:nvGraphicFramePr>
          <p:cNvPr id="62473" name="Object 9"/>
          <p:cNvGraphicFramePr>
            <a:graphicFrameLocks noChangeAspect="1"/>
          </p:cNvGraphicFramePr>
          <p:nvPr/>
        </p:nvGraphicFramePr>
        <p:xfrm>
          <a:off x="265113" y="3429000"/>
          <a:ext cx="2947987" cy="1239838"/>
        </p:xfrm>
        <a:graphic>
          <a:graphicData uri="http://schemas.openxmlformats.org/presentationml/2006/ole">
            <p:oleObj spid="_x0000_s62473" name="Equation" r:id="rId5" imgW="1091880" imgH="457200" progId="Equation.3">
              <p:embed/>
            </p:oleObj>
          </a:graphicData>
        </a:graphic>
      </p:graphicFrame>
      <p:graphicFrame>
        <p:nvGraphicFramePr>
          <p:cNvPr id="62474" name="Object 10"/>
          <p:cNvGraphicFramePr>
            <a:graphicFrameLocks noChangeAspect="1"/>
          </p:cNvGraphicFramePr>
          <p:nvPr/>
        </p:nvGraphicFramePr>
        <p:xfrm>
          <a:off x="3862388" y="3789363"/>
          <a:ext cx="1419225" cy="647700"/>
        </p:xfrm>
        <a:graphic>
          <a:graphicData uri="http://schemas.openxmlformats.org/presentationml/2006/ole">
            <p:oleObj spid="_x0000_s62474" name="Equation" r:id="rId6" imgW="698400" imgH="317160" progId="Equation.3">
              <p:embed/>
            </p:oleObj>
          </a:graphicData>
        </a:graphic>
      </p:graphicFrame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87313" y="4889500"/>
            <a:ext cx="2308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If non conserved </a:t>
            </a:r>
          </a:p>
        </p:txBody>
      </p:sp>
      <p:graphicFrame>
        <p:nvGraphicFramePr>
          <p:cNvPr id="62476" name="Object 12"/>
          <p:cNvGraphicFramePr>
            <a:graphicFrameLocks noChangeAspect="1"/>
          </p:cNvGraphicFramePr>
          <p:nvPr/>
        </p:nvGraphicFramePr>
        <p:xfrm>
          <a:off x="3055938" y="4762500"/>
          <a:ext cx="2579687" cy="569913"/>
        </p:xfrm>
        <a:graphic>
          <a:graphicData uri="http://schemas.openxmlformats.org/presentationml/2006/ole">
            <p:oleObj spid="_x0000_s62476" name="Equation" r:id="rId7" imgW="1269720" imgH="279360" progId="Equation.3">
              <p:embed/>
            </p:oleObj>
          </a:graphicData>
        </a:graphic>
      </p:graphicFrame>
      <p:graphicFrame>
        <p:nvGraphicFramePr>
          <p:cNvPr id="62477" name="Object 13"/>
          <p:cNvGraphicFramePr>
            <a:graphicFrameLocks noChangeAspect="1"/>
          </p:cNvGraphicFramePr>
          <p:nvPr>
            <p:ph sz="half" idx="2"/>
          </p:nvPr>
        </p:nvGraphicFramePr>
        <p:xfrm>
          <a:off x="3419475" y="5516563"/>
          <a:ext cx="1782763" cy="1089025"/>
        </p:xfrm>
        <a:graphic>
          <a:graphicData uri="http://schemas.openxmlformats.org/presentationml/2006/ole">
            <p:oleObj spid="_x0000_s62477" name="Équation" r:id="rId8" imgW="685800" imgH="419040" progId="Equation.3">
              <p:embed/>
            </p:oleObj>
          </a:graphicData>
        </a:graphic>
      </p:graphicFrame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1763713" y="5876925"/>
            <a:ext cx="1065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Use of </a:t>
            </a:r>
          </a:p>
        </p:txBody>
      </p:sp>
      <p:graphicFrame>
        <p:nvGraphicFramePr>
          <p:cNvPr id="62480" name="Object 16"/>
          <p:cNvGraphicFramePr>
            <a:graphicFrameLocks noChangeAspect="1"/>
          </p:cNvGraphicFramePr>
          <p:nvPr/>
        </p:nvGraphicFramePr>
        <p:xfrm>
          <a:off x="6038850" y="1557338"/>
          <a:ext cx="3105150" cy="847725"/>
        </p:xfrm>
        <a:graphic>
          <a:graphicData uri="http://schemas.openxmlformats.org/presentationml/2006/ole">
            <p:oleObj spid="_x0000_s62480" name="Equation" r:id="rId9" imgW="1028520" imgH="279360" progId="Equation.3">
              <p:embed/>
            </p:oleObj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3708400" y="161925"/>
            <a:ext cx="20367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200"/>
              <a:t>Coarsening</a:t>
            </a:r>
          </a:p>
        </p:txBody>
      </p:sp>
      <p:sp>
        <p:nvSpPr>
          <p:cNvPr id="68611" name="Freeform 3"/>
          <p:cNvSpPr>
            <a:spLocks/>
          </p:cNvSpPr>
          <p:nvPr/>
        </p:nvSpPr>
        <p:spPr bwMode="auto">
          <a:xfrm>
            <a:off x="1763713" y="1736725"/>
            <a:ext cx="2652712" cy="1897063"/>
          </a:xfrm>
          <a:custGeom>
            <a:avLst/>
            <a:gdLst/>
            <a:ahLst/>
            <a:cxnLst>
              <a:cxn ang="0">
                <a:pos x="0" y="1021"/>
              </a:cxn>
              <a:cxn ang="0">
                <a:pos x="363" y="68"/>
              </a:cxn>
              <a:cxn ang="0">
                <a:pos x="816" y="612"/>
              </a:cxn>
              <a:cxn ang="0">
                <a:pos x="1134" y="68"/>
              </a:cxn>
              <a:cxn ang="0">
                <a:pos x="1588" y="1021"/>
              </a:cxn>
              <a:cxn ang="0">
                <a:pos x="1633" y="1111"/>
              </a:cxn>
            </a:cxnLst>
            <a:rect l="0" t="0" r="r" b="b"/>
            <a:pathLst>
              <a:path w="1671" h="1195">
                <a:moveTo>
                  <a:pt x="0" y="1021"/>
                </a:moveTo>
                <a:cubicBezTo>
                  <a:pt x="113" y="578"/>
                  <a:pt x="227" y="136"/>
                  <a:pt x="363" y="68"/>
                </a:cubicBezTo>
                <a:cubicBezTo>
                  <a:pt x="499" y="0"/>
                  <a:pt x="688" y="612"/>
                  <a:pt x="816" y="612"/>
                </a:cubicBezTo>
                <a:cubicBezTo>
                  <a:pt x="944" y="612"/>
                  <a:pt x="1005" y="0"/>
                  <a:pt x="1134" y="68"/>
                </a:cubicBezTo>
                <a:cubicBezTo>
                  <a:pt x="1263" y="136"/>
                  <a:pt x="1505" y="847"/>
                  <a:pt x="1588" y="1021"/>
                </a:cubicBezTo>
                <a:cubicBezTo>
                  <a:pt x="1671" y="1195"/>
                  <a:pt x="1652" y="1153"/>
                  <a:pt x="1633" y="1111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68612" name="Object 4"/>
          <p:cNvGraphicFramePr>
            <a:graphicFrameLocks noChangeAspect="1"/>
          </p:cNvGraphicFramePr>
          <p:nvPr/>
        </p:nvGraphicFramePr>
        <p:xfrm>
          <a:off x="5435600" y="908050"/>
          <a:ext cx="1828800" cy="990600"/>
        </p:xfrm>
        <a:graphic>
          <a:graphicData uri="http://schemas.openxmlformats.org/presentationml/2006/ole">
            <p:oleObj spid="_x0000_s68612" name="Équation" r:id="rId3" imgW="774360" imgH="419040" progId="Equation.3">
              <p:embed/>
            </p:oleObj>
          </a:graphicData>
        </a:graphic>
      </p:graphicFrame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979613" y="2276475"/>
            <a:ext cx="830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U=-1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3255963" y="2225675"/>
            <a:ext cx="728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U=1</a:t>
            </a: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auto">
          <a:xfrm>
            <a:off x="2268538" y="162877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555875" y="1773238"/>
            <a:ext cx="287338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 flipV="1">
            <a:off x="3132138" y="1844675"/>
            <a:ext cx="215900" cy="576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18" name="Freeform 10"/>
          <p:cNvSpPr>
            <a:spLocks/>
          </p:cNvSpPr>
          <p:nvPr/>
        </p:nvSpPr>
        <p:spPr bwMode="auto">
          <a:xfrm>
            <a:off x="250825" y="44450"/>
            <a:ext cx="1943100" cy="682625"/>
          </a:xfrm>
          <a:custGeom>
            <a:avLst/>
            <a:gdLst/>
            <a:ahLst/>
            <a:cxnLst>
              <a:cxn ang="0">
                <a:pos x="0" y="431"/>
              </a:cxn>
              <a:cxn ang="0">
                <a:pos x="227" y="431"/>
              </a:cxn>
              <a:cxn ang="0">
                <a:pos x="272" y="159"/>
              </a:cxn>
              <a:cxn ang="0">
                <a:pos x="544" y="159"/>
              </a:cxn>
              <a:cxn ang="0">
                <a:pos x="544" y="476"/>
              </a:cxn>
              <a:cxn ang="0">
                <a:pos x="907" y="476"/>
              </a:cxn>
              <a:cxn ang="0">
                <a:pos x="953" y="159"/>
              </a:cxn>
              <a:cxn ang="0">
                <a:pos x="1361" y="159"/>
              </a:cxn>
              <a:cxn ang="0">
                <a:pos x="1406" y="476"/>
              </a:cxn>
              <a:cxn ang="0">
                <a:pos x="1724" y="476"/>
              </a:cxn>
              <a:cxn ang="0">
                <a:pos x="1724" y="159"/>
              </a:cxn>
              <a:cxn ang="0">
                <a:pos x="2087" y="114"/>
              </a:cxn>
              <a:cxn ang="0">
                <a:pos x="2177" y="476"/>
              </a:cxn>
              <a:cxn ang="0">
                <a:pos x="2540" y="476"/>
              </a:cxn>
              <a:cxn ang="0">
                <a:pos x="2586" y="114"/>
              </a:cxn>
              <a:cxn ang="0">
                <a:pos x="2948" y="114"/>
              </a:cxn>
              <a:cxn ang="0">
                <a:pos x="3039" y="476"/>
              </a:cxn>
              <a:cxn ang="0">
                <a:pos x="3357" y="476"/>
              </a:cxn>
              <a:cxn ang="0">
                <a:pos x="3402" y="68"/>
              </a:cxn>
              <a:cxn ang="0">
                <a:pos x="3946" y="68"/>
              </a:cxn>
            </a:cxnLst>
            <a:rect l="0" t="0" r="r" b="b"/>
            <a:pathLst>
              <a:path w="3946" h="544">
                <a:moveTo>
                  <a:pt x="0" y="431"/>
                </a:moveTo>
                <a:cubicBezTo>
                  <a:pt x="91" y="453"/>
                  <a:pt x="182" y="476"/>
                  <a:pt x="227" y="431"/>
                </a:cubicBezTo>
                <a:cubicBezTo>
                  <a:pt x="272" y="386"/>
                  <a:pt x="219" y="204"/>
                  <a:pt x="272" y="159"/>
                </a:cubicBezTo>
                <a:cubicBezTo>
                  <a:pt x="325" y="114"/>
                  <a:pt x="499" y="106"/>
                  <a:pt x="544" y="159"/>
                </a:cubicBezTo>
                <a:cubicBezTo>
                  <a:pt x="589" y="212"/>
                  <a:pt x="483" y="423"/>
                  <a:pt x="544" y="476"/>
                </a:cubicBezTo>
                <a:cubicBezTo>
                  <a:pt x="605" y="529"/>
                  <a:pt x="839" y="529"/>
                  <a:pt x="907" y="476"/>
                </a:cubicBezTo>
                <a:cubicBezTo>
                  <a:pt x="975" y="423"/>
                  <a:pt x="877" y="212"/>
                  <a:pt x="953" y="159"/>
                </a:cubicBezTo>
                <a:cubicBezTo>
                  <a:pt x="1029" y="106"/>
                  <a:pt x="1286" y="106"/>
                  <a:pt x="1361" y="159"/>
                </a:cubicBezTo>
                <a:cubicBezTo>
                  <a:pt x="1436" y="212"/>
                  <a:pt x="1345" y="423"/>
                  <a:pt x="1406" y="476"/>
                </a:cubicBezTo>
                <a:cubicBezTo>
                  <a:pt x="1467" y="529"/>
                  <a:pt x="1671" y="529"/>
                  <a:pt x="1724" y="476"/>
                </a:cubicBezTo>
                <a:cubicBezTo>
                  <a:pt x="1777" y="423"/>
                  <a:pt x="1663" y="219"/>
                  <a:pt x="1724" y="159"/>
                </a:cubicBezTo>
                <a:cubicBezTo>
                  <a:pt x="1785" y="99"/>
                  <a:pt x="2012" y="61"/>
                  <a:pt x="2087" y="114"/>
                </a:cubicBezTo>
                <a:cubicBezTo>
                  <a:pt x="2162" y="167"/>
                  <a:pt x="2101" y="416"/>
                  <a:pt x="2177" y="476"/>
                </a:cubicBezTo>
                <a:cubicBezTo>
                  <a:pt x="2253" y="536"/>
                  <a:pt x="2472" y="536"/>
                  <a:pt x="2540" y="476"/>
                </a:cubicBezTo>
                <a:cubicBezTo>
                  <a:pt x="2608" y="416"/>
                  <a:pt x="2518" y="174"/>
                  <a:pt x="2586" y="114"/>
                </a:cubicBezTo>
                <a:cubicBezTo>
                  <a:pt x="2654" y="54"/>
                  <a:pt x="2872" y="54"/>
                  <a:pt x="2948" y="114"/>
                </a:cubicBezTo>
                <a:cubicBezTo>
                  <a:pt x="3024" y="174"/>
                  <a:pt x="2971" y="416"/>
                  <a:pt x="3039" y="476"/>
                </a:cubicBezTo>
                <a:cubicBezTo>
                  <a:pt x="3107" y="536"/>
                  <a:pt x="3297" y="544"/>
                  <a:pt x="3357" y="476"/>
                </a:cubicBezTo>
                <a:cubicBezTo>
                  <a:pt x="3417" y="408"/>
                  <a:pt x="3304" y="136"/>
                  <a:pt x="3402" y="68"/>
                </a:cubicBezTo>
                <a:cubicBezTo>
                  <a:pt x="3500" y="0"/>
                  <a:pt x="3855" y="68"/>
                  <a:pt x="3946" y="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2627313" y="-26988"/>
            <a:ext cx="215900" cy="1152526"/>
          </a:xfrm>
          <a:prstGeom prst="downArrow">
            <a:avLst>
              <a:gd name="adj1" fmla="val 50000"/>
              <a:gd name="adj2" fmla="val 13345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2771775" y="188913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time</a:t>
            </a:r>
          </a:p>
        </p:txBody>
      </p:sp>
      <p:sp>
        <p:nvSpPr>
          <p:cNvPr id="68621" name="Freeform 13"/>
          <p:cNvSpPr>
            <a:spLocks/>
          </p:cNvSpPr>
          <p:nvPr/>
        </p:nvSpPr>
        <p:spPr bwMode="auto">
          <a:xfrm>
            <a:off x="179388" y="765175"/>
            <a:ext cx="2449512" cy="611188"/>
          </a:xfrm>
          <a:custGeom>
            <a:avLst/>
            <a:gdLst/>
            <a:ahLst/>
            <a:cxnLst>
              <a:cxn ang="0">
                <a:pos x="0" y="861"/>
              </a:cxn>
              <a:cxn ang="0">
                <a:pos x="1723" y="861"/>
              </a:cxn>
              <a:cxn ang="0">
                <a:pos x="1995" y="181"/>
              </a:cxn>
              <a:cxn ang="0">
                <a:pos x="4037" y="0"/>
              </a:cxn>
            </a:cxnLst>
            <a:rect l="0" t="0" r="r" b="b"/>
            <a:pathLst>
              <a:path w="4037" h="974">
                <a:moveTo>
                  <a:pt x="0" y="861"/>
                </a:moveTo>
                <a:cubicBezTo>
                  <a:pt x="695" y="917"/>
                  <a:pt x="1391" y="974"/>
                  <a:pt x="1723" y="861"/>
                </a:cubicBezTo>
                <a:cubicBezTo>
                  <a:pt x="2055" y="748"/>
                  <a:pt x="1609" y="325"/>
                  <a:pt x="1995" y="181"/>
                </a:cubicBezTo>
                <a:cubicBezTo>
                  <a:pt x="2381" y="37"/>
                  <a:pt x="3697" y="30"/>
                  <a:pt x="4037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-36513" y="3573463"/>
          <a:ext cx="7164388" cy="1139825"/>
        </p:xfrm>
        <a:graphic>
          <a:graphicData uri="http://schemas.openxmlformats.org/presentationml/2006/ole">
            <p:oleObj spid="_x0000_s68625" name="Equation" r:id="rId4" imgW="3035160" imgH="482400" progId="Equation.3">
              <p:embed/>
            </p:oleObj>
          </a:graphicData>
        </a:graphic>
      </p:graphicFrame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854075" y="5051425"/>
          <a:ext cx="2638425" cy="481013"/>
        </p:xfrm>
        <a:graphic>
          <a:graphicData uri="http://schemas.openxmlformats.org/presentationml/2006/ole">
            <p:oleObj spid="_x0000_s68626" name="Equation" r:id="rId5" imgW="1117440" imgH="203040" progId="Equation.3">
              <p:embed/>
            </p:oleObj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4716463" y="2060575"/>
          <a:ext cx="2376487" cy="1000125"/>
        </p:xfrm>
        <a:graphic>
          <a:graphicData uri="http://schemas.openxmlformats.org/presentationml/2006/ole">
            <p:oleObj spid="_x0000_s68627" name="Equation" r:id="rId6" imgW="1091880" imgH="457200" progId="Equation.3">
              <p:embed/>
            </p:oleObj>
          </a:graphicData>
        </a:graphic>
      </p:graphicFrame>
      <p:graphicFrame>
        <p:nvGraphicFramePr>
          <p:cNvPr id="68629" name="Object 21"/>
          <p:cNvGraphicFramePr>
            <a:graphicFrameLocks noChangeAspect="1"/>
          </p:cNvGraphicFramePr>
          <p:nvPr/>
        </p:nvGraphicFramePr>
        <p:xfrm>
          <a:off x="4067175" y="4941888"/>
          <a:ext cx="1987550" cy="569912"/>
        </p:xfrm>
        <a:graphic>
          <a:graphicData uri="http://schemas.openxmlformats.org/presentationml/2006/ole">
            <p:oleObj spid="_x0000_s68629" name="Equation" r:id="rId7" imgW="977760" imgH="279360" progId="Equation.3">
              <p:embed/>
            </p:oleObj>
          </a:graphicData>
        </a:graphic>
      </p:graphicFrame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6496050" y="4889500"/>
            <a:ext cx="2044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Finite (order 1)</a:t>
            </a:r>
          </a:p>
        </p:txBody>
      </p:sp>
      <p:graphicFrame>
        <p:nvGraphicFramePr>
          <p:cNvPr id="68631" name="Object 23"/>
          <p:cNvGraphicFramePr>
            <a:graphicFrameLocks noChangeAspect="1"/>
          </p:cNvGraphicFramePr>
          <p:nvPr/>
        </p:nvGraphicFramePr>
        <p:xfrm>
          <a:off x="7451725" y="3789363"/>
          <a:ext cx="1609725" cy="646112"/>
        </p:xfrm>
        <a:graphic>
          <a:graphicData uri="http://schemas.openxmlformats.org/presentationml/2006/ole">
            <p:oleObj spid="_x0000_s68631" name="Equation" r:id="rId8" imgW="507960" imgH="203040" progId="Equation.3">
              <p:embed/>
            </p:oleObj>
          </a:graphicData>
        </a:graphic>
      </p:graphicFrame>
      <p:graphicFrame>
        <p:nvGraphicFramePr>
          <p:cNvPr id="68632" name="Object 24"/>
          <p:cNvGraphicFramePr>
            <a:graphicFrameLocks noChangeAspect="1"/>
          </p:cNvGraphicFramePr>
          <p:nvPr/>
        </p:nvGraphicFramePr>
        <p:xfrm>
          <a:off x="684213" y="5805488"/>
          <a:ext cx="3311525" cy="565150"/>
        </p:xfrm>
        <a:graphic>
          <a:graphicData uri="http://schemas.openxmlformats.org/presentationml/2006/ole">
            <p:oleObj spid="_x0000_s68632" name="Equation" r:id="rId9" imgW="1346040" imgH="228600" progId="Equation.3">
              <p:embed/>
            </p:oleObj>
          </a:graphicData>
        </a:graphic>
      </p:graphicFrame>
      <p:graphicFrame>
        <p:nvGraphicFramePr>
          <p:cNvPr id="68633" name="Object 25"/>
          <p:cNvGraphicFramePr>
            <a:graphicFrameLocks noChangeAspect="1"/>
          </p:cNvGraphicFramePr>
          <p:nvPr/>
        </p:nvGraphicFramePr>
        <p:xfrm>
          <a:off x="4787900" y="5661025"/>
          <a:ext cx="2592388" cy="904875"/>
        </p:xfrm>
        <a:graphic>
          <a:graphicData uri="http://schemas.openxmlformats.org/presentationml/2006/ole">
            <p:oleObj spid="_x0000_s68633" name="Equation" r:id="rId10" imgW="583920" imgH="203040" progId="Equation.3">
              <p:embed/>
            </p:oleObj>
          </a:graphicData>
        </a:graphic>
      </p:graphicFrame>
      <p:sp>
        <p:nvSpPr>
          <p:cNvPr id="22" name="Espace réservé du pied de page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887538" y="568325"/>
            <a:ext cx="69897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3300"/>
                </a:solidFill>
              </a:rPr>
              <a:t>Remark:</a:t>
            </a:r>
            <a:r>
              <a:rPr lang="fr-FR"/>
              <a:t> what really matters is the behaviour of V close</a:t>
            </a:r>
          </a:p>
          <a:p>
            <a:r>
              <a:rPr lang="fr-FR"/>
              <a:t>to maximum; if it is quadratic, then ln(t)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306388" y="1938338"/>
          <a:ext cx="2728912" cy="660400"/>
        </p:xfrm>
        <a:graphic>
          <a:graphicData uri="http://schemas.openxmlformats.org/presentationml/2006/ole">
            <p:oleObj spid="_x0000_s69637" name="Equation" r:id="rId3" imgW="1155600" imgH="279360" progId="Equation.3">
              <p:embed/>
            </p:oleObj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/>
        </p:nvGraphicFramePr>
        <p:xfrm>
          <a:off x="4394200" y="2006600"/>
          <a:ext cx="2219325" cy="479425"/>
        </p:xfrm>
        <a:graphic>
          <a:graphicData uri="http://schemas.openxmlformats.org/presentationml/2006/ole">
            <p:oleObj spid="_x0000_s69638" name="Equation" r:id="rId4" imgW="939600" imgH="203040" progId="Equation.3">
              <p:embed/>
            </p:oleObj>
          </a:graphicData>
        </a:graphic>
      </p:graphicFrame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7235825" y="1916113"/>
          <a:ext cx="1528763" cy="538162"/>
        </p:xfrm>
        <a:graphic>
          <a:graphicData uri="http://schemas.openxmlformats.org/presentationml/2006/ole">
            <p:oleObj spid="_x0000_s69639" name="Equation" r:id="rId5" imgW="647640" imgH="228600" progId="Equation.3">
              <p:embed/>
            </p:oleObj>
          </a:graphicData>
        </a:graphic>
      </p:graphicFrame>
      <p:graphicFrame>
        <p:nvGraphicFramePr>
          <p:cNvPr id="69640" name="Object 8"/>
          <p:cNvGraphicFramePr>
            <a:graphicFrameLocks noChangeAspect="1"/>
          </p:cNvGraphicFramePr>
          <p:nvPr/>
        </p:nvGraphicFramePr>
        <p:xfrm>
          <a:off x="755650" y="2781300"/>
          <a:ext cx="4046538" cy="1314450"/>
        </p:xfrm>
        <a:graphic>
          <a:graphicData uri="http://schemas.openxmlformats.org/presentationml/2006/ole">
            <p:oleObj spid="_x0000_s69640" name="Equation" r:id="rId6" imgW="1714320" imgH="558720" progId="Equation.3">
              <p:embed/>
            </p:oleObj>
          </a:graphicData>
        </a:graphic>
      </p:graphicFrame>
      <p:graphicFrame>
        <p:nvGraphicFramePr>
          <p:cNvPr id="69642" name="Object 10"/>
          <p:cNvGraphicFramePr>
            <a:graphicFrameLocks noChangeAspect="1"/>
          </p:cNvGraphicFramePr>
          <p:nvPr/>
        </p:nvGraphicFramePr>
        <p:xfrm>
          <a:off x="684213" y="4149725"/>
          <a:ext cx="7488237" cy="795338"/>
        </p:xfrm>
        <a:graphic>
          <a:graphicData uri="http://schemas.openxmlformats.org/presentationml/2006/ole">
            <p:oleObj spid="_x0000_s69642" name="Equation" r:id="rId7" imgW="2387520" imgH="253800" progId="Equation.3">
              <p:embed/>
            </p:oleObj>
          </a:graphicData>
        </a:graphic>
      </p:graphicFrame>
      <p:graphicFrame>
        <p:nvGraphicFramePr>
          <p:cNvPr id="69643" name="Object 11"/>
          <p:cNvGraphicFramePr>
            <a:graphicFrameLocks noChangeAspect="1"/>
          </p:cNvGraphicFramePr>
          <p:nvPr/>
        </p:nvGraphicFramePr>
        <p:xfrm>
          <a:off x="5651500" y="2781300"/>
          <a:ext cx="2376488" cy="1000125"/>
        </p:xfrm>
        <a:graphic>
          <a:graphicData uri="http://schemas.openxmlformats.org/presentationml/2006/ole">
            <p:oleObj spid="_x0000_s69643" name="Equation" r:id="rId8" imgW="1091880" imgH="457200" progId="Equation.3">
              <p:embed/>
            </p:oleObj>
          </a:graphicData>
        </a:graphic>
      </p:graphicFrame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2195513" y="5300663"/>
            <a:ext cx="19446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Conserved:</a:t>
            </a:r>
          </a:p>
          <a:p>
            <a:endParaRPr lang="fr-FR"/>
          </a:p>
          <a:p>
            <a:r>
              <a:rPr lang="fr-FR"/>
              <a:t>Nonconserved</a:t>
            </a:r>
          </a:p>
        </p:txBody>
      </p:sp>
      <p:graphicFrame>
        <p:nvGraphicFramePr>
          <p:cNvPr id="69645" name="Object 13"/>
          <p:cNvGraphicFramePr>
            <a:graphicFrameLocks noChangeAspect="1"/>
          </p:cNvGraphicFramePr>
          <p:nvPr/>
        </p:nvGraphicFramePr>
        <p:xfrm>
          <a:off x="107950" y="5516563"/>
          <a:ext cx="1871663" cy="962025"/>
        </p:xfrm>
        <a:graphic>
          <a:graphicData uri="http://schemas.openxmlformats.org/presentationml/2006/ole">
            <p:oleObj spid="_x0000_s69645" name="Equation" r:id="rId9" imgW="393480" imgH="203040" progId="Equation.3">
              <p:embed/>
            </p:oleObj>
          </a:graphicData>
        </a:graphic>
      </p:graphicFrame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5003800" y="5084763"/>
          <a:ext cx="1285875" cy="782637"/>
        </p:xfrm>
        <a:graphic>
          <a:graphicData uri="http://schemas.openxmlformats.org/presentationml/2006/ole">
            <p:oleObj spid="_x0000_s69646" name="Equation" r:id="rId10" imgW="685800" imgH="419040" progId="Equation.3">
              <p:embed/>
            </p:oleObj>
          </a:graphicData>
        </a:graphic>
      </p:graphicFrame>
      <p:graphicFrame>
        <p:nvGraphicFramePr>
          <p:cNvPr id="69647" name="Object 15"/>
          <p:cNvGraphicFramePr>
            <a:graphicFrameLocks noChangeAspect="1"/>
          </p:cNvGraphicFramePr>
          <p:nvPr/>
        </p:nvGraphicFramePr>
        <p:xfrm>
          <a:off x="4992688" y="5876925"/>
          <a:ext cx="1309687" cy="782638"/>
        </p:xfrm>
        <a:graphic>
          <a:graphicData uri="http://schemas.openxmlformats.org/presentationml/2006/ole">
            <p:oleObj spid="_x0000_s69647" name="Equation" r:id="rId11" imgW="698400" imgH="419040" progId="Equation.3">
              <p:embed/>
            </p:oleObj>
          </a:graphicData>
        </a:graphic>
      </p:graphicFrame>
      <p:sp>
        <p:nvSpPr>
          <p:cNvPr id="13" name="Espace réservé du pied de page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2176463" y="425450"/>
            <a:ext cx="4811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Other scenarios (which arise in MBE)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808038" y="1217613"/>
            <a:ext cx="518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B(u) (the force) vanishes at infinity only </a:t>
            </a:r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6300788" y="981075"/>
          <a:ext cx="2428875" cy="985838"/>
        </p:xfrm>
        <a:graphic>
          <a:graphicData uri="http://schemas.openxmlformats.org/presentationml/2006/ole">
            <p:oleObj spid="_x0000_s70662" name="Equation" r:id="rId3" imgW="1028520" imgH="419040" progId="Equation.3">
              <p:embed/>
            </p:oleObj>
          </a:graphicData>
        </a:graphic>
      </p:graphicFrame>
      <p:graphicFrame>
        <p:nvGraphicFramePr>
          <p:cNvPr id="70663" name="Object 7"/>
          <p:cNvGraphicFramePr>
            <a:graphicFrameLocks noChangeAspect="1"/>
          </p:cNvGraphicFramePr>
          <p:nvPr/>
        </p:nvGraphicFramePr>
        <p:xfrm>
          <a:off x="179388" y="2420938"/>
          <a:ext cx="1871662" cy="962025"/>
        </p:xfrm>
        <a:graphic>
          <a:graphicData uri="http://schemas.openxmlformats.org/presentationml/2006/ole">
            <p:oleObj spid="_x0000_s70663" name="Equation" r:id="rId4" imgW="393480" imgH="203040" progId="Equation.3">
              <p:embed/>
            </p:oleObj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4787900" y="2205038"/>
          <a:ext cx="954088" cy="979487"/>
        </p:xfrm>
        <a:graphic>
          <a:graphicData uri="http://schemas.openxmlformats.org/presentationml/2006/ole">
            <p:oleObj spid="_x0000_s70664" name="Equation" r:id="rId5" imgW="380880" imgH="393480" progId="Equation.3">
              <p:embed/>
            </p:oleObj>
          </a:graphicData>
        </a:graphic>
      </p:graphicFrame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247900" y="2368550"/>
            <a:ext cx="2020888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Conserved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Non conserved</a:t>
            </a:r>
          </a:p>
        </p:txBody>
      </p:sp>
      <p:graphicFrame>
        <p:nvGraphicFramePr>
          <p:cNvPr id="70666" name="Object 10"/>
          <p:cNvGraphicFramePr>
            <a:graphicFrameLocks noChangeAspect="1"/>
          </p:cNvGraphicFramePr>
          <p:nvPr/>
        </p:nvGraphicFramePr>
        <p:xfrm>
          <a:off x="4572000" y="3716338"/>
          <a:ext cx="2259013" cy="979487"/>
        </p:xfrm>
        <a:graphic>
          <a:graphicData uri="http://schemas.openxmlformats.org/presentationml/2006/ole">
            <p:oleObj spid="_x0000_s70666" name="Equation" r:id="rId6" imgW="901440" imgH="393480" progId="Equation.3">
              <p:embed/>
            </p:oleObj>
          </a:graphicData>
        </a:graphic>
      </p:graphicFrame>
      <p:graphicFrame>
        <p:nvGraphicFramePr>
          <p:cNvPr id="70667" name="Object 11"/>
          <p:cNvGraphicFramePr>
            <a:graphicFrameLocks noChangeAspect="1"/>
          </p:cNvGraphicFramePr>
          <p:nvPr/>
        </p:nvGraphicFramePr>
        <p:xfrm>
          <a:off x="4046538" y="5013325"/>
          <a:ext cx="3022600" cy="979488"/>
        </p:xfrm>
        <a:graphic>
          <a:graphicData uri="http://schemas.openxmlformats.org/presentationml/2006/ole">
            <p:oleObj spid="_x0000_s70667" name="Equation" r:id="rId7" imgW="1206360" imgH="393480" progId="Equation.3">
              <p:embed/>
            </p:oleObj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67544" y="5661248"/>
            <a:ext cx="3239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Benlahsen</a:t>
            </a:r>
            <a:r>
              <a:rPr lang="fr-FR" dirty="0" smtClean="0"/>
              <a:t>, </a:t>
            </a:r>
            <a:r>
              <a:rPr lang="fr-FR" dirty="0" err="1" smtClean="0"/>
              <a:t>Guedda</a:t>
            </a:r>
            <a:endParaRPr lang="fr-FR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Univ</a:t>
            </a:r>
            <a:r>
              <a:rPr lang="fr-FR" dirty="0" smtClean="0"/>
              <a:t>. Picardie, Amiens)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827088" y="1052513"/>
          <a:ext cx="6805612" cy="865187"/>
        </p:xfrm>
        <a:graphic>
          <a:graphicData uri="http://schemas.openxmlformats.org/presentationml/2006/ole">
            <p:oleObj spid="_x0000_s84994" name="Equation" r:id="rId3" imgW="2286000" imgH="291960" progId="Equation.3">
              <p:embed/>
            </p:oleObj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755650" y="2276475"/>
          <a:ext cx="5559425" cy="677863"/>
        </p:xfrm>
        <a:graphic>
          <a:graphicData uri="http://schemas.openxmlformats.org/presentationml/2006/ole">
            <p:oleObj spid="_x0000_s84995" name="Equation" r:id="rId4" imgW="1866600" imgH="228600" progId="Equation.3">
              <p:embed/>
            </p:oleObj>
          </a:graphicData>
        </a:graphic>
      </p:graphicFrame>
      <p:graphicFrame>
        <p:nvGraphicFramePr>
          <p:cNvPr id="84996" name="Object 4"/>
          <p:cNvGraphicFramePr>
            <a:graphicFrameLocks noChangeAspect="1"/>
          </p:cNvGraphicFramePr>
          <p:nvPr/>
        </p:nvGraphicFramePr>
        <p:xfrm>
          <a:off x="179388" y="3644900"/>
          <a:ext cx="2674937" cy="519113"/>
        </p:xfrm>
        <a:graphic>
          <a:graphicData uri="http://schemas.openxmlformats.org/presentationml/2006/ole">
            <p:oleObj spid="_x0000_s84996" name="Equation" r:id="rId5" imgW="1041120" imgH="203040" progId="Equation.3">
              <p:embed/>
            </p:oleObj>
          </a:graphicData>
        </a:graphic>
      </p:graphicFrame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1887538" y="65088"/>
            <a:ext cx="6791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General class of equations (step flow, sand ripples….)</a:t>
            </a:r>
          </a:p>
          <a:p>
            <a:endParaRPr lang="fr-FR"/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08038" y="4241800"/>
            <a:ext cx="252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Arbitrary functions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543800" cy="4667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b="1"/>
              <a:t>Transition from coarsening to selection of a length  scale </a:t>
            </a:r>
          </a:p>
        </p:txBody>
      </p:sp>
      <p:graphicFrame>
        <p:nvGraphicFramePr>
          <p:cNvPr id="87040" name="Object 0"/>
          <p:cNvGraphicFramePr>
            <a:graphicFrameLocks noChangeAspect="1"/>
          </p:cNvGraphicFramePr>
          <p:nvPr/>
        </p:nvGraphicFramePr>
        <p:xfrm>
          <a:off x="1447800" y="1295400"/>
          <a:ext cx="5105400" cy="669925"/>
        </p:xfrm>
        <a:graphic>
          <a:graphicData uri="http://schemas.openxmlformats.org/presentationml/2006/ole">
            <p:oleObj spid="_x0000_s109570" name="Équation" r:id="rId3" imgW="1828800" imgH="241200" progId="Equation.3">
              <p:embed/>
            </p:oleObj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5083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000"/>
              <a:t>Golovin et al. Phys. Rev. Lett. </a:t>
            </a:r>
            <a:r>
              <a:rPr lang="fr-FR" sz="2000" b="1"/>
              <a:t>86</a:t>
            </a:r>
            <a:r>
              <a:rPr lang="fr-FR" sz="2000"/>
              <a:t>,  1550 (2001).</a:t>
            </a:r>
            <a:endParaRPr lang="fr-FR"/>
          </a:p>
        </p:txBody>
      </p:sp>
      <p:graphicFrame>
        <p:nvGraphicFramePr>
          <p:cNvPr id="87041" name="Object 1"/>
          <p:cNvGraphicFramePr>
            <a:graphicFrameLocks noChangeAspect="1"/>
          </p:cNvGraphicFramePr>
          <p:nvPr/>
        </p:nvGraphicFramePr>
        <p:xfrm>
          <a:off x="457200" y="2286000"/>
          <a:ext cx="711200" cy="354013"/>
        </p:xfrm>
        <a:graphic>
          <a:graphicData uri="http://schemas.openxmlformats.org/presentationml/2006/ole">
            <p:oleObj spid="_x0000_s109571" name="Équation" r:id="rId4" imgW="355320" imgH="177480" progId="Equation.3">
              <p:embed/>
            </p:oleObj>
          </a:graphicData>
        </a:graphic>
      </p:graphicFrame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1371600" y="23622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346325" y="2174875"/>
            <a:ext cx="299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Cahn-Hilliard equation</a:t>
            </a:r>
            <a:endParaRPr lang="fr-FR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381000" y="2819400"/>
          <a:ext cx="958850" cy="341313"/>
        </p:xfrm>
        <a:graphic>
          <a:graphicData uri="http://schemas.openxmlformats.org/presentationml/2006/ole">
            <p:oleObj spid="_x0000_s109572" name="Équation" r:id="rId5" imgW="393480" imgH="139680" progId="Equation.3">
              <p:embed/>
            </p:oleObj>
          </a:graphicData>
        </a:graphic>
      </p:graphicFrame>
      <p:sp>
        <p:nvSpPr>
          <p:cNvPr id="44041" name="AutoShape 9"/>
          <p:cNvSpPr>
            <a:spLocks noChangeArrowheads="1"/>
          </p:cNvSpPr>
          <p:nvPr/>
        </p:nvSpPr>
        <p:spPr bwMode="auto">
          <a:xfrm>
            <a:off x="1447800" y="28194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22525" y="2632075"/>
            <a:ext cx="299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Kuramoto-Sivashinsky</a:t>
            </a:r>
            <a:endParaRPr lang="fr-FR"/>
          </a:p>
        </p:txBody>
      </p:sp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7620000" y="2667000"/>
          <a:ext cx="1282700" cy="387350"/>
        </p:xfrm>
        <a:graphic>
          <a:graphicData uri="http://schemas.openxmlformats.org/presentationml/2006/ole">
            <p:oleObj spid="_x0000_s109573" name="Équation" r:id="rId6" imgW="583920" imgH="177480" progId="Equation.3">
              <p:embed/>
            </p:oleObj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5410200" y="2667000"/>
            <a:ext cx="2078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After rescaling 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5470525" y="2174875"/>
            <a:ext cx="158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3300"/>
                </a:solidFill>
              </a:rPr>
              <a:t>coarsening</a:t>
            </a:r>
            <a:endParaRPr lang="fr-FR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5318125" y="3165475"/>
            <a:ext cx="198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FF3300"/>
                </a:solidFill>
              </a:rPr>
              <a:t>no coarsening</a:t>
            </a:r>
            <a:endParaRPr lang="fr-FR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12725" y="3546475"/>
            <a:ext cx="1814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For a critical </a:t>
            </a:r>
          </a:p>
        </p:txBody>
      </p:sp>
      <p:graphicFrame>
        <p:nvGraphicFramePr>
          <p:cNvPr id="87044" name="Object 4"/>
          <p:cNvGraphicFramePr>
            <a:graphicFrameLocks noChangeAspect="1"/>
          </p:cNvGraphicFramePr>
          <p:nvPr/>
        </p:nvGraphicFramePr>
        <p:xfrm>
          <a:off x="1981200" y="3581400"/>
          <a:ext cx="1111250" cy="360363"/>
        </p:xfrm>
        <a:graphic>
          <a:graphicData uri="http://schemas.openxmlformats.org/presentationml/2006/ole">
            <p:oleObj spid="_x0000_s109574" name="Équation" r:id="rId7" imgW="545760" imgH="177480" progId="Equation.3">
              <p:embed/>
            </p:oleObj>
          </a:graphicData>
        </a:graphic>
      </p:graphicFrame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3276600" y="3657600"/>
            <a:ext cx="498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800000"/>
                </a:solidFill>
              </a:rPr>
              <a:t>Fold singularity of the steady branch</a:t>
            </a:r>
            <a:endParaRPr lang="fr-FR">
              <a:solidFill>
                <a:srgbClr val="800000"/>
              </a:solidFill>
            </a:endParaRP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p:oleObj spid="_x0000_s109575" name="Équation" r:id="rId8" imgW="114120" imgH="215640" progId="Equation.3">
              <p:embed/>
            </p:oleObj>
          </a:graphicData>
        </a:graphic>
      </p:graphicFrame>
      <p:sp>
        <p:nvSpPr>
          <p:cNvPr id="19" name="Forme libre 18"/>
          <p:cNvSpPr/>
          <p:nvPr/>
        </p:nvSpPr>
        <p:spPr bwMode="auto">
          <a:xfrm>
            <a:off x="2071670" y="4857760"/>
            <a:ext cx="867178" cy="1764406"/>
          </a:xfrm>
          <a:custGeom>
            <a:avLst/>
            <a:gdLst>
              <a:gd name="connsiteX0" fmla="*/ 0 w 867178"/>
              <a:gd name="connsiteY0" fmla="*/ 1764406 h 1764406"/>
              <a:gd name="connsiteX1" fmla="*/ 850006 w 867178"/>
              <a:gd name="connsiteY1" fmla="*/ 669701 h 1764406"/>
              <a:gd name="connsiteX2" fmla="*/ 103031 w 867178"/>
              <a:gd name="connsiteY2" fmla="*/ 0 h 1764406"/>
              <a:gd name="connsiteX3" fmla="*/ 103031 w 867178"/>
              <a:gd name="connsiteY3" fmla="*/ 0 h 1764406"/>
              <a:gd name="connsiteX4" fmla="*/ 90152 w 867178"/>
              <a:gd name="connsiteY4" fmla="*/ 0 h 1764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7178" h="1764406">
                <a:moveTo>
                  <a:pt x="0" y="1764406"/>
                </a:moveTo>
                <a:cubicBezTo>
                  <a:pt x="416417" y="1364087"/>
                  <a:pt x="832834" y="963769"/>
                  <a:pt x="850006" y="669701"/>
                </a:cubicBezTo>
                <a:cubicBezTo>
                  <a:pt x="867178" y="375633"/>
                  <a:pt x="103031" y="0"/>
                  <a:pt x="103031" y="0"/>
                </a:cubicBezTo>
                <a:lnTo>
                  <a:pt x="103031" y="0"/>
                </a:lnTo>
                <a:lnTo>
                  <a:pt x="90152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 bwMode="auto">
          <a:xfrm rot="5400000" flipH="1" flipV="1">
            <a:off x="857224" y="5429264"/>
            <a:ext cx="2500330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/>
          <p:nvPr/>
        </p:nvCxnSpPr>
        <p:spPr bwMode="auto">
          <a:xfrm flipV="1">
            <a:off x="2071670" y="6572272"/>
            <a:ext cx="2928958" cy="714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ZoneTexte 23"/>
          <p:cNvSpPr txBox="1"/>
          <p:nvPr/>
        </p:nvSpPr>
        <p:spPr>
          <a:xfrm>
            <a:off x="4572000" y="6429396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Amplitude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142976" y="4357694"/>
            <a:ext cx="1644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Wavelength</a:t>
            </a:r>
            <a:endParaRPr lang="fr-FR" dirty="0"/>
          </a:p>
        </p:txBody>
      </p:sp>
      <p:sp>
        <p:nvSpPr>
          <p:cNvPr id="28" name="Forme libre 27"/>
          <p:cNvSpPr/>
          <p:nvPr/>
        </p:nvSpPr>
        <p:spPr bwMode="auto">
          <a:xfrm>
            <a:off x="2073499" y="4353059"/>
            <a:ext cx="2086377" cy="2279561"/>
          </a:xfrm>
          <a:custGeom>
            <a:avLst/>
            <a:gdLst>
              <a:gd name="connsiteX0" fmla="*/ 0 w 2086377"/>
              <a:gd name="connsiteY0" fmla="*/ 2279561 h 2279561"/>
              <a:gd name="connsiteX1" fmla="*/ 1674253 w 2086377"/>
              <a:gd name="connsiteY1" fmla="*/ 1249251 h 2279561"/>
              <a:gd name="connsiteX2" fmla="*/ 2086377 w 2086377"/>
              <a:gd name="connsiteY2" fmla="*/ 0 h 2279561"/>
              <a:gd name="connsiteX3" fmla="*/ 2086377 w 2086377"/>
              <a:gd name="connsiteY3" fmla="*/ 0 h 227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6377" h="2279561">
                <a:moveTo>
                  <a:pt x="0" y="2279561"/>
                </a:moveTo>
                <a:cubicBezTo>
                  <a:pt x="663262" y="1954369"/>
                  <a:pt x="1326524" y="1629178"/>
                  <a:pt x="1674253" y="1249251"/>
                </a:cubicBezTo>
                <a:cubicBezTo>
                  <a:pt x="2021982" y="869324"/>
                  <a:pt x="2086377" y="0"/>
                  <a:pt x="2086377" y="0"/>
                </a:cubicBezTo>
                <a:lnTo>
                  <a:pt x="2086377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09576" name="Object 8"/>
          <p:cNvGraphicFramePr>
            <a:graphicFrameLocks noChangeAspect="1"/>
          </p:cNvGraphicFramePr>
          <p:nvPr/>
        </p:nvGraphicFramePr>
        <p:xfrm>
          <a:off x="4214810" y="4857760"/>
          <a:ext cx="1111250" cy="360363"/>
        </p:xfrm>
        <a:graphic>
          <a:graphicData uri="http://schemas.openxmlformats.org/presentationml/2006/ole">
            <p:oleObj spid="_x0000_s109576" name="Équation" r:id="rId9" imgW="545760" imgH="177480" progId="Equation.3">
              <p:embed/>
            </p:oleObj>
          </a:graphicData>
        </a:graphic>
      </p:graphicFrame>
      <p:graphicFrame>
        <p:nvGraphicFramePr>
          <p:cNvPr id="109577" name="Object 9"/>
          <p:cNvGraphicFramePr>
            <a:graphicFrameLocks noChangeAspect="1"/>
          </p:cNvGraphicFramePr>
          <p:nvPr/>
        </p:nvGraphicFramePr>
        <p:xfrm>
          <a:off x="2428860" y="5214950"/>
          <a:ext cx="1111250" cy="360363"/>
        </p:xfrm>
        <a:graphic>
          <a:graphicData uri="http://schemas.openxmlformats.org/presentationml/2006/ole">
            <p:oleObj spid="_x0000_s109577" name="Équation" r:id="rId10" imgW="545760" imgH="177480" progId="Equation.3">
              <p:embed/>
            </p:oleObj>
          </a:graphicData>
        </a:graphic>
      </p:graphicFrame>
      <p:sp>
        <p:nvSpPr>
          <p:cNvPr id="27" name="Espace réservé du pied de page 2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2484438" y="1052513"/>
          <a:ext cx="6696075" cy="712787"/>
        </p:xfrm>
        <a:graphic>
          <a:graphicData uri="http://schemas.openxmlformats.org/presentationml/2006/ole">
            <p:oleObj spid="_x0000_s81923" name="Equation" r:id="rId3" imgW="2133360" imgH="228600" progId="Equation.3">
              <p:embed/>
            </p:oleObj>
          </a:graphicData>
        </a:graphic>
      </p:graphicFrame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76238" y="2225675"/>
            <a:ext cx="463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If </a:t>
            </a:r>
          </a:p>
        </p:txBody>
      </p:sp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1042988" y="2205038"/>
          <a:ext cx="835025" cy="442912"/>
        </p:xfrm>
        <a:graphic>
          <a:graphicData uri="http://schemas.openxmlformats.org/presentationml/2006/ole">
            <p:oleObj spid="_x0000_s81925" name="Equation" r:id="rId4" imgW="380880" imgH="203040" progId="Equation.3">
              <p:embed/>
            </p:oleObj>
          </a:graphicData>
        </a:graphic>
      </p:graphicFrame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2268538" y="2133600"/>
            <a:ext cx="1698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KS equation</a:t>
            </a: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303213" y="3810000"/>
            <a:ext cx="4354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If not stability depends on sign of </a:t>
            </a:r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4787900" y="3644900"/>
          <a:ext cx="863600" cy="735013"/>
        </p:xfrm>
        <a:graphic>
          <a:graphicData uri="http://schemas.openxmlformats.org/presentationml/2006/ole">
            <p:oleObj spid="_x0000_s81930" name="Equation" r:id="rId5" imgW="266400" imgH="228600" progId="Equation.3">
              <p:embed/>
            </p:oleObj>
          </a:graphicData>
        </a:graphic>
      </p:graphicFrame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519113" y="280988"/>
            <a:ext cx="74611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New class of </a:t>
            </a:r>
            <a:r>
              <a:rPr lang="fr-FR" dirty="0" err="1"/>
              <a:t>eqs</a:t>
            </a:r>
            <a:r>
              <a:rPr lang="fr-FR" dirty="0"/>
              <a:t>: new </a:t>
            </a:r>
            <a:r>
              <a:rPr lang="fr-FR" dirty="0" err="1"/>
              <a:t>criterion</a:t>
            </a:r>
            <a:r>
              <a:rPr lang="fr-FR" dirty="0"/>
              <a:t> ; </a:t>
            </a:r>
            <a:r>
              <a:rPr lang="fr-FR" sz="2000" dirty="0" smtClean="0"/>
              <a:t>P. </a:t>
            </a:r>
            <a:r>
              <a:rPr lang="fr-FR" sz="2000" dirty="0" err="1" smtClean="0"/>
              <a:t>Politi</a:t>
            </a:r>
            <a:r>
              <a:rPr lang="fr-FR" sz="2000" dirty="0" smtClean="0"/>
              <a:t> and C.M., PRE </a:t>
            </a:r>
            <a:r>
              <a:rPr lang="fr-FR" sz="2000" dirty="0"/>
              <a:t>(2007)</a:t>
            </a:r>
          </a:p>
        </p:txBody>
      </p:sp>
      <p:graphicFrame>
        <p:nvGraphicFramePr>
          <p:cNvPr id="81932" name="Object 12"/>
          <p:cNvGraphicFramePr>
            <a:graphicFrameLocks noChangeAspect="1"/>
          </p:cNvGraphicFramePr>
          <p:nvPr/>
        </p:nvGraphicFramePr>
        <p:xfrm>
          <a:off x="1444625" y="4862513"/>
          <a:ext cx="6332538" cy="1389062"/>
        </p:xfrm>
        <a:graphic>
          <a:graphicData uri="http://schemas.openxmlformats.org/presentationml/2006/ole">
            <p:oleObj spid="_x0000_s81932" name="Equation" r:id="rId6" imgW="1955520" imgH="431640" progId="Equation.3">
              <p:embed/>
            </p:oleObj>
          </a:graphicData>
        </a:graphic>
      </p:graphicFrame>
      <p:graphicFrame>
        <p:nvGraphicFramePr>
          <p:cNvPr id="81933" name="Object 13"/>
          <p:cNvGraphicFramePr>
            <a:graphicFrameLocks noChangeAspect="1"/>
          </p:cNvGraphicFramePr>
          <p:nvPr/>
        </p:nvGraphicFramePr>
        <p:xfrm>
          <a:off x="468313" y="3013075"/>
          <a:ext cx="835025" cy="387350"/>
        </p:xfrm>
        <a:graphic>
          <a:graphicData uri="http://schemas.openxmlformats.org/presentationml/2006/ole">
            <p:oleObj spid="_x0000_s81933" name="Equation" r:id="rId7" imgW="380880" imgH="177480" progId="Equation.3">
              <p:embed/>
            </p:oleObj>
          </a:graphicData>
        </a:graphic>
      </p:graphicFrame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1600200" y="2944813"/>
            <a:ext cx="6637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Steady-state periodic solutions exist only if G is odd 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79475" y="136525"/>
            <a:ext cx="5292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Extension to </a:t>
            </a:r>
            <a:r>
              <a:rPr lang="fr-FR" b="1" dirty="0" err="1">
                <a:solidFill>
                  <a:srgbClr val="FF0000"/>
                </a:solidFill>
              </a:rPr>
              <a:t>higher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dimension possible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519113" y="1073150"/>
            <a:ext cx="72385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err="1"/>
              <a:t>Analogy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mechanics</a:t>
            </a:r>
            <a:r>
              <a:rPr lang="fr-FR" dirty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/>
              <a:t>not </a:t>
            </a:r>
            <a:r>
              <a:rPr lang="fr-FR" dirty="0" smtClean="0"/>
              <a:t> </a:t>
            </a:r>
            <a:r>
              <a:rPr lang="fr-FR" dirty="0"/>
              <a:t>possible</a:t>
            </a:r>
          </a:p>
          <a:p>
            <a:endParaRPr lang="fr-FR" dirty="0"/>
          </a:p>
          <a:p>
            <a:r>
              <a:rPr lang="fr-FR" dirty="0"/>
              <a:t>Phase diffusion </a:t>
            </a:r>
            <a:r>
              <a:rPr lang="fr-FR" dirty="0" err="1"/>
              <a:t>equation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derived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A </a:t>
            </a:r>
            <a:r>
              <a:rPr lang="fr-FR" dirty="0" err="1"/>
              <a:t>link</a:t>
            </a:r>
            <a:r>
              <a:rPr lang="fr-FR" dirty="0"/>
              <a:t> </a:t>
            </a:r>
            <a:r>
              <a:rPr lang="fr-FR" dirty="0" err="1" smtClean="0"/>
              <a:t>between</a:t>
            </a:r>
            <a:r>
              <a:rPr lang="fr-FR" dirty="0"/>
              <a:t> </a:t>
            </a:r>
            <a:r>
              <a:rPr lang="fr-FR" dirty="0" err="1" smtClean="0"/>
              <a:t>sign</a:t>
            </a:r>
            <a:r>
              <a:rPr lang="fr-FR" dirty="0" smtClean="0"/>
              <a:t> </a:t>
            </a:r>
            <a:r>
              <a:rPr lang="fr-FR" dirty="0"/>
              <a:t>of D and </a:t>
            </a:r>
            <a:r>
              <a:rPr lang="fr-FR" dirty="0" err="1" smtClean="0"/>
              <a:t>slope</a:t>
            </a:r>
            <a:r>
              <a:rPr lang="fr-FR" dirty="0" smtClean="0"/>
              <a:t> of a certain </a:t>
            </a:r>
            <a:r>
              <a:rPr lang="fr-FR" dirty="0" err="1" smtClean="0"/>
              <a:t>quantity</a:t>
            </a:r>
            <a:r>
              <a:rPr lang="fr-FR" dirty="0" smtClean="0"/>
              <a:t> </a:t>
            </a:r>
          </a:p>
          <a:p>
            <a:r>
              <a:rPr lang="fr-FR" dirty="0" smtClean="0"/>
              <a:t>(not the amplitude </a:t>
            </a:r>
            <a:r>
              <a:rPr lang="fr-FR" dirty="0" err="1" smtClean="0"/>
              <a:t>itself</a:t>
            </a:r>
            <a:r>
              <a:rPr lang="fr-FR" dirty="0" smtClean="0"/>
              <a:t> </a:t>
            </a:r>
            <a:r>
              <a:rPr lang="fr-FR" dirty="0" err="1" smtClean="0"/>
              <a:t>like</a:t>
            </a:r>
            <a:r>
              <a:rPr lang="fr-FR" dirty="0" smtClean="0"/>
              <a:t> in 1D)</a:t>
            </a:r>
            <a:endParaRPr lang="fr-FR" dirty="0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92138" y="3952875"/>
            <a:ext cx="2592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The exploitation of </a:t>
            </a:r>
          </a:p>
        </p:txBody>
      </p:sp>
      <p:graphicFrame>
        <p:nvGraphicFramePr>
          <p:cNvPr id="86026" name="Object 10"/>
          <p:cNvGraphicFramePr>
            <a:graphicFrameLocks noChangeAspect="1"/>
          </p:cNvGraphicFramePr>
          <p:nvPr/>
        </p:nvGraphicFramePr>
        <p:xfrm>
          <a:off x="3419475" y="3933825"/>
          <a:ext cx="1755775" cy="1073150"/>
        </p:xfrm>
        <a:graphic>
          <a:graphicData uri="http://schemas.openxmlformats.org/presentationml/2006/ole">
            <p:oleObj spid="_x0000_s86026" name="Équation" r:id="rId3" imgW="685800" imgH="419040" progId="Equation.3">
              <p:embed/>
            </p:oleObj>
          </a:graphicData>
        </a:graphic>
      </p:graphicFrame>
      <p:sp>
        <p:nvSpPr>
          <p:cNvPr id="86027" name="Text Box 11"/>
          <p:cNvSpPr txBox="1">
            <a:spLocks noChangeArrowheads="1"/>
          </p:cNvSpPr>
          <p:nvPr/>
        </p:nvSpPr>
        <p:spPr bwMode="auto">
          <a:xfrm>
            <a:off x="592138" y="5249863"/>
            <a:ext cx="5189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allows extraction of coarsening exponent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57224" y="642918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C.M., and P. </a:t>
            </a:r>
            <a:r>
              <a:rPr lang="fr-FR" sz="2000" dirty="0" err="1" smtClean="0"/>
              <a:t>Politi</a:t>
            </a:r>
            <a:r>
              <a:rPr lang="fr-FR" sz="2000" dirty="0" smtClean="0"/>
              <a:t>, Phys. </a:t>
            </a:r>
            <a:r>
              <a:rPr lang="fr-FR" sz="2000" dirty="0" err="1" smtClean="0"/>
              <a:t>Rev</a:t>
            </a:r>
            <a:r>
              <a:rPr lang="fr-FR" sz="2000" dirty="0" smtClean="0"/>
              <a:t>. E (2009)</a:t>
            </a:r>
            <a:endParaRPr lang="fr-FR" sz="20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8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819400" y="231775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3600" b="1"/>
              <a:t>Summary</a:t>
            </a:r>
            <a:endParaRPr lang="fr-FR" sz="3600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1472" y="4357694"/>
            <a:ext cx="87551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4</a:t>
            </a:r>
            <a:r>
              <a:rPr lang="fr-FR" b="1" dirty="0" smtClean="0"/>
              <a:t>)</a:t>
            </a:r>
            <a:r>
              <a:rPr lang="fr-FR" dirty="0" smtClean="0"/>
              <a:t> </a:t>
            </a:r>
            <a:r>
              <a:rPr lang="fr-FR" b="1" dirty="0" err="1" smtClean="0"/>
              <a:t>Coarsening</a:t>
            </a:r>
            <a:r>
              <a:rPr lang="fr-FR" b="1" dirty="0" smtClean="0"/>
              <a:t> </a:t>
            </a:r>
            <a:r>
              <a:rPr lang="fr-FR" b="1" dirty="0" err="1" smtClean="0"/>
              <a:t>exponent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extracted</a:t>
            </a:r>
            <a:r>
              <a:rPr lang="fr-FR" b="1" dirty="0" smtClean="0"/>
              <a:t> for </a:t>
            </a:r>
            <a:r>
              <a:rPr lang="fr-FR" b="1" dirty="0" err="1" smtClean="0"/>
              <a:t>any</a:t>
            </a:r>
            <a:r>
              <a:rPr lang="fr-FR" b="1" dirty="0" smtClean="0"/>
              <a:t> </a:t>
            </a:r>
            <a:r>
              <a:rPr lang="fr-FR" b="1" dirty="0" err="1" smtClean="0"/>
              <a:t>equation</a:t>
            </a:r>
            <a:r>
              <a:rPr lang="fr-FR" b="1" dirty="0" smtClean="0"/>
              <a:t> and </a:t>
            </a:r>
            <a:r>
              <a:rPr lang="fr-FR" b="1" dirty="0" err="1" smtClean="0"/>
              <a:t>at</a:t>
            </a:r>
            <a:r>
              <a:rPr lang="fr-FR" b="1" dirty="0" smtClean="0"/>
              <a:t> </a:t>
            </a:r>
          </a:p>
          <a:p>
            <a:r>
              <a:rPr lang="fr-FR" b="1" dirty="0" err="1" smtClean="0"/>
              <a:t>any</a:t>
            </a:r>
            <a:r>
              <a:rPr lang="fr-FR" b="1" dirty="0" smtClean="0"/>
              <a:t> dimension </a:t>
            </a:r>
            <a:r>
              <a:rPr lang="fr-FR" b="1" dirty="0" err="1" smtClean="0"/>
              <a:t>from</a:t>
            </a:r>
            <a:r>
              <a:rPr lang="fr-FR" b="1" dirty="0" smtClean="0"/>
              <a:t> </a:t>
            </a:r>
            <a:r>
              <a:rPr lang="fr-FR" b="1" dirty="0" err="1" smtClean="0"/>
              <a:t>steady</a:t>
            </a:r>
            <a:r>
              <a:rPr lang="fr-FR" b="1" dirty="0" smtClean="0"/>
              <a:t> </a:t>
            </a:r>
            <a:r>
              <a:rPr lang="fr-FR" b="1" dirty="0" err="1" smtClean="0"/>
              <a:t>considerations</a:t>
            </a:r>
            <a:r>
              <a:rPr lang="fr-FR" b="1" dirty="0" smtClean="0"/>
              <a:t>, </a:t>
            </a:r>
            <a:r>
              <a:rPr lang="fr-FR" b="1" dirty="0" err="1" smtClean="0"/>
              <a:t>using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17525" y="12604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/>
              <a:t>1)</a:t>
            </a:r>
            <a:endParaRPr lang="fr-FR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93353" y="3286124"/>
            <a:ext cx="8450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3</a:t>
            </a:r>
            <a:r>
              <a:rPr lang="fr-FR" b="1" dirty="0" smtClean="0"/>
              <a:t>) </a:t>
            </a:r>
            <a:r>
              <a:rPr lang="fr-FR" b="1" dirty="0" err="1"/>
              <a:t>Which</a:t>
            </a:r>
            <a:r>
              <a:rPr lang="fr-FR" b="1" dirty="0"/>
              <a:t> type of </a:t>
            </a:r>
            <a:r>
              <a:rPr lang="fr-FR" b="1" dirty="0" err="1"/>
              <a:t>criterion</a:t>
            </a:r>
            <a:r>
              <a:rPr lang="fr-FR" b="1" dirty="0"/>
              <a:t> </a:t>
            </a:r>
            <a:r>
              <a:rPr lang="fr-FR" b="1" dirty="0" err="1"/>
              <a:t>holds</a:t>
            </a:r>
            <a:r>
              <a:rPr lang="fr-FR" b="1" dirty="0"/>
              <a:t> for </a:t>
            </a:r>
            <a:r>
              <a:rPr lang="fr-FR" b="1" dirty="0" err="1"/>
              <a:t>other</a:t>
            </a:r>
            <a:r>
              <a:rPr lang="fr-FR" b="1" dirty="0"/>
              <a:t> classes of </a:t>
            </a:r>
            <a:r>
              <a:rPr lang="fr-FR" b="1" dirty="0" err="1"/>
              <a:t>equations</a:t>
            </a:r>
            <a:r>
              <a:rPr lang="fr-FR" b="1" dirty="0" smtClean="0"/>
              <a:t>? </a:t>
            </a:r>
          </a:p>
          <a:p>
            <a:r>
              <a:rPr lang="fr-FR" b="1" dirty="0" smtClean="0"/>
              <a:t>But D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computed</a:t>
            </a:r>
            <a:r>
              <a:rPr lang="fr-FR" b="1" dirty="0" smtClean="0"/>
              <a:t> in </a:t>
            </a:r>
            <a:r>
              <a:rPr lang="fr-FR" b="1" dirty="0" err="1" smtClean="0"/>
              <a:t>any</a:t>
            </a:r>
            <a:r>
              <a:rPr lang="fr-FR" b="1" dirty="0" smtClean="0"/>
              <a:t> case.</a:t>
            </a:r>
            <a:endParaRPr lang="fr-FR" dirty="0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23938" y="1217613"/>
            <a:ext cx="69958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/>
              <a:t>Phase diffusion </a:t>
            </a:r>
            <a:r>
              <a:rPr lang="fr-FR" b="1" dirty="0" err="1"/>
              <a:t>eq</a:t>
            </a:r>
            <a:r>
              <a:rPr lang="fr-FR" b="1" dirty="0"/>
              <a:t>. </a:t>
            </a:r>
            <a:r>
              <a:rPr lang="fr-FR" b="1" dirty="0" err="1"/>
              <a:t>provides</a:t>
            </a:r>
            <a:r>
              <a:rPr lang="fr-FR" b="1" dirty="0"/>
              <a:t> </a:t>
            </a:r>
            <a:r>
              <a:rPr lang="fr-FR" b="1" dirty="0" smtClean="0"/>
              <a:t>the </a:t>
            </a:r>
            <a:r>
              <a:rPr lang="fr-FR" b="1" dirty="0" err="1" smtClean="0"/>
              <a:t>key</a:t>
            </a:r>
            <a:r>
              <a:rPr lang="fr-FR" b="1" dirty="0" smtClean="0"/>
              <a:t> for </a:t>
            </a:r>
            <a:r>
              <a:rPr lang="fr-FR" b="1" dirty="0" err="1" smtClean="0"/>
              <a:t>coarsening</a:t>
            </a:r>
            <a:r>
              <a:rPr lang="fr-FR" b="1" dirty="0" smtClean="0"/>
              <a:t>, </a:t>
            </a:r>
          </a:p>
          <a:p>
            <a:r>
              <a:rPr lang="fr-FR" b="1" dirty="0" smtClean="0"/>
              <a:t>D </a:t>
            </a:r>
            <a:r>
              <a:rPr lang="fr-FR" b="1" dirty="0" err="1" smtClean="0"/>
              <a:t>is</a:t>
            </a:r>
            <a:r>
              <a:rPr lang="fr-FR" b="1" dirty="0" smtClean="0"/>
              <a:t> a </a:t>
            </a:r>
            <a:r>
              <a:rPr lang="fr-FR" b="1" dirty="0" err="1" smtClean="0"/>
              <a:t>function</a:t>
            </a:r>
            <a:r>
              <a:rPr lang="fr-FR" b="1" dirty="0" smtClean="0"/>
              <a:t> of </a:t>
            </a:r>
            <a:r>
              <a:rPr lang="fr-FR" b="1" dirty="0" err="1" smtClean="0"/>
              <a:t>steady</a:t>
            </a:r>
            <a:r>
              <a:rPr lang="fr-FR" b="1" dirty="0" smtClean="0"/>
              <a:t>-state solutions </a:t>
            </a:r>
          </a:p>
          <a:p>
            <a:r>
              <a:rPr lang="fr-FR" b="1" dirty="0" smtClean="0"/>
              <a:t>(</a:t>
            </a:r>
            <a:r>
              <a:rPr lang="fr-FR" b="1" dirty="0" err="1" smtClean="0"/>
              <a:t>e.g</a:t>
            </a:r>
            <a:r>
              <a:rPr lang="fr-FR" b="1" dirty="0" smtClean="0"/>
              <a:t>. fluctuations-dissipation </a:t>
            </a:r>
            <a:r>
              <a:rPr lang="fr-FR" b="1" dirty="0" err="1" smtClean="0"/>
              <a:t>theorem</a:t>
            </a:r>
            <a:r>
              <a:rPr lang="fr-FR" b="1" dirty="0" smtClean="0"/>
              <a:t>). </a:t>
            </a:r>
            <a:r>
              <a:rPr lang="fr-FR" dirty="0" smtClean="0"/>
              <a:t> </a:t>
            </a:r>
            <a:endParaRPr lang="fr-FR" dirty="0"/>
          </a:p>
        </p:txBody>
      </p:sp>
      <p:graphicFrame>
        <p:nvGraphicFramePr>
          <p:cNvPr id="138242" name="Object 2"/>
          <p:cNvGraphicFramePr>
            <a:graphicFrameLocks noChangeAspect="1"/>
          </p:cNvGraphicFramePr>
          <p:nvPr/>
        </p:nvGraphicFramePr>
        <p:xfrm>
          <a:off x="3071802" y="5429264"/>
          <a:ext cx="1755775" cy="1073150"/>
        </p:xfrm>
        <a:graphic>
          <a:graphicData uri="http://schemas.openxmlformats.org/presentationml/2006/ole">
            <p:oleObj spid="_x0000_s138242" name="Équation" r:id="rId3" imgW="685800" imgH="419040" progId="Equation.3">
              <p:embed/>
            </p:oleObj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71472" y="2500306"/>
            <a:ext cx="6198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2) D has </a:t>
            </a:r>
            <a:r>
              <a:rPr lang="fr-FR" b="1" dirty="0" err="1" smtClean="0"/>
              <a:t>sign</a:t>
            </a:r>
            <a:r>
              <a:rPr lang="fr-FR" b="1" dirty="0" smtClean="0"/>
              <a:t> of          for a certain class of </a:t>
            </a:r>
            <a:r>
              <a:rPr lang="fr-FR" b="1" dirty="0" err="1" smtClean="0"/>
              <a:t>eqs</a:t>
            </a:r>
            <a:r>
              <a:rPr lang="fr-FR" b="1" dirty="0" smtClean="0"/>
              <a:t> </a:t>
            </a:r>
            <a:endParaRPr lang="fr-FR" b="1" dirty="0"/>
          </a:p>
        </p:txBody>
      </p:sp>
      <p:graphicFrame>
        <p:nvGraphicFramePr>
          <p:cNvPr id="138243" name="Object 3"/>
          <p:cNvGraphicFramePr>
            <a:graphicFrameLocks noChangeAspect="1"/>
          </p:cNvGraphicFramePr>
          <p:nvPr/>
        </p:nvGraphicFramePr>
        <p:xfrm>
          <a:off x="2857488" y="2500306"/>
          <a:ext cx="428000" cy="488942"/>
        </p:xfrm>
        <a:graphic>
          <a:graphicData uri="http://schemas.openxmlformats.org/presentationml/2006/ole">
            <p:oleObj spid="_x0000_s138243" name="Équation" r:id="rId4" imgW="342720" imgH="393480" progId="Equation.3">
              <p:embed/>
            </p:oleObj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655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4000" dirty="0" err="1" smtClean="0"/>
              <a:t>Some</a:t>
            </a:r>
            <a:r>
              <a:rPr lang="fr-FR" sz="4000" dirty="0" smtClean="0"/>
              <a:t> </a:t>
            </a:r>
            <a:r>
              <a:rPr lang="fr-FR" sz="4000" dirty="0" err="1" smtClean="0"/>
              <a:t>examples</a:t>
            </a:r>
            <a:r>
              <a:rPr lang="fr-FR" sz="4000" dirty="0" smtClean="0"/>
              <a:t> of </a:t>
            </a:r>
            <a:r>
              <a:rPr lang="fr-FR" sz="4000" dirty="0" err="1" smtClean="0"/>
              <a:t>coarsening</a:t>
            </a:r>
            <a:endParaRPr lang="fr-FR" dirty="0"/>
          </a:p>
        </p:txBody>
      </p:sp>
      <p:pic>
        <p:nvPicPr>
          <p:cNvPr id="57347" name="Picture 3" descr="C:\Mes Documents\documents_dunes\mSandDuneRipples.JPG"/>
          <p:cNvPicPr>
            <a:picLocks noChangeAspect="1" noChangeArrowheads="1"/>
          </p:cNvPicPr>
          <p:nvPr/>
        </p:nvPicPr>
        <p:blipFill>
          <a:blip r:embed="rId2" cstate="print"/>
          <a:srcRect t="33746"/>
          <a:stretch>
            <a:fillRect/>
          </a:stretch>
        </p:blipFill>
        <p:spPr bwMode="auto">
          <a:xfrm>
            <a:off x="0" y="1500174"/>
            <a:ext cx="3028952" cy="226401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updown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76558" y="1338296"/>
            <a:ext cx="2035190" cy="2644699"/>
          </a:xfrm>
          <a:prstGeom prst="rect">
            <a:avLst/>
          </a:prstGeom>
          <a:noFill/>
        </p:spPr>
      </p:pic>
      <p:pic>
        <p:nvPicPr>
          <p:cNvPr id="5" name="Picture 4" descr="STM_bunch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88011" y="1714488"/>
            <a:ext cx="3455989" cy="1553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00504"/>
            <a:ext cx="1985982" cy="172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stylo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000504"/>
            <a:ext cx="2909878" cy="181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unes_pictur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671404" cy="53340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7224" y="6072206"/>
            <a:ext cx="4571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Andreotti et al. </a:t>
            </a:r>
            <a:r>
              <a:rPr lang="fr-FR" i="1" dirty="0" smtClean="0"/>
              <a:t>Nature</a:t>
            </a:r>
            <a:r>
              <a:rPr lang="fr-FR" dirty="0" smtClean="0"/>
              <a:t>, </a:t>
            </a:r>
            <a:r>
              <a:rPr lang="fr-FR" b="1" dirty="0" smtClean="0"/>
              <a:t>457</a:t>
            </a:r>
            <a:r>
              <a:rPr lang="fr-FR" dirty="0" smtClean="0"/>
              <a:t> (2009)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es Documents\midisciences\turing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0"/>
            <a:ext cx="3810000" cy="1905000"/>
          </a:xfrm>
          <a:prstGeom prst="rect">
            <a:avLst/>
          </a:prstGeom>
          <a:noFill/>
        </p:spPr>
      </p:pic>
      <p:pic>
        <p:nvPicPr>
          <p:cNvPr id="13315" name="Picture 3" descr="C:\Mes Documents\midisciences\cheeta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2514600" cy="1844675"/>
          </a:xfrm>
          <a:prstGeom prst="rect">
            <a:avLst/>
          </a:prstGeom>
          <a:noFill/>
        </p:spPr>
      </p:pic>
      <p:pic>
        <p:nvPicPr>
          <p:cNvPr id="13316" name="Picture 4" descr="C:\Mes Documents\midisciences\zebra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85860"/>
            <a:ext cx="2438400" cy="1905000"/>
          </a:xfrm>
          <a:prstGeom prst="rect">
            <a:avLst/>
          </a:prstGeom>
          <a:noFill/>
        </p:spPr>
      </p:pic>
      <p:pic>
        <p:nvPicPr>
          <p:cNvPr id="13317" name="Picture 5" descr="C:\Mes documents\Presenta\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928934"/>
            <a:ext cx="3810000" cy="325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 rot="12009868" flipV="1">
            <a:off x="6585620" y="572542"/>
            <a:ext cx="2160624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err="1" smtClean="0"/>
              <a:t>That’s</a:t>
            </a:r>
            <a:r>
              <a:rPr lang="fr-FR" dirty="0" smtClean="0"/>
              <a:t> not me!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 bwMode="auto">
          <a:xfrm rot="16200000" flipV="1">
            <a:off x="6465107" y="607199"/>
            <a:ext cx="1071570" cy="10001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7125" y="193675"/>
            <a:ext cx="487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 dirty="0" err="1" smtClean="0"/>
              <a:t>Myriad</a:t>
            </a:r>
            <a:r>
              <a:rPr lang="fr-FR" b="1" dirty="0" smtClean="0"/>
              <a:t> </a:t>
            </a:r>
            <a:r>
              <a:rPr lang="fr-FR" b="1" dirty="0"/>
              <a:t>of pattern </a:t>
            </a:r>
            <a:r>
              <a:rPr lang="fr-FR" b="1" dirty="0" err="1" smtClean="0"/>
              <a:t>forming</a:t>
            </a:r>
            <a:r>
              <a:rPr lang="fr-FR" b="1" dirty="0" smtClean="0"/>
              <a:t>  </a:t>
            </a:r>
            <a:r>
              <a:rPr lang="fr-FR" b="1" dirty="0" err="1"/>
              <a:t>systems</a:t>
            </a:r>
            <a:endParaRPr lang="fr-FR" b="1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65125" y="803275"/>
            <a:ext cx="4284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1) Finite wavenumber bifurcation</a:t>
            </a:r>
          </a:p>
        </p:txBody>
      </p:sp>
      <p:graphicFrame>
        <p:nvGraphicFramePr>
          <p:cNvPr id="59392" name="Object 1024"/>
          <p:cNvGraphicFramePr>
            <a:graphicFrameLocks noChangeAspect="1"/>
          </p:cNvGraphicFramePr>
          <p:nvPr/>
        </p:nvGraphicFramePr>
        <p:xfrm>
          <a:off x="0" y="2209800"/>
          <a:ext cx="3200400" cy="635000"/>
        </p:xfrm>
        <a:graphic>
          <a:graphicData uri="http://schemas.openxmlformats.org/presentationml/2006/ole">
            <p:oleObj spid="_x0000_s106498" name="Équation" r:id="rId3" imgW="1206360" imgH="241200" progId="Equation.3">
              <p:embed/>
            </p:oleObj>
          </a:graphicData>
        </a:graphic>
      </p:graphicFrame>
      <p:pic>
        <p:nvPicPr>
          <p:cNvPr id="3083" name="Picture 11" descr="C:\benasque\neutralsh2.dx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295400"/>
            <a:ext cx="5407025" cy="5005388"/>
          </a:xfrm>
          <a:prstGeom prst="rect">
            <a:avLst/>
          </a:prstGeom>
          <a:noFill/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65125" y="3546475"/>
            <a:ext cx="30321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Lengthscale</a:t>
            </a:r>
          </a:p>
          <a:p>
            <a:r>
              <a:rPr lang="fr-FR"/>
              <a:t>(no room for complex </a:t>
            </a:r>
          </a:p>
          <a:p>
            <a:r>
              <a:rPr lang="fr-FR"/>
              <a:t>dynamics, generically 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857356" y="6215082"/>
            <a:ext cx="5112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Amplitude </a:t>
            </a:r>
            <a:r>
              <a:rPr lang="fr-FR" dirty="0" err="1" smtClean="0"/>
              <a:t>equation</a:t>
            </a:r>
            <a:r>
              <a:rPr lang="fr-FR" dirty="0" smtClean="0"/>
              <a:t> (one or </a:t>
            </a:r>
            <a:r>
              <a:rPr lang="fr-FR" dirty="0" err="1" smtClean="0"/>
              <a:t>two</a:t>
            </a:r>
            <a:r>
              <a:rPr lang="fr-FR" dirty="0" smtClean="0"/>
              <a:t> modes)</a:t>
            </a:r>
            <a:endParaRPr lang="fr-FR" dirty="0"/>
          </a:p>
        </p:txBody>
      </p:sp>
      <p:graphicFrame>
        <p:nvGraphicFramePr>
          <p:cNvPr id="106499" name="Object 3"/>
          <p:cNvGraphicFramePr>
            <a:graphicFrameLocks noChangeAspect="1"/>
          </p:cNvGraphicFramePr>
          <p:nvPr/>
        </p:nvGraphicFramePr>
        <p:xfrm>
          <a:off x="4929190" y="4071942"/>
          <a:ext cx="1011237" cy="534988"/>
        </p:xfrm>
        <a:graphic>
          <a:graphicData uri="http://schemas.openxmlformats.org/presentationml/2006/ole">
            <p:oleObj spid="_x0000_s106499" name="Équation" r:id="rId5" imgW="380880" imgH="203040" progId="Equation.3">
              <p:embed/>
            </p:oleObj>
          </a:graphicData>
        </a:graphic>
      </p:graphicFrame>
      <p:graphicFrame>
        <p:nvGraphicFramePr>
          <p:cNvPr id="106500" name="Object 4"/>
          <p:cNvGraphicFramePr>
            <a:graphicFrameLocks noChangeAspect="1"/>
          </p:cNvGraphicFramePr>
          <p:nvPr/>
        </p:nvGraphicFramePr>
        <p:xfrm>
          <a:off x="6643702" y="2000240"/>
          <a:ext cx="1011237" cy="534987"/>
        </p:xfrm>
        <a:graphic>
          <a:graphicData uri="http://schemas.openxmlformats.org/presentationml/2006/ole">
            <p:oleObj spid="_x0000_s106500" name="Équation" r:id="rId6" imgW="380880" imgH="203040" progId="Equation.3">
              <p:embed/>
            </p:oleObj>
          </a:graphicData>
        </a:graphic>
      </p:graphicFrame>
      <p:sp>
        <p:nvSpPr>
          <p:cNvPr id="10" name="Espace réservé du pied de page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benasque\neutralKS.dx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04800"/>
            <a:ext cx="2967038" cy="4049713"/>
          </a:xfrm>
          <a:prstGeom prst="rect">
            <a:avLst/>
          </a:prstGeom>
          <a:noFill/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41325" y="117475"/>
            <a:ext cx="444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2) Zero wavenumber bifurcation</a:t>
            </a:r>
            <a:endParaRPr lang="fr-FR" b="1"/>
          </a:p>
        </p:txBody>
      </p:sp>
      <p:graphicFrame>
        <p:nvGraphicFramePr>
          <p:cNvPr id="60416" name="Object 0"/>
          <p:cNvGraphicFramePr>
            <a:graphicFrameLocks noChangeAspect="1"/>
          </p:cNvGraphicFramePr>
          <p:nvPr/>
        </p:nvGraphicFramePr>
        <p:xfrm>
          <a:off x="738188" y="1524000"/>
          <a:ext cx="2614612" cy="711200"/>
        </p:xfrm>
        <a:graphic>
          <a:graphicData uri="http://schemas.openxmlformats.org/presentationml/2006/ole">
            <p:oleObj spid="_x0000_s107522" name="Équation" r:id="rId4" imgW="838080" imgH="228600" progId="Equation.3">
              <p:embed/>
            </p:oleObj>
          </a:graphicData>
        </a:graphic>
      </p:graphicFrame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Errachidia 2011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1055</Words>
  <Application>Microsoft Office PowerPoint</Application>
  <PresentationFormat>Affichage à l'écran (4:3)</PresentationFormat>
  <Paragraphs>258</Paragraphs>
  <Slides>49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49</vt:i4>
      </vt:variant>
    </vt:vector>
  </HeadingPairs>
  <TitlesOfParts>
    <vt:vector size="52" baseType="lpstr">
      <vt:lpstr>Modèle par défaut</vt:lpstr>
      <vt:lpstr>Équation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Some illustrations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</vt:vector>
  </TitlesOfParts>
  <Company>spectro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misbah</dc:creator>
  <cp:lastModifiedBy>Chaouqi</cp:lastModifiedBy>
  <cp:revision>144</cp:revision>
  <dcterms:created xsi:type="dcterms:W3CDTF">2003-09-09T13:10:18Z</dcterms:created>
  <dcterms:modified xsi:type="dcterms:W3CDTF">2011-04-20T08:12:39Z</dcterms:modified>
</cp:coreProperties>
</file>