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92" r:id="rId1"/>
  </p:sldMasterIdLst>
  <p:notesMasterIdLst>
    <p:notesMasterId r:id="rId17"/>
  </p:notesMasterIdLst>
  <p:handoutMasterIdLst>
    <p:handoutMasterId r:id="rId18"/>
  </p:handoutMasterIdLst>
  <p:sldIdLst>
    <p:sldId id="413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8" r:id="rId15"/>
    <p:sldId id="677" r:id="rId1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FAD490"/>
    <a:srgbClr val="62D713"/>
    <a:srgbClr val="00FFCC"/>
    <a:srgbClr val="DA103B"/>
    <a:srgbClr val="D14019"/>
    <a:srgbClr val="DDA70D"/>
    <a:srgbClr val="000000"/>
    <a:srgbClr val="E47A06"/>
    <a:srgbClr val="E405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6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1.wmf"/><Relationship Id="rId1" Type="http://schemas.openxmlformats.org/officeDocument/2006/relationships/image" Target="../media/image8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42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1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7.wmf"/><Relationship Id="rId1" Type="http://schemas.openxmlformats.org/officeDocument/2006/relationships/image" Target="../media/image8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BFE43EB-46FF-448B-9A3D-C6D678B19DCF}" type="datetimeFigureOut">
              <a:rPr lang="fr-FR"/>
              <a:pPr>
                <a:defRPr/>
              </a:pPr>
              <a:t>20/04/2011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375D3B-26EA-4809-806B-7924EBB733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59D4921-396C-4DF8-A542-ADE87694E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7055A-D964-415C-86F2-7F15D6E1378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96B274-421B-4174-80ED-51151678B9D7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9FA40-C4C2-4659-AA2C-E82594D850EC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7BD60-C42D-432C-AE4F-1B8B23C1C55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A391ADE2-87F1-4571-801B-645F8DD10BA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6A9B5-D40E-4DF2-A749-E708F43D23AC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21648-B860-4A78-8629-849C6E3F6220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06F84-F2D4-446A-AE52-ABE82C27607E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85FD4-929B-4489-A264-B610ACD5238C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640B9-E301-4227-A49E-96455048C551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80B6D-B73E-451F-98BF-35E9D03E80B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3110766-7E6D-43EE-B4B9-5290D8A633BA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png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68313" y="6092825"/>
            <a:ext cx="8229600" cy="304800"/>
          </a:xfrm>
        </p:spPr>
        <p:txBody>
          <a:bodyPr/>
          <a:lstStyle/>
          <a:p>
            <a:pPr>
              <a:defRPr/>
            </a:pPr>
            <a:r>
              <a:rPr lang="fr-FR" b="1" smtClean="0">
                <a:solidFill>
                  <a:schemeClr val="bg2">
                    <a:lumMod val="50000"/>
                  </a:schemeClr>
                </a:solidFill>
              </a:rPr>
              <a:t>Errachidia 2011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5" name="Text Box 5122"/>
          <p:cNvSpPr txBox="1">
            <a:spLocks noChangeArrowheads="1"/>
          </p:cNvSpPr>
          <p:nvPr/>
        </p:nvSpPr>
        <p:spPr bwMode="auto">
          <a:xfrm>
            <a:off x="0" y="285750"/>
            <a:ext cx="699871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Lecture 2: </a:t>
            </a:r>
            <a:r>
              <a:rPr lang="fr-FR" b="1" dirty="0" err="1" smtClean="0">
                <a:solidFill>
                  <a:srgbClr val="000000"/>
                </a:solidFill>
              </a:rPr>
              <a:t>nonlinear</a:t>
            </a:r>
            <a:r>
              <a:rPr lang="fr-FR" b="1" dirty="0" smtClean="0">
                <a:solidFill>
                  <a:srgbClr val="000000"/>
                </a:solidFill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</a:rPr>
              <a:t>equations</a:t>
            </a:r>
            <a:endParaRPr lang="fr-FR" b="1" dirty="0" smtClean="0">
              <a:solidFill>
                <a:srgbClr val="000000"/>
              </a:solidFill>
            </a:endParaRPr>
          </a:p>
          <a:p>
            <a:r>
              <a:rPr lang="fr-FR" b="1" dirty="0" err="1" smtClean="0">
                <a:solidFill>
                  <a:srgbClr val="000000"/>
                </a:solidFill>
              </a:rPr>
              <a:t>from</a:t>
            </a:r>
            <a:r>
              <a:rPr lang="fr-FR" b="1" dirty="0" smtClean="0">
                <a:solidFill>
                  <a:srgbClr val="000000"/>
                </a:solidFill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</a:rPr>
              <a:t>symmetry</a:t>
            </a:r>
            <a:r>
              <a:rPr lang="fr-FR" b="1" dirty="0" smtClean="0">
                <a:solidFill>
                  <a:srgbClr val="000000"/>
                </a:solidFill>
              </a:rPr>
              <a:t> and conservation: </a:t>
            </a:r>
          </a:p>
          <a:p>
            <a:r>
              <a:rPr lang="fr-FR" b="1" dirty="0" smtClean="0">
                <a:solidFill>
                  <a:srgbClr val="000000"/>
                </a:solidFill>
              </a:rPr>
              <a:t>application to </a:t>
            </a:r>
            <a:r>
              <a:rPr lang="fr-FR" b="1" dirty="0" err="1" smtClean="0">
                <a:solidFill>
                  <a:srgbClr val="000000"/>
                </a:solidFill>
              </a:rPr>
              <a:t>sand</a:t>
            </a:r>
            <a:r>
              <a:rPr lang="fr-FR" b="1" dirty="0" smtClean="0">
                <a:solidFill>
                  <a:srgbClr val="000000"/>
                </a:solidFill>
              </a:rPr>
              <a:t> </a:t>
            </a:r>
            <a:r>
              <a:rPr lang="fr-FR" b="1" dirty="0" err="1" smtClean="0">
                <a:solidFill>
                  <a:srgbClr val="000000"/>
                </a:solidFill>
              </a:rPr>
              <a:t>ripples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18436" name="ZoneTexte 5"/>
          <p:cNvSpPr txBox="1">
            <a:spLocks noChangeArrowheads="1"/>
          </p:cNvSpPr>
          <p:nvPr/>
        </p:nvSpPr>
        <p:spPr bwMode="auto">
          <a:xfrm>
            <a:off x="0" y="2060848"/>
            <a:ext cx="71675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 err="1">
                <a:solidFill>
                  <a:srgbClr val="000000"/>
                </a:solidFill>
              </a:rPr>
              <a:t>Chaouqi</a:t>
            </a: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smtClean="0">
                <a:solidFill>
                  <a:srgbClr val="000000"/>
                </a:solidFill>
              </a:rPr>
              <a:t>MISBAH</a:t>
            </a:r>
          </a:p>
          <a:p>
            <a:endParaRPr lang="fr-FR" sz="2400" dirty="0" smtClean="0">
              <a:solidFill>
                <a:srgbClr val="000000"/>
              </a:solidFill>
            </a:endParaRPr>
          </a:p>
          <a:p>
            <a:r>
              <a:rPr lang="fr-FR" sz="2400" dirty="0" err="1" smtClean="0">
                <a:solidFill>
                  <a:srgbClr val="000000"/>
                </a:solidFill>
              </a:rPr>
              <a:t>LIPhy</a:t>
            </a:r>
            <a:r>
              <a:rPr lang="fr-FR" sz="2400" dirty="0" smtClean="0">
                <a:solidFill>
                  <a:srgbClr val="000000"/>
                </a:solidFill>
              </a:rPr>
              <a:t> (</a:t>
            </a:r>
            <a:r>
              <a:rPr lang="fr-FR" sz="2400" dirty="0" err="1" smtClean="0">
                <a:solidFill>
                  <a:srgbClr val="000000"/>
                </a:solidFill>
              </a:rPr>
              <a:t>Laboartoire</a:t>
            </a:r>
            <a:r>
              <a:rPr lang="fr-FR" sz="2400" dirty="0" smtClean="0">
                <a:solidFill>
                  <a:srgbClr val="000000"/>
                </a:solidFill>
              </a:rPr>
              <a:t> Interdisciplinaire de Physique) </a:t>
            </a:r>
            <a:endParaRPr lang="fr-FR" sz="2400" dirty="0">
              <a:solidFill>
                <a:srgbClr val="000000"/>
              </a:solidFill>
            </a:endParaRPr>
          </a:p>
          <a:p>
            <a:r>
              <a:rPr lang="fr-FR" sz="2400" dirty="0" err="1">
                <a:solidFill>
                  <a:srgbClr val="000000"/>
                </a:solidFill>
              </a:rPr>
              <a:t>Univ</a:t>
            </a:r>
            <a:r>
              <a:rPr lang="fr-FR" sz="2400" dirty="0">
                <a:solidFill>
                  <a:srgbClr val="000000"/>
                </a:solidFill>
              </a:rPr>
              <a:t>. J. Fourier Grenoble and CNRS </a:t>
            </a:r>
            <a:r>
              <a:rPr lang="fr-FR" sz="2400" dirty="0" smtClean="0">
                <a:solidFill>
                  <a:srgbClr val="000000"/>
                </a:solidFill>
              </a:rPr>
              <a:t>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539552" y="332656"/>
            <a:ext cx="4618572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3) No </a:t>
            </a:r>
            <a:r>
              <a:rPr lang="fr-FR" sz="2400" dirty="0" smtClean="0">
                <a:solidFill>
                  <a:schemeClr val="bg1"/>
                </a:solidFill>
              </a:rPr>
              <a:t>conservation </a:t>
            </a:r>
            <a:r>
              <a:rPr lang="fr-FR" sz="2400" dirty="0" err="1" smtClean="0">
                <a:solidFill>
                  <a:schemeClr val="bg1"/>
                </a:solidFill>
              </a:rPr>
              <a:t>with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anisotropy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6610" name="Object 2"/>
          <p:cNvGraphicFramePr>
            <a:graphicFrameLocks noChangeAspect="1"/>
          </p:cNvGraphicFramePr>
          <p:nvPr/>
        </p:nvGraphicFramePr>
        <p:xfrm>
          <a:off x="899592" y="1052736"/>
          <a:ext cx="5714883" cy="700534"/>
        </p:xfrm>
        <a:graphic>
          <a:graphicData uri="http://schemas.openxmlformats.org/presentationml/2006/ole">
            <p:oleObj spid="_x0000_s196610" name="Équation" r:id="rId3" imgW="1968480" imgH="241200" progId="Equation.3">
              <p:embed/>
            </p:oleObj>
          </a:graphicData>
        </a:graphic>
      </p:graphicFrame>
      <p:graphicFrame>
        <p:nvGraphicFramePr>
          <p:cNvPr id="196611" name="Object 3"/>
          <p:cNvGraphicFramePr>
            <a:graphicFrameLocks noChangeAspect="1"/>
          </p:cNvGraphicFramePr>
          <p:nvPr/>
        </p:nvGraphicFramePr>
        <p:xfrm>
          <a:off x="1115616" y="1844824"/>
          <a:ext cx="3536950" cy="642938"/>
        </p:xfrm>
        <a:graphic>
          <a:graphicData uri="http://schemas.openxmlformats.org/presentationml/2006/ole">
            <p:oleObj spid="_x0000_s196611" name="Équation" r:id="rId4" imgW="1257120" imgH="228600" progId="Equation.3">
              <p:embed/>
            </p:oleObj>
          </a:graphicData>
        </a:graphic>
      </p:graphicFrame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5580112" y="5877272"/>
          <a:ext cx="2678839" cy="552896"/>
        </p:xfrm>
        <a:graphic>
          <a:graphicData uri="http://schemas.openxmlformats.org/presentationml/2006/ole">
            <p:oleObj spid="_x0000_s196612" name="Équation" r:id="rId5" imgW="1231560" imgH="25380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67544" y="4293096"/>
            <a:ext cx="5573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Benney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r>
              <a:rPr lang="fr-FR" dirty="0" smtClean="0"/>
              <a:t> (KS+KDV)</a:t>
            </a:r>
            <a:endParaRPr lang="fr-FR" dirty="0"/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251520" y="3789040"/>
          <a:ext cx="5728097" cy="436300"/>
        </p:xfrm>
        <a:graphic>
          <a:graphicData uri="http://schemas.openxmlformats.org/presentationml/2006/ole">
            <p:oleObj spid="_x0000_s196613" name="Équation" r:id="rId6" imgW="3009600" imgH="228600" progId="Equation.3">
              <p:embed/>
            </p:oleObj>
          </a:graphicData>
        </a:graphic>
      </p:graphicFrame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611560" y="5157192"/>
          <a:ext cx="3432175" cy="388938"/>
        </p:xfrm>
        <a:graphic>
          <a:graphicData uri="http://schemas.openxmlformats.org/presentationml/2006/ole">
            <p:oleObj spid="_x0000_s196614" name="Équation" r:id="rId7" imgW="1803240" imgH="203040" progId="Equation.3">
              <p:embed/>
            </p:oleObj>
          </a:graphicData>
        </a:graphic>
      </p:graphicFrame>
      <p:graphicFrame>
        <p:nvGraphicFramePr>
          <p:cNvPr id="196615" name="Object 7"/>
          <p:cNvGraphicFramePr>
            <a:graphicFrameLocks noChangeAspect="1"/>
          </p:cNvGraphicFramePr>
          <p:nvPr/>
        </p:nvGraphicFramePr>
        <p:xfrm>
          <a:off x="5580112" y="5013176"/>
          <a:ext cx="2473325" cy="696913"/>
        </p:xfrm>
        <a:graphic>
          <a:graphicData uri="http://schemas.openxmlformats.org/presentationml/2006/ole">
            <p:oleObj spid="_x0000_s196615" name="Équation" r:id="rId8" imgW="901440" imgH="253800" progId="Equation.3">
              <p:embed/>
            </p:oleObj>
          </a:graphicData>
        </a:graphic>
      </p:graphicFrame>
      <p:graphicFrame>
        <p:nvGraphicFramePr>
          <p:cNvPr id="196616" name="Object 8"/>
          <p:cNvGraphicFramePr>
            <a:graphicFrameLocks noChangeAspect="1"/>
          </p:cNvGraphicFramePr>
          <p:nvPr/>
        </p:nvGraphicFramePr>
        <p:xfrm>
          <a:off x="214313" y="5949950"/>
          <a:ext cx="5173662" cy="388938"/>
        </p:xfrm>
        <a:graphic>
          <a:graphicData uri="http://schemas.openxmlformats.org/presentationml/2006/ole">
            <p:oleObj spid="_x0000_s196616" name="Équation" r:id="rId9" imgW="2717640" imgH="203040" progId="Equation.3">
              <p:embed/>
            </p:oleObj>
          </a:graphicData>
        </a:graphic>
      </p:graphicFrame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1427163" y="2754313"/>
          <a:ext cx="5830887" cy="819150"/>
        </p:xfrm>
        <a:graphic>
          <a:graphicData uri="http://schemas.openxmlformats.org/presentationml/2006/ole">
            <p:oleObj spid="_x0000_s196617" name="Équation" r:id="rId10" imgW="19936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1691680" y="260648"/>
          <a:ext cx="4791075" cy="819150"/>
        </p:xfrm>
        <a:graphic>
          <a:graphicData uri="http://schemas.openxmlformats.org/presentationml/2006/ole">
            <p:oleObj spid="_x0000_s197634" name="Équation" r:id="rId3" imgW="1638000" imgH="279360" progId="Equation.3">
              <p:embed/>
            </p:oleObj>
          </a:graphicData>
        </a:graphic>
      </p:graphicFrame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6804248" y="1484784"/>
          <a:ext cx="1763713" cy="388937"/>
        </p:xfrm>
        <a:graphic>
          <a:graphicData uri="http://schemas.openxmlformats.org/presentationml/2006/ole">
            <p:oleObj spid="_x0000_s197636" name="Équation" r:id="rId4" imgW="927000" imgH="203040" progId="Equation.3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227013" y="1628775"/>
          <a:ext cx="1812925" cy="388938"/>
        </p:xfrm>
        <a:graphic>
          <a:graphicData uri="http://schemas.openxmlformats.org/presentationml/2006/ole">
            <p:oleObj spid="_x0000_s197638" name="Équation" r:id="rId5" imgW="952200" imgH="203040" progId="Equation.3">
              <p:embed/>
            </p:oleObj>
          </a:graphicData>
        </a:graphic>
      </p:graphicFrame>
      <p:pic>
        <p:nvPicPr>
          <p:cNvPr id="8" name="Image 7" descr="chaos_ks_ys.eps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2564904"/>
            <a:ext cx="3330096" cy="2807490"/>
          </a:xfrm>
          <a:prstGeom prst="rect">
            <a:avLst/>
          </a:prstGeom>
        </p:spPr>
      </p:pic>
      <p:pic>
        <p:nvPicPr>
          <p:cNvPr id="9" name="Image 8" descr="csahok_benney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2708920"/>
            <a:ext cx="3152775" cy="280987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5589240"/>
            <a:ext cx="93153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</a:rPr>
              <a:t>Benney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eq</a:t>
            </a:r>
            <a:r>
              <a:rPr lang="fr-FR" sz="2000" dirty="0" smtClean="0">
                <a:solidFill>
                  <a:schemeClr val="bg1"/>
                </a:solidFill>
              </a:rPr>
              <a:t>. </a:t>
            </a:r>
            <a:r>
              <a:rPr lang="fr-FR" sz="2000" dirty="0" err="1" smtClean="0">
                <a:solidFill>
                  <a:schemeClr val="bg1"/>
                </a:solidFill>
              </a:rPr>
              <a:t>derived</a:t>
            </a:r>
            <a:r>
              <a:rPr lang="fr-FR" sz="2000" dirty="0" smtClean="0">
                <a:solidFill>
                  <a:schemeClr val="bg1"/>
                </a:solidFill>
              </a:rPr>
              <a:t> for </a:t>
            </a:r>
            <a:r>
              <a:rPr lang="fr-FR" sz="2000" dirty="0" err="1" smtClean="0">
                <a:solidFill>
                  <a:schemeClr val="bg1"/>
                </a:solidFill>
              </a:rPr>
              <a:t>step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bunching</a:t>
            </a:r>
            <a:r>
              <a:rPr lang="fr-FR" sz="2000" dirty="0" smtClean="0">
                <a:solidFill>
                  <a:schemeClr val="bg1"/>
                </a:solidFill>
              </a:rPr>
              <a:t> by C.M. and O. Pierre-Louis (PRE, 1998); </a:t>
            </a:r>
            <a:r>
              <a:rPr lang="fr-FR" sz="2000" dirty="0" err="1" smtClean="0">
                <a:solidFill>
                  <a:schemeClr val="bg1"/>
                </a:solidFill>
              </a:rPr>
              <a:t>see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also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C.M. et al. </a:t>
            </a:r>
            <a:r>
              <a:rPr lang="fr-FR" sz="2000" dirty="0" err="1" smtClean="0">
                <a:solidFill>
                  <a:schemeClr val="bg1"/>
                </a:solidFill>
              </a:rPr>
              <a:t>Review</a:t>
            </a:r>
            <a:r>
              <a:rPr lang="fr-FR" sz="2000" dirty="0" smtClean="0">
                <a:solidFill>
                  <a:schemeClr val="bg1"/>
                </a:solidFill>
              </a:rPr>
              <a:t> of Modern </a:t>
            </a:r>
            <a:r>
              <a:rPr lang="fr-FR" sz="2000" dirty="0" err="1" smtClean="0">
                <a:solidFill>
                  <a:schemeClr val="bg1"/>
                </a:solidFill>
              </a:rPr>
              <a:t>Physics</a:t>
            </a:r>
            <a:r>
              <a:rPr lang="fr-FR" sz="2000" dirty="0" smtClean="0">
                <a:solidFill>
                  <a:schemeClr val="bg1"/>
                </a:solidFill>
              </a:rPr>
              <a:t> 2010.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And for </a:t>
            </a:r>
            <a:r>
              <a:rPr lang="fr-FR" sz="2000" dirty="0" err="1" smtClean="0">
                <a:solidFill>
                  <a:schemeClr val="bg1"/>
                </a:solidFill>
              </a:rPr>
              <a:t>sand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ripples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under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erosion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fr-FR" sz="2000" dirty="0" err="1" smtClean="0">
                <a:solidFill>
                  <a:schemeClr val="bg1"/>
                </a:solidFill>
              </a:rPr>
              <a:t>using</a:t>
            </a:r>
            <a:r>
              <a:rPr lang="fr-FR" sz="2000" dirty="0" smtClean="0">
                <a:solidFill>
                  <a:schemeClr val="bg1"/>
                </a:solidFill>
              </a:rPr>
              <a:t> a </a:t>
            </a:r>
            <a:r>
              <a:rPr lang="fr-FR" sz="2000" dirty="0" err="1" smtClean="0">
                <a:solidFill>
                  <a:schemeClr val="bg1"/>
                </a:solidFill>
              </a:rPr>
              <a:t>modified</a:t>
            </a:r>
            <a:r>
              <a:rPr lang="fr-FR" sz="2000" dirty="0" smtClean="0">
                <a:solidFill>
                  <a:schemeClr val="bg1"/>
                </a:solidFill>
              </a:rPr>
              <a:t> model of </a:t>
            </a:r>
            <a:r>
              <a:rPr lang="fr-FR" sz="2000" dirty="0" err="1" smtClean="0">
                <a:solidFill>
                  <a:schemeClr val="bg1"/>
                </a:solidFill>
              </a:rPr>
              <a:t>Bouchaud</a:t>
            </a:r>
            <a:r>
              <a:rPr lang="fr-FR" sz="2000" dirty="0" smtClean="0">
                <a:solidFill>
                  <a:schemeClr val="bg1"/>
                </a:solidFill>
              </a:rPr>
              <a:t> et el. 1994.</a:t>
            </a:r>
          </a:p>
          <a:p>
            <a:r>
              <a:rPr lang="fr-FR" sz="2000" dirty="0" err="1" smtClean="0">
                <a:solidFill>
                  <a:schemeClr val="bg1"/>
                </a:solidFill>
              </a:rPr>
              <a:t>Valanace</a:t>
            </a:r>
            <a:r>
              <a:rPr lang="fr-FR" sz="2000" dirty="0" smtClean="0">
                <a:solidFill>
                  <a:schemeClr val="bg1"/>
                </a:solidFill>
              </a:rPr>
              <a:t> and C.M., (PRE 2003)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323528" y="0"/>
            <a:ext cx="8310288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4) Mass </a:t>
            </a:r>
            <a:r>
              <a:rPr lang="fr-FR" sz="2400" dirty="0" smtClean="0">
                <a:solidFill>
                  <a:schemeClr val="bg1"/>
                </a:solidFill>
              </a:rPr>
              <a:t>conservation </a:t>
            </a:r>
            <a:r>
              <a:rPr lang="fr-FR" sz="2400" dirty="0" err="1" smtClean="0">
                <a:solidFill>
                  <a:schemeClr val="bg1"/>
                </a:solidFill>
              </a:rPr>
              <a:t>with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anisotropy</a:t>
            </a:r>
            <a:r>
              <a:rPr lang="fr-FR" sz="2400" dirty="0" smtClean="0">
                <a:solidFill>
                  <a:schemeClr val="bg1"/>
                </a:solidFill>
              </a:rPr>
              <a:t> (case of </a:t>
            </a:r>
            <a:r>
              <a:rPr lang="fr-FR" sz="2400" dirty="0" err="1" smtClean="0">
                <a:solidFill>
                  <a:schemeClr val="bg1"/>
                </a:solidFill>
              </a:rPr>
              <a:t>sand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ripples</a:t>
            </a:r>
            <a:r>
              <a:rPr lang="fr-FR" sz="2400" dirty="0" smtClean="0">
                <a:solidFill>
                  <a:schemeClr val="bg1"/>
                </a:solidFill>
              </a:rPr>
              <a:t>, dunes)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8658" name="Object 2"/>
          <p:cNvGraphicFramePr>
            <a:graphicFrameLocks noChangeAspect="1"/>
          </p:cNvGraphicFramePr>
          <p:nvPr/>
        </p:nvGraphicFramePr>
        <p:xfrm>
          <a:off x="539552" y="836712"/>
          <a:ext cx="6073676" cy="634065"/>
        </p:xfrm>
        <a:graphic>
          <a:graphicData uri="http://schemas.openxmlformats.org/presentationml/2006/ole">
            <p:oleObj spid="_x0000_s198658" name="Équation" r:id="rId3" imgW="2311200" imgH="241200" progId="Equation.3">
              <p:embed/>
            </p:oleObj>
          </a:graphicData>
        </a:graphic>
      </p:graphicFrame>
      <p:graphicFrame>
        <p:nvGraphicFramePr>
          <p:cNvPr id="198659" name="Object 3"/>
          <p:cNvGraphicFramePr>
            <a:graphicFrameLocks noChangeAspect="1"/>
          </p:cNvGraphicFramePr>
          <p:nvPr/>
        </p:nvGraphicFramePr>
        <p:xfrm>
          <a:off x="611560" y="1700808"/>
          <a:ext cx="2529235" cy="459758"/>
        </p:xfrm>
        <a:graphic>
          <a:graphicData uri="http://schemas.openxmlformats.org/presentationml/2006/ole">
            <p:oleObj spid="_x0000_s198659" name="Équation" r:id="rId4" imgW="1257120" imgH="228600" progId="Equation.3">
              <p:embed/>
            </p:oleObj>
          </a:graphicData>
        </a:graphic>
      </p:graphicFrame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539750" y="2387600"/>
          <a:ext cx="7953375" cy="733425"/>
        </p:xfrm>
        <a:graphic>
          <a:graphicData uri="http://schemas.openxmlformats.org/presentationml/2006/ole">
            <p:oleObj spid="_x0000_s198660" name="Équation" r:id="rId5" imgW="3035160" imgH="27936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520" y="3501008"/>
            <a:ext cx="727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Modified</a:t>
            </a:r>
            <a:r>
              <a:rPr lang="fr-FR" sz="2000" dirty="0" smtClean="0"/>
              <a:t> BCRE model (</a:t>
            </a:r>
            <a:r>
              <a:rPr lang="fr-FR" sz="2000" dirty="0" err="1" smtClean="0"/>
              <a:t>Csahok</a:t>
            </a:r>
            <a:r>
              <a:rPr lang="fr-FR" sz="2000" dirty="0" smtClean="0"/>
              <a:t>, C.M., </a:t>
            </a:r>
            <a:r>
              <a:rPr lang="fr-FR" sz="2000" dirty="0" err="1" smtClean="0"/>
              <a:t>Rioual</a:t>
            </a:r>
            <a:r>
              <a:rPr lang="fr-FR" sz="2000" dirty="0" smtClean="0"/>
              <a:t>, </a:t>
            </a:r>
            <a:r>
              <a:rPr lang="fr-FR" sz="2000" dirty="0" err="1" smtClean="0"/>
              <a:t>Valance</a:t>
            </a:r>
            <a:r>
              <a:rPr lang="fr-FR" sz="2000" dirty="0" smtClean="0"/>
              <a:t>, EPJE 2000) </a:t>
            </a:r>
            <a:endParaRPr lang="fr-FR" sz="2000" dirty="0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323528" y="4077072"/>
          <a:ext cx="2478088" cy="487363"/>
        </p:xfrm>
        <a:graphic>
          <a:graphicData uri="http://schemas.openxmlformats.org/presentationml/2006/ole">
            <p:oleObj spid="_x0000_s198661" name="Équation" r:id="rId6" imgW="1231560" imgH="241200" progId="Equation.3">
              <p:embed/>
            </p:oleObj>
          </a:graphicData>
        </a:graphic>
      </p:graphicFrame>
      <p:graphicFrame>
        <p:nvGraphicFramePr>
          <p:cNvPr id="198662" name="Object 6"/>
          <p:cNvGraphicFramePr>
            <a:graphicFrameLocks noChangeAspect="1"/>
          </p:cNvGraphicFramePr>
          <p:nvPr/>
        </p:nvGraphicFramePr>
        <p:xfrm>
          <a:off x="2915816" y="4077072"/>
          <a:ext cx="1685925" cy="461962"/>
        </p:xfrm>
        <a:graphic>
          <a:graphicData uri="http://schemas.openxmlformats.org/presentationml/2006/ole">
            <p:oleObj spid="_x0000_s198662" name="Équation" r:id="rId7" imgW="838080" imgH="228600" progId="Equation.3">
              <p:embed/>
            </p:oleObj>
          </a:graphicData>
        </a:graphic>
      </p:graphicFrame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4859338" y="3979863"/>
          <a:ext cx="3168650" cy="514350"/>
        </p:xfrm>
        <a:graphic>
          <a:graphicData uri="http://schemas.openxmlformats.org/presentationml/2006/ole">
            <p:oleObj spid="_x0000_s198663" name="Équation" r:id="rId8" imgW="15746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pic>
        <p:nvPicPr>
          <p:cNvPr id="4" name="Image 3" descr="csahok_ripple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3925676" cy="258430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87624" y="0"/>
            <a:ext cx="4480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Spatio-temporal</a:t>
            </a:r>
            <a:r>
              <a:rPr lang="fr-FR" dirty="0" smtClean="0"/>
              <a:t> portait</a:t>
            </a:r>
            <a:endParaRPr lang="fr-FR" dirty="0"/>
          </a:p>
        </p:txBody>
      </p:sp>
      <p:pic>
        <p:nvPicPr>
          <p:cNvPr id="6" name="Image 5" descr="csahok_coarsening_exponen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1472" y="1556792"/>
            <a:ext cx="4752528" cy="4028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/>
        </p:nvGraphicFramePr>
        <p:xfrm>
          <a:off x="539552" y="692696"/>
          <a:ext cx="4752528" cy="1047106"/>
        </p:xfrm>
        <a:graphic>
          <a:graphicData uri="http://schemas.openxmlformats.org/presentationml/2006/ole">
            <p:oleObj spid="_x0000_s215043" name="Équation" r:id="rId3" imgW="1422360" imgH="393480" progId="Equation.3">
              <p:embed/>
            </p:oleObj>
          </a:graphicData>
        </a:graphic>
      </p:graphicFrame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467544" y="1844824"/>
          <a:ext cx="5311775" cy="939800"/>
        </p:xfrm>
        <a:graphic>
          <a:graphicData uri="http://schemas.openxmlformats.org/presentationml/2006/ole">
            <p:oleObj spid="_x0000_s215044" name="Équation" r:id="rId4" imgW="1434960" imgH="253800" progId="Equation.3">
              <p:embed/>
            </p:oleObj>
          </a:graphicData>
        </a:graphic>
      </p:graphicFrame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0" y="4437112"/>
          <a:ext cx="6027638" cy="991022"/>
        </p:xfrm>
        <a:graphic>
          <a:graphicData uri="http://schemas.openxmlformats.org/presentationml/2006/ole">
            <p:oleObj spid="_x0000_s215045" name="Équation" r:id="rId5" imgW="2933640" imgH="482400" progId="Equation.3">
              <p:embed/>
            </p:oleObj>
          </a:graphicData>
        </a:graphic>
      </p:graphicFrame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539552" y="2852936"/>
          <a:ext cx="4903787" cy="819150"/>
        </p:xfrm>
        <a:graphic>
          <a:graphicData uri="http://schemas.openxmlformats.org/presentationml/2006/ole">
            <p:oleObj spid="_x0000_s215046" name="Équation" r:id="rId6" imgW="1676160" imgH="279360" progId="Equation.3">
              <p:embed/>
            </p:oleObj>
          </a:graphicData>
        </a:graphic>
      </p:graphicFrame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0" y="5733256"/>
          <a:ext cx="6876256" cy="733425"/>
        </p:xfrm>
        <a:graphic>
          <a:graphicData uri="http://schemas.openxmlformats.org/presentationml/2006/ole">
            <p:oleObj spid="_x0000_s215047" name="Équation" r:id="rId7" imgW="3035160" imgH="279360" progId="Equation.3">
              <p:embed/>
            </p:oleObj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115616" y="0"/>
            <a:ext cx="30700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No </a:t>
            </a:r>
            <a:r>
              <a:rPr lang="fr-FR" dirty="0" err="1" smtClean="0"/>
              <a:t>consevation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228184" y="2276872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C=0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547664" y="3717032"/>
            <a:ext cx="2390398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dirty="0" err="1" smtClean="0"/>
              <a:t>consevation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940152" y="2996952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00B0F0"/>
                </a:solidFill>
              </a:rPr>
              <a:t>anisotropy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10082" y="5877272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E389"/>
                </a:solidFill>
              </a:rPr>
              <a:t>anisotropy</a:t>
            </a:r>
            <a:endParaRPr lang="fr-FR" dirty="0">
              <a:solidFill>
                <a:srgbClr val="FFE3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195736" y="620688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700808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</a:t>
            </a:r>
            <a:r>
              <a:rPr lang="fr-FR" sz="2000" dirty="0" smtClean="0"/>
              <a:t>Classes of </a:t>
            </a:r>
            <a:r>
              <a:rPr lang="fr-FR" sz="2000" dirty="0" err="1" smtClean="0"/>
              <a:t>equations</a:t>
            </a:r>
            <a:r>
              <a:rPr lang="fr-FR" sz="2000" dirty="0" smtClean="0"/>
              <a:t> </a:t>
            </a:r>
            <a:r>
              <a:rPr lang="fr-FR" sz="2000" dirty="0" err="1" smtClean="0"/>
              <a:t>derived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symmetries</a:t>
            </a:r>
            <a:r>
              <a:rPr lang="fr-FR" sz="2000" dirty="0" smtClean="0"/>
              <a:t> and conservations</a:t>
            </a:r>
          </a:p>
          <a:p>
            <a:r>
              <a:rPr lang="fr-FR" sz="2000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fr-FR" sz="2000" dirty="0" err="1" smtClean="0"/>
              <a:t>Eqs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weakly</a:t>
            </a:r>
            <a:r>
              <a:rPr lang="fr-FR" sz="2000" dirty="0" smtClean="0"/>
              <a:t> or </a:t>
            </a:r>
            <a:r>
              <a:rPr lang="fr-FR" sz="2000" dirty="0" err="1" smtClean="0"/>
              <a:t>highly</a:t>
            </a:r>
            <a:r>
              <a:rPr lang="fr-FR" sz="2000" dirty="0" smtClean="0"/>
              <a:t> </a:t>
            </a:r>
            <a:r>
              <a:rPr lang="fr-FR" sz="2000" dirty="0" err="1" smtClean="0"/>
              <a:t>nonlinear</a:t>
            </a:r>
            <a:r>
              <a:rPr lang="fr-FR" sz="2000" dirty="0" smtClean="0"/>
              <a:t>; identification by </a:t>
            </a:r>
            <a:r>
              <a:rPr lang="fr-FR" sz="2000" dirty="0" err="1" smtClean="0"/>
              <a:t>scaling</a:t>
            </a: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This </a:t>
            </a:r>
            <a:r>
              <a:rPr lang="fr-FR" sz="2000" dirty="0" err="1" smtClean="0"/>
              <a:t>provides</a:t>
            </a:r>
            <a:r>
              <a:rPr lang="fr-FR" sz="2000" dirty="0" smtClean="0"/>
              <a:t> a </a:t>
            </a:r>
            <a:r>
              <a:rPr lang="fr-FR" sz="2000" dirty="0" err="1" smtClean="0"/>
              <a:t>powerfull</a:t>
            </a:r>
            <a:r>
              <a:rPr lang="fr-FR" sz="2000" dirty="0" smtClean="0"/>
              <a:t>  basis to guide the </a:t>
            </a:r>
            <a:r>
              <a:rPr lang="fr-FR" sz="2000" dirty="0" err="1" smtClean="0"/>
              <a:t>analysis</a:t>
            </a: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r>
              <a:rPr lang="fr-FR" sz="2000" dirty="0" err="1" smtClean="0"/>
              <a:t>Eqs</a:t>
            </a:r>
            <a:r>
              <a:rPr lang="fr-FR" sz="2000" dirty="0" smtClean="0"/>
              <a:t>.  are  consistent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those</a:t>
            </a:r>
            <a:r>
              <a:rPr lang="fr-FR" sz="2000" dirty="0" smtClean="0"/>
              <a:t> </a:t>
            </a:r>
            <a:r>
              <a:rPr lang="fr-FR" sz="2000" dirty="0" err="1" smtClean="0"/>
              <a:t>derived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« </a:t>
            </a:r>
            <a:r>
              <a:rPr lang="fr-FR" sz="2000" dirty="0" err="1" smtClean="0"/>
              <a:t>microscopic</a:t>
            </a:r>
            <a:r>
              <a:rPr lang="fr-FR" sz="2000" dirty="0" smtClean="0"/>
              <a:t> » </a:t>
            </a:r>
            <a:r>
              <a:rPr lang="fr-FR" sz="2000" dirty="0" err="1" smtClean="0"/>
              <a:t>models</a:t>
            </a: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r>
              <a:rPr lang="fr-FR" sz="2000" dirty="0" smtClean="0"/>
              <a:t>Application to dunes </a:t>
            </a:r>
            <a:r>
              <a:rPr lang="fr-FR" sz="2000" dirty="0" err="1" smtClean="0"/>
              <a:t>would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interesting</a:t>
            </a: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endParaRPr lang="fr-FR" sz="2000" dirty="0" smtClean="0"/>
          </a:p>
          <a:p>
            <a:pPr lvl="1">
              <a:buFont typeface="Arial" pitchFamily="34" charset="0"/>
              <a:buChar char="•"/>
            </a:pPr>
            <a:r>
              <a:rPr lang="fr-FR" sz="2000" dirty="0" err="1" smtClean="0"/>
              <a:t>Next</a:t>
            </a:r>
            <a:r>
              <a:rPr lang="fr-FR" sz="2000" dirty="0" smtClean="0"/>
              <a:t> lecture:  </a:t>
            </a:r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coarsening</a:t>
            </a:r>
            <a:r>
              <a:rPr lang="fr-FR" sz="2000" dirty="0" smtClean="0"/>
              <a:t> </a:t>
            </a:r>
            <a:r>
              <a:rPr lang="fr-FR" sz="2000" dirty="0" err="1" smtClean="0"/>
              <a:t>expected</a:t>
            </a:r>
            <a:r>
              <a:rPr lang="fr-FR" sz="2000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Forme libre 2"/>
          <p:cNvSpPr/>
          <p:nvPr/>
        </p:nvSpPr>
        <p:spPr>
          <a:xfrm>
            <a:off x="968188" y="2118659"/>
            <a:ext cx="5719483" cy="1287929"/>
          </a:xfrm>
          <a:custGeom>
            <a:avLst/>
            <a:gdLst>
              <a:gd name="connsiteX0" fmla="*/ 0 w 5719483"/>
              <a:gd name="connsiteY0" fmla="*/ 588682 h 1287929"/>
              <a:gd name="connsiteX1" fmla="*/ 502024 w 5719483"/>
              <a:gd name="connsiteY1" fmla="*/ 68729 h 1287929"/>
              <a:gd name="connsiteX2" fmla="*/ 1954306 w 5719483"/>
              <a:gd name="connsiteY2" fmla="*/ 1001059 h 1287929"/>
              <a:gd name="connsiteX3" fmla="*/ 1954306 w 5719483"/>
              <a:gd name="connsiteY3" fmla="*/ 1001059 h 1287929"/>
              <a:gd name="connsiteX4" fmla="*/ 2958353 w 5719483"/>
              <a:gd name="connsiteY4" fmla="*/ 248023 h 1287929"/>
              <a:gd name="connsiteX5" fmla="*/ 4267200 w 5719483"/>
              <a:gd name="connsiteY5" fmla="*/ 1287929 h 1287929"/>
              <a:gd name="connsiteX6" fmla="*/ 4267200 w 5719483"/>
              <a:gd name="connsiteY6" fmla="*/ 1287929 h 1287929"/>
              <a:gd name="connsiteX7" fmla="*/ 4267200 w 5719483"/>
              <a:gd name="connsiteY7" fmla="*/ 1287929 h 1287929"/>
              <a:gd name="connsiteX8" fmla="*/ 5038165 w 5719483"/>
              <a:gd name="connsiteY8" fmla="*/ 660400 h 1287929"/>
              <a:gd name="connsiteX9" fmla="*/ 5038165 w 5719483"/>
              <a:gd name="connsiteY9" fmla="*/ 660400 h 1287929"/>
              <a:gd name="connsiteX10" fmla="*/ 5038165 w 5719483"/>
              <a:gd name="connsiteY10" fmla="*/ 660400 h 1287929"/>
              <a:gd name="connsiteX11" fmla="*/ 5719483 w 5719483"/>
              <a:gd name="connsiteY11" fmla="*/ 463176 h 128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9483" h="1287929">
                <a:moveTo>
                  <a:pt x="0" y="588682"/>
                </a:moveTo>
                <a:cubicBezTo>
                  <a:pt x="88153" y="294341"/>
                  <a:pt x="176306" y="0"/>
                  <a:pt x="502024" y="68729"/>
                </a:cubicBezTo>
                <a:cubicBezTo>
                  <a:pt x="827742" y="137458"/>
                  <a:pt x="1954306" y="1001059"/>
                  <a:pt x="1954306" y="1001059"/>
                </a:cubicBezTo>
                <a:lnTo>
                  <a:pt x="1954306" y="1001059"/>
                </a:lnTo>
                <a:cubicBezTo>
                  <a:pt x="2121647" y="875553"/>
                  <a:pt x="2572871" y="200211"/>
                  <a:pt x="2958353" y="248023"/>
                </a:cubicBezTo>
                <a:cubicBezTo>
                  <a:pt x="3343835" y="295835"/>
                  <a:pt x="4267200" y="1287929"/>
                  <a:pt x="4267200" y="1287929"/>
                </a:cubicBezTo>
                <a:lnTo>
                  <a:pt x="4267200" y="1287929"/>
                </a:lnTo>
                <a:lnTo>
                  <a:pt x="4267200" y="1287929"/>
                </a:lnTo>
                <a:lnTo>
                  <a:pt x="5038165" y="660400"/>
                </a:lnTo>
                <a:lnTo>
                  <a:pt x="5038165" y="660400"/>
                </a:lnTo>
                <a:lnTo>
                  <a:pt x="5038165" y="660400"/>
                </a:lnTo>
                <a:lnTo>
                  <a:pt x="5719483" y="46317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1979712" y="1700808"/>
            <a:ext cx="864096" cy="72008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89442" name="Object 12"/>
          <p:cNvGraphicFramePr>
            <a:graphicFrameLocks noChangeAspect="1"/>
          </p:cNvGraphicFramePr>
          <p:nvPr/>
        </p:nvGraphicFramePr>
        <p:xfrm>
          <a:off x="2879725" y="1130300"/>
          <a:ext cx="622300" cy="800100"/>
        </p:xfrm>
        <a:graphic>
          <a:graphicData uri="http://schemas.openxmlformats.org/presentationml/2006/ole">
            <p:oleObj spid="_x0000_s189442" name="Équation" r:id="rId3" imgW="177480" imgH="22860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779912" y="1196752"/>
            <a:ext cx="3095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normal </a:t>
            </a:r>
            <a:r>
              <a:rPr lang="fr-FR" dirty="0" err="1" smtClean="0"/>
              <a:t>velocity</a:t>
            </a:r>
            <a:endParaRPr lang="fr-FR" dirty="0"/>
          </a:p>
        </p:txBody>
      </p:sp>
      <p:graphicFrame>
        <p:nvGraphicFramePr>
          <p:cNvPr id="189443" name="Object 12"/>
          <p:cNvGraphicFramePr>
            <a:graphicFrameLocks noChangeAspect="1"/>
          </p:cNvGraphicFramePr>
          <p:nvPr/>
        </p:nvGraphicFramePr>
        <p:xfrm>
          <a:off x="467544" y="4365104"/>
          <a:ext cx="2711451" cy="800100"/>
        </p:xfrm>
        <a:graphic>
          <a:graphicData uri="http://schemas.openxmlformats.org/presentationml/2006/ole">
            <p:oleObj spid="_x0000_s189443" name="Équation" r:id="rId4" imgW="774360" imgH="228600" progId="Equation.3">
              <p:embed/>
            </p:oleObj>
          </a:graphicData>
        </a:graphic>
      </p:graphicFrame>
      <p:graphicFrame>
        <p:nvGraphicFramePr>
          <p:cNvPr id="189444" name="Object 12"/>
          <p:cNvGraphicFramePr>
            <a:graphicFrameLocks noChangeAspect="1"/>
          </p:cNvGraphicFramePr>
          <p:nvPr/>
        </p:nvGraphicFramePr>
        <p:xfrm>
          <a:off x="4090020" y="4437112"/>
          <a:ext cx="5053980" cy="585969"/>
        </p:xfrm>
        <a:graphic>
          <a:graphicData uri="http://schemas.openxmlformats.org/presentationml/2006/ole">
            <p:oleObj spid="_x0000_s189444" name="Équation" r:id="rId5" imgW="1752480" imgH="203040" progId="Equation.3">
              <p:embed/>
            </p:oleObj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0" y="5661248"/>
            <a:ext cx="6680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Remark</a:t>
            </a:r>
            <a:r>
              <a:rPr lang="fr-FR" sz="2000" dirty="0" smtClean="0"/>
              <a:t>: in 3D </a:t>
            </a:r>
            <a:r>
              <a:rPr lang="fr-FR" sz="2000" dirty="0" err="1" smtClean="0"/>
              <a:t>add</a:t>
            </a:r>
            <a:r>
              <a:rPr lang="fr-FR" sz="2000" dirty="0" smtClean="0"/>
              <a:t> Gauss </a:t>
            </a:r>
            <a:r>
              <a:rPr lang="fr-FR" sz="2000" dirty="0" err="1" smtClean="0"/>
              <a:t>curvature</a:t>
            </a:r>
            <a:r>
              <a:rPr lang="fr-FR" sz="2000" dirty="0" smtClean="0"/>
              <a:t> and  use surface </a:t>
            </a:r>
            <a:r>
              <a:rPr lang="fr-FR" sz="2000" dirty="0" err="1" smtClean="0"/>
              <a:t>operator</a:t>
            </a:r>
            <a:r>
              <a:rPr lang="fr-FR" sz="2000" dirty="0" smtClean="0"/>
              <a:t>   </a:t>
            </a:r>
            <a:endParaRPr lang="fr-FR" sz="2000" dirty="0"/>
          </a:p>
        </p:txBody>
      </p:sp>
      <p:graphicFrame>
        <p:nvGraphicFramePr>
          <p:cNvPr id="189445" name="Object 12"/>
          <p:cNvGraphicFramePr>
            <a:graphicFrameLocks noChangeAspect="1"/>
          </p:cNvGraphicFramePr>
          <p:nvPr/>
        </p:nvGraphicFramePr>
        <p:xfrm>
          <a:off x="6511705" y="5661248"/>
          <a:ext cx="2632295" cy="504056"/>
        </p:xfrm>
        <a:graphic>
          <a:graphicData uri="http://schemas.openxmlformats.org/presentationml/2006/ole">
            <p:oleObj spid="_x0000_s189445" name="Équation" r:id="rId6" imgW="1193760" imgH="228600" progId="Equation.3">
              <p:embed/>
            </p:oleObj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267744" y="260648"/>
            <a:ext cx="4762842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Geometrical</a:t>
            </a:r>
            <a:r>
              <a:rPr lang="fr-FR" dirty="0" smtClean="0">
                <a:solidFill>
                  <a:schemeClr val="bg1"/>
                </a:solidFill>
              </a:rPr>
              <a:t> formulation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835696" y="260648"/>
            <a:ext cx="476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Conservation </a:t>
            </a:r>
            <a:r>
              <a:rPr lang="fr-FR" dirty="0" err="1" smtClean="0"/>
              <a:t>constraints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547664" y="908720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/>
              <a:t>Csahok</a:t>
            </a:r>
            <a:r>
              <a:rPr lang="en-US" sz="2000" i="1" dirty="0" smtClean="0"/>
              <a:t>, C.M., Valance </a:t>
            </a:r>
            <a:r>
              <a:rPr lang="en-US" sz="2000" i="1" dirty="0" err="1" smtClean="0"/>
              <a:t>Physica</a:t>
            </a:r>
            <a:r>
              <a:rPr lang="en-US" sz="2000" i="1" dirty="0" smtClean="0"/>
              <a:t> D 128 (1999) 87–100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628800"/>
            <a:ext cx="2542684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1) No conservation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539552" y="2492896"/>
          <a:ext cx="6889750" cy="844550"/>
        </p:xfrm>
        <a:graphic>
          <a:graphicData uri="http://schemas.openxmlformats.org/presentationml/2006/ole">
            <p:oleObj spid="_x0000_s190466" name="Équation" r:id="rId3" imgW="1968480" imgH="24120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23528" y="3789040"/>
            <a:ext cx="2816797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1) Mass conservation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155575" y="4508500"/>
          <a:ext cx="8089900" cy="844550"/>
        </p:xfrm>
        <a:graphic>
          <a:graphicData uri="http://schemas.openxmlformats.org/presentationml/2006/ole">
            <p:oleObj spid="_x0000_s190467" name="Équation" r:id="rId4" imgW="2311200" imgH="241200" progId="Equation.3">
              <p:embed/>
            </p:oleObj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23528" y="6021288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If </a:t>
            </a:r>
            <a:r>
              <a:rPr lang="fr-FR" dirty="0" err="1" smtClean="0"/>
              <a:t>anisotropy</a:t>
            </a:r>
            <a:r>
              <a:rPr lang="fr-FR" dirty="0" smtClean="0"/>
              <a:t>: </a:t>
            </a:r>
            <a:endParaRPr lang="fr-FR" dirty="0"/>
          </a:p>
        </p:txBody>
      </p:sp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3300413" y="5962650"/>
          <a:ext cx="3606800" cy="642938"/>
        </p:xfrm>
        <a:graphic>
          <a:graphicData uri="http://schemas.openxmlformats.org/presentationml/2006/ole">
            <p:oleObj spid="_x0000_s190468" name="Équation" r:id="rId5" imgW="1282680" imgH="228600" progId="Equation.3">
              <p:embed/>
            </p:oleObj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3995936" y="3789040"/>
          <a:ext cx="1152128" cy="506937"/>
        </p:xfrm>
        <a:graphic>
          <a:graphicData uri="http://schemas.openxmlformats.org/presentationml/2006/ole">
            <p:oleObj spid="_x0000_s190469" name="Équation" r:id="rId6" imgW="6346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-44450" y="260350"/>
          <a:ext cx="3630613" cy="1062038"/>
        </p:xfrm>
        <a:graphic>
          <a:graphicData uri="http://schemas.openxmlformats.org/presentationml/2006/ole">
            <p:oleObj spid="_x0000_s191490" name="Équation" r:id="rId3" imgW="1562040" imgH="457200" progId="Equation.3">
              <p:embed/>
            </p:oleObj>
          </a:graphicData>
        </a:graphic>
      </p:graphicFrame>
      <p:pic>
        <p:nvPicPr>
          <p:cNvPr id="4" name="Image 3" descr="snowflak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412777"/>
            <a:ext cx="2486000" cy="2160240"/>
          </a:xfrm>
          <a:prstGeom prst="rect">
            <a:avLst/>
          </a:prstGeom>
        </p:spPr>
      </p:pic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3635896" y="260648"/>
          <a:ext cx="2449512" cy="1241425"/>
        </p:xfrm>
        <a:graphic>
          <a:graphicData uri="http://schemas.openxmlformats.org/presentationml/2006/ole">
            <p:oleObj spid="_x0000_s191491" name="Équation" r:id="rId5" imgW="952200" imgH="482400" progId="Equation.3">
              <p:embed/>
            </p:oleObj>
          </a:graphicData>
        </a:graphic>
      </p:graphicFrame>
      <p:pic>
        <p:nvPicPr>
          <p:cNvPr id="6" name="Image 5" descr="csahok_dense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1556792"/>
            <a:ext cx="2552700" cy="2000250"/>
          </a:xfrm>
          <a:prstGeom prst="rect">
            <a:avLst/>
          </a:prstGeom>
        </p:spPr>
      </p:pic>
      <p:graphicFrame>
        <p:nvGraphicFramePr>
          <p:cNvPr id="191493" name="Object 5"/>
          <p:cNvGraphicFramePr>
            <a:graphicFrameLocks noChangeAspect="1"/>
          </p:cNvGraphicFramePr>
          <p:nvPr/>
        </p:nvGraphicFramePr>
        <p:xfrm>
          <a:off x="6237288" y="260648"/>
          <a:ext cx="2906712" cy="1241425"/>
        </p:xfrm>
        <a:graphic>
          <a:graphicData uri="http://schemas.openxmlformats.org/presentationml/2006/ole">
            <p:oleObj spid="_x0000_s191493" name="Équation" r:id="rId7" imgW="1130040" imgH="482400" progId="Equation.3">
              <p:embed/>
            </p:oleObj>
          </a:graphicData>
        </a:graphic>
      </p:graphicFrame>
      <p:pic>
        <p:nvPicPr>
          <p:cNvPr id="9" name="Image 8" descr="Csahok_star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1772816"/>
            <a:ext cx="2257425" cy="200025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0" y="4869160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Snowflacke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491880" y="4797152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Dense pattern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407627" y="4869160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Star </a:t>
            </a:r>
            <a:r>
              <a:rPr lang="fr-FR" dirty="0" err="1" smtClean="0"/>
              <a:t>fish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763688" y="0"/>
            <a:ext cx="6012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Weakly</a:t>
            </a:r>
            <a:r>
              <a:rPr lang="fr-FR" dirty="0" smtClean="0"/>
              <a:t> » </a:t>
            </a:r>
            <a:r>
              <a:rPr lang="fr-FR" dirty="0" err="1" smtClean="0"/>
              <a:t>nonlinear</a:t>
            </a:r>
            <a:r>
              <a:rPr lang="fr-FR" dirty="0" smtClean="0"/>
              <a:t> </a:t>
            </a:r>
            <a:r>
              <a:rPr lang="fr-FR" dirty="0" err="1" smtClean="0"/>
              <a:t>equations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980728"/>
            <a:ext cx="2542684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1) No conservation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755576" y="1628800"/>
          <a:ext cx="6889750" cy="844550"/>
        </p:xfrm>
        <a:graphic>
          <a:graphicData uri="http://schemas.openxmlformats.org/presentationml/2006/ole">
            <p:oleObj spid="_x0000_s192514" name="Équation" r:id="rId3" imgW="1968480" imgH="241200" progId="Equation.3">
              <p:embed/>
            </p:oleObj>
          </a:graphicData>
        </a:graphic>
      </p:graphicFrame>
      <p:graphicFrame>
        <p:nvGraphicFramePr>
          <p:cNvPr id="192515" name="Object 3"/>
          <p:cNvGraphicFramePr>
            <a:graphicFrameLocks noChangeAspect="1"/>
          </p:cNvGraphicFramePr>
          <p:nvPr/>
        </p:nvGraphicFramePr>
        <p:xfrm>
          <a:off x="539552" y="2636912"/>
          <a:ext cx="2178050" cy="755650"/>
        </p:xfrm>
        <a:graphic>
          <a:graphicData uri="http://schemas.openxmlformats.org/presentationml/2006/ole">
            <p:oleObj spid="_x0000_s192515" name="Équation" r:id="rId4" imgW="622080" imgH="215640" progId="Equation.3">
              <p:embed/>
            </p:oleObj>
          </a:graphicData>
        </a:graphic>
      </p:graphicFrame>
      <p:sp>
        <p:nvSpPr>
          <p:cNvPr id="8" name="Forme libre 7"/>
          <p:cNvSpPr/>
          <p:nvPr/>
        </p:nvSpPr>
        <p:spPr>
          <a:xfrm>
            <a:off x="2699792" y="3284984"/>
            <a:ext cx="5719483" cy="1287929"/>
          </a:xfrm>
          <a:custGeom>
            <a:avLst/>
            <a:gdLst>
              <a:gd name="connsiteX0" fmla="*/ 0 w 5719483"/>
              <a:gd name="connsiteY0" fmla="*/ 588682 h 1287929"/>
              <a:gd name="connsiteX1" fmla="*/ 502024 w 5719483"/>
              <a:gd name="connsiteY1" fmla="*/ 68729 h 1287929"/>
              <a:gd name="connsiteX2" fmla="*/ 1954306 w 5719483"/>
              <a:gd name="connsiteY2" fmla="*/ 1001059 h 1287929"/>
              <a:gd name="connsiteX3" fmla="*/ 1954306 w 5719483"/>
              <a:gd name="connsiteY3" fmla="*/ 1001059 h 1287929"/>
              <a:gd name="connsiteX4" fmla="*/ 2958353 w 5719483"/>
              <a:gd name="connsiteY4" fmla="*/ 248023 h 1287929"/>
              <a:gd name="connsiteX5" fmla="*/ 4267200 w 5719483"/>
              <a:gd name="connsiteY5" fmla="*/ 1287929 h 1287929"/>
              <a:gd name="connsiteX6" fmla="*/ 4267200 w 5719483"/>
              <a:gd name="connsiteY6" fmla="*/ 1287929 h 1287929"/>
              <a:gd name="connsiteX7" fmla="*/ 4267200 w 5719483"/>
              <a:gd name="connsiteY7" fmla="*/ 1287929 h 1287929"/>
              <a:gd name="connsiteX8" fmla="*/ 5038165 w 5719483"/>
              <a:gd name="connsiteY8" fmla="*/ 660400 h 1287929"/>
              <a:gd name="connsiteX9" fmla="*/ 5038165 w 5719483"/>
              <a:gd name="connsiteY9" fmla="*/ 660400 h 1287929"/>
              <a:gd name="connsiteX10" fmla="*/ 5038165 w 5719483"/>
              <a:gd name="connsiteY10" fmla="*/ 660400 h 1287929"/>
              <a:gd name="connsiteX11" fmla="*/ 5719483 w 5719483"/>
              <a:gd name="connsiteY11" fmla="*/ 463176 h 1287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19483" h="1287929">
                <a:moveTo>
                  <a:pt x="0" y="588682"/>
                </a:moveTo>
                <a:cubicBezTo>
                  <a:pt x="88153" y="294341"/>
                  <a:pt x="176306" y="0"/>
                  <a:pt x="502024" y="68729"/>
                </a:cubicBezTo>
                <a:cubicBezTo>
                  <a:pt x="827742" y="137458"/>
                  <a:pt x="1954306" y="1001059"/>
                  <a:pt x="1954306" y="1001059"/>
                </a:cubicBezTo>
                <a:lnTo>
                  <a:pt x="1954306" y="1001059"/>
                </a:lnTo>
                <a:cubicBezTo>
                  <a:pt x="2121647" y="875553"/>
                  <a:pt x="2572871" y="200211"/>
                  <a:pt x="2958353" y="248023"/>
                </a:cubicBezTo>
                <a:cubicBezTo>
                  <a:pt x="3343835" y="295835"/>
                  <a:pt x="4267200" y="1287929"/>
                  <a:pt x="4267200" y="1287929"/>
                </a:cubicBezTo>
                <a:lnTo>
                  <a:pt x="4267200" y="1287929"/>
                </a:lnTo>
                <a:lnTo>
                  <a:pt x="4267200" y="1287929"/>
                </a:lnTo>
                <a:lnTo>
                  <a:pt x="5038165" y="660400"/>
                </a:lnTo>
                <a:lnTo>
                  <a:pt x="5038165" y="660400"/>
                </a:lnTo>
                <a:lnTo>
                  <a:pt x="5038165" y="660400"/>
                </a:lnTo>
                <a:lnTo>
                  <a:pt x="5719483" y="463176"/>
                </a:lnTo>
              </a:path>
            </a:pathLst>
          </a:custGeom>
          <a:ln>
            <a:solidFill>
              <a:srgbClr val="62D71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16200000" flipV="1">
            <a:off x="4896036" y="3537012"/>
            <a:ext cx="1512168" cy="14401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436096" y="3861048"/>
            <a:ext cx="1368152" cy="7200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732240" y="350100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724128" y="2564904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z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347864" y="378904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h(x)</a:t>
            </a:r>
            <a:endParaRPr lang="fr-FR" dirty="0"/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0" y="3645024"/>
          <a:ext cx="2148880" cy="636705"/>
        </p:xfrm>
        <a:graphic>
          <a:graphicData uri="http://schemas.openxmlformats.org/presentationml/2006/ole">
            <p:oleObj spid="_x0000_s192516" name="Équation" r:id="rId5" imgW="1028520" imgH="304560" progId="Equation.3">
              <p:embed/>
            </p:oleObj>
          </a:graphicData>
        </a:graphic>
      </p:graphicFrame>
      <p:graphicFrame>
        <p:nvGraphicFramePr>
          <p:cNvPr id="192517" name="Object 5"/>
          <p:cNvGraphicFramePr>
            <a:graphicFrameLocks noChangeAspect="1"/>
          </p:cNvGraphicFramePr>
          <p:nvPr/>
        </p:nvGraphicFramePr>
        <p:xfrm>
          <a:off x="0" y="4365104"/>
          <a:ext cx="2573338" cy="530225"/>
        </p:xfrm>
        <a:graphic>
          <a:graphicData uri="http://schemas.openxmlformats.org/presentationml/2006/ole">
            <p:oleObj spid="_x0000_s192517" name="Équation" r:id="rId6" imgW="1231560" imgH="253800" progId="Equation.3">
              <p:embed/>
            </p:oleObj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1907704" y="5085184"/>
          <a:ext cx="3579766" cy="787041"/>
        </p:xfrm>
        <a:graphic>
          <a:graphicData uri="http://schemas.openxmlformats.org/presentationml/2006/ole">
            <p:oleObj spid="_x0000_s192518" name="Équation" r:id="rId7" imgW="1790640" imgH="393480" progId="Equation.3">
              <p:embed/>
            </p:oleObj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6300192" y="5085184"/>
            <a:ext cx="2545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Kuramoto</a:t>
            </a:r>
            <a:r>
              <a:rPr lang="fr-FR" sz="2000" dirty="0" smtClean="0"/>
              <a:t>-</a:t>
            </a:r>
            <a:r>
              <a:rPr lang="fr-FR" sz="2000" dirty="0" err="1" smtClean="0"/>
              <a:t>Sivashinsky</a:t>
            </a:r>
            <a:endParaRPr lang="fr-FR" sz="2000" dirty="0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1619672" y="6021288"/>
          <a:ext cx="1347840" cy="467618"/>
        </p:xfrm>
        <a:graphic>
          <a:graphicData uri="http://schemas.openxmlformats.org/presentationml/2006/ole">
            <p:oleObj spid="_x0000_s192519" name="Équation" r:id="rId8" imgW="622080" imgH="215640" progId="Equation.3">
              <p:embed/>
            </p:oleObj>
          </a:graphicData>
        </a:graphic>
      </p:graphicFrame>
      <p:graphicFrame>
        <p:nvGraphicFramePr>
          <p:cNvPr id="192520" name="Object 8"/>
          <p:cNvGraphicFramePr>
            <a:graphicFrameLocks noChangeAspect="1"/>
          </p:cNvGraphicFramePr>
          <p:nvPr/>
        </p:nvGraphicFramePr>
        <p:xfrm>
          <a:off x="5187950" y="5949280"/>
          <a:ext cx="3956050" cy="520700"/>
        </p:xfrm>
        <a:graphic>
          <a:graphicData uri="http://schemas.openxmlformats.org/presentationml/2006/ole">
            <p:oleObj spid="_x0000_s192520" name="Équation" r:id="rId9" imgW="1828800" imgH="241200" progId="Equation.3">
              <p:embed/>
            </p:oleObj>
          </a:graphicData>
        </a:graphic>
      </p:graphicFrame>
      <p:sp>
        <p:nvSpPr>
          <p:cNvPr id="24" name="Flèche droite 23"/>
          <p:cNvSpPr/>
          <p:nvPr/>
        </p:nvSpPr>
        <p:spPr>
          <a:xfrm>
            <a:off x="3347864" y="6237312"/>
            <a:ext cx="12961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2195736" y="332656"/>
          <a:ext cx="3579813" cy="787400"/>
        </p:xfrm>
        <a:graphic>
          <a:graphicData uri="http://schemas.openxmlformats.org/presentationml/2006/ole">
            <p:oleObj spid="_x0000_s193538" name="Équation" r:id="rId3" imgW="1790640" imgH="393480" progId="Equation.3">
              <p:embed/>
            </p:oleObj>
          </a:graphicData>
        </a:graphic>
      </p:graphicFrame>
      <p:pic>
        <p:nvPicPr>
          <p:cNvPr id="4" name="Image 3" descr="chaos_ks_ys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6000" y="1350000"/>
            <a:ext cx="4932000" cy="41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339752" y="5877272"/>
            <a:ext cx="239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solidFill>
                  <a:schemeClr val="bg1"/>
                </a:solidFill>
              </a:rPr>
              <a:t>Spatiotemporal</a:t>
            </a:r>
            <a:r>
              <a:rPr lang="fr-FR" sz="2000" dirty="0" smtClean="0">
                <a:solidFill>
                  <a:schemeClr val="bg1"/>
                </a:solidFill>
              </a:rPr>
              <a:t> chaos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1979712" y="0"/>
          <a:ext cx="3579813" cy="787400"/>
        </p:xfrm>
        <a:graphic>
          <a:graphicData uri="http://schemas.openxmlformats.org/presentationml/2006/ole">
            <p:oleObj spid="_x0000_s194562" name="Équation" r:id="rId3" imgW="1790640" imgH="393480" progId="Equation.3">
              <p:embed/>
            </p:oleObj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6228184" y="0"/>
          <a:ext cx="914400" cy="355600"/>
        </p:xfrm>
        <a:graphic>
          <a:graphicData uri="http://schemas.openxmlformats.org/presentationml/2006/ole">
            <p:oleObj spid="_x0000_s194563" name="Équation" r:id="rId4" imgW="457200" imgH="177480" progId="Equation.3">
              <p:embed/>
            </p:oleObj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827584" y="1412776"/>
          <a:ext cx="6111599" cy="940246"/>
        </p:xfrm>
        <a:graphic>
          <a:graphicData uri="http://schemas.openxmlformats.org/presentationml/2006/ole">
            <p:oleObj spid="_x0000_s194564" name="Équation" r:id="rId5" imgW="1650960" imgH="253800" progId="Equation.3">
              <p:embed/>
            </p:oleObj>
          </a:graphicData>
        </a:graphic>
      </p:graphicFrame>
      <p:pic>
        <p:nvPicPr>
          <p:cNvPr id="6" name="Image 5" descr="csahok_C0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5736" y="2852936"/>
            <a:ext cx="3484786" cy="2782529"/>
          </a:xfrm>
          <a:prstGeom prst="rect">
            <a:avLst/>
          </a:prstGeom>
        </p:spPr>
      </p:pic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3821113" y="6021388"/>
          <a:ext cx="3873500" cy="520700"/>
        </p:xfrm>
        <a:graphic>
          <a:graphicData uri="http://schemas.openxmlformats.org/presentationml/2006/ole">
            <p:oleObj spid="_x0000_s194565" name="Équation" r:id="rId7" imgW="1790640" imgH="241200" progId="Equation.3">
              <p:embed/>
            </p:oleObj>
          </a:graphicData>
        </a:graphic>
      </p:graphicFrame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1619250" y="6021388"/>
          <a:ext cx="1347788" cy="466725"/>
        </p:xfrm>
        <a:graphic>
          <a:graphicData uri="http://schemas.openxmlformats.org/presentationml/2006/ole">
            <p:oleObj spid="_x0000_s194566" name="Équation" r:id="rId8" imgW="622080" imgH="215640" progId="Equation.3">
              <p:embed/>
            </p:oleObj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156176" y="3140968"/>
            <a:ext cx="24609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KS </a:t>
            </a:r>
            <a:r>
              <a:rPr lang="fr-FR" sz="2000" dirty="0" err="1" smtClean="0"/>
              <a:t>equation</a:t>
            </a:r>
            <a:r>
              <a:rPr lang="fr-FR" sz="2000" dirty="0" smtClean="0"/>
              <a:t> and</a:t>
            </a:r>
          </a:p>
          <a:p>
            <a:r>
              <a:rPr lang="fr-FR" sz="2000" dirty="0" smtClean="0"/>
              <a:t> </a:t>
            </a:r>
            <a:r>
              <a:rPr lang="fr-FR" sz="2000" dirty="0" err="1" smtClean="0"/>
              <a:t>this</a:t>
            </a:r>
            <a:r>
              <a:rPr lang="fr-FR" sz="2000" dirty="0" smtClean="0"/>
              <a:t> one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made </a:t>
            </a:r>
          </a:p>
          <a:p>
            <a:r>
              <a:rPr lang="fr-FR" sz="2000" dirty="0" smtClean="0"/>
              <a:t>free of </a:t>
            </a:r>
            <a:r>
              <a:rPr lang="fr-FR" sz="2000" dirty="0" err="1" smtClean="0"/>
              <a:t>parameter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2816797" cy="461665"/>
          </a:xfrm>
          <a:prstGeom prst="rect">
            <a:avLst/>
          </a:prstGeom>
          <a:solidFill>
            <a:srgbClr val="00FFCC"/>
          </a:solidFill>
          <a:ln>
            <a:solidFill>
              <a:srgbClr val="62D713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2</a:t>
            </a:r>
            <a:r>
              <a:rPr lang="fr-FR" sz="2400" dirty="0" smtClean="0">
                <a:solidFill>
                  <a:schemeClr val="bg1"/>
                </a:solidFill>
              </a:rPr>
              <a:t>) </a:t>
            </a:r>
            <a:r>
              <a:rPr lang="fr-FR" sz="2400" dirty="0" smtClean="0">
                <a:solidFill>
                  <a:schemeClr val="bg1"/>
                </a:solidFill>
              </a:rPr>
              <a:t>Mass conservation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611560" y="548680"/>
          <a:ext cx="7406332" cy="773189"/>
        </p:xfrm>
        <a:graphic>
          <a:graphicData uri="http://schemas.openxmlformats.org/presentationml/2006/ole">
            <p:oleObj spid="_x0000_s195587" name="Équation" r:id="rId3" imgW="2311200" imgH="2412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3528" y="1844824"/>
            <a:ext cx="3611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Case C=0 or </a:t>
            </a:r>
            <a:r>
              <a:rPr lang="fr-FR" dirty="0" err="1" smtClean="0"/>
              <a:t>small</a:t>
            </a:r>
            <a:endParaRPr lang="fr-FR" dirty="0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0" y="2492896"/>
          <a:ext cx="1347788" cy="466725"/>
        </p:xfrm>
        <a:graphic>
          <a:graphicData uri="http://schemas.openxmlformats.org/presentationml/2006/ole">
            <p:oleObj spid="_x0000_s195588" name="Équation" r:id="rId4" imgW="622080" imgH="215640" progId="Equation.3">
              <p:embed/>
            </p:oleObj>
          </a:graphicData>
        </a:graphic>
      </p:graphicFrame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1907704" y="2564904"/>
          <a:ext cx="4505325" cy="520700"/>
        </p:xfrm>
        <a:graphic>
          <a:graphicData uri="http://schemas.openxmlformats.org/presentationml/2006/ole">
            <p:oleObj spid="_x0000_s195589" name="Équation" r:id="rId5" imgW="2082600" imgH="241200" progId="Equation.3">
              <p:embed/>
            </p:oleObj>
          </a:graphicData>
        </a:graphic>
      </p:graphicFrame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611560" y="3645024"/>
          <a:ext cx="7396311" cy="1216482"/>
        </p:xfrm>
        <a:graphic>
          <a:graphicData uri="http://schemas.openxmlformats.org/presentationml/2006/ole">
            <p:oleObj spid="_x0000_s195590" name="Équation" r:id="rId6" imgW="2933640" imgH="482400" progId="Equation.3">
              <p:embed/>
            </p:oleObj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0" y="4941168"/>
            <a:ext cx="9390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Similar</a:t>
            </a:r>
            <a:r>
              <a:rPr lang="fr-FR" sz="2000" dirty="0" smtClean="0"/>
              <a:t> to situation </a:t>
            </a:r>
            <a:r>
              <a:rPr lang="fr-FR" sz="2000" dirty="0" err="1" smtClean="0"/>
              <a:t>encountered</a:t>
            </a:r>
            <a:r>
              <a:rPr lang="fr-FR" sz="2000" dirty="0" smtClean="0"/>
              <a:t> in </a:t>
            </a:r>
            <a:r>
              <a:rPr lang="fr-FR" sz="2000" dirty="0" err="1" smtClean="0"/>
              <a:t>crystal</a:t>
            </a:r>
            <a:r>
              <a:rPr lang="fr-FR" sz="2000" dirty="0" smtClean="0"/>
              <a:t> </a:t>
            </a:r>
            <a:r>
              <a:rPr lang="fr-FR" sz="2000" dirty="0" err="1" smtClean="0"/>
              <a:t>growth</a:t>
            </a:r>
            <a:r>
              <a:rPr lang="fr-FR" sz="2000" dirty="0" smtClean="0"/>
              <a:t>; O. Pierre-Louis, Phys. </a:t>
            </a:r>
            <a:r>
              <a:rPr lang="fr-FR" sz="2000" dirty="0" err="1" smtClean="0"/>
              <a:t>Rev</a:t>
            </a:r>
            <a:r>
              <a:rPr lang="fr-FR" sz="2000" dirty="0" smtClean="0"/>
              <a:t>. </a:t>
            </a:r>
            <a:r>
              <a:rPr lang="fr-FR" sz="2000" dirty="0" err="1" smtClean="0"/>
              <a:t>Lett</a:t>
            </a:r>
            <a:r>
              <a:rPr lang="fr-FR" sz="2000" dirty="0" smtClean="0"/>
              <a:t>. 1998</a:t>
            </a:r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5445224"/>
            <a:ext cx="4533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/>
              <a:t>Recent</a:t>
            </a:r>
            <a:r>
              <a:rPr lang="fr-FR" sz="2000" dirty="0" smtClean="0"/>
              <a:t> </a:t>
            </a:r>
            <a:r>
              <a:rPr lang="fr-FR" sz="2000" dirty="0" err="1" smtClean="0"/>
              <a:t>analysis</a:t>
            </a:r>
            <a:r>
              <a:rPr lang="fr-FR" sz="2000" dirty="0" smtClean="0"/>
              <a:t> by </a:t>
            </a:r>
            <a:r>
              <a:rPr lang="fr-FR" sz="2000" dirty="0" err="1" smtClean="0"/>
              <a:t>Guedda</a:t>
            </a:r>
            <a:r>
              <a:rPr lang="fr-FR" sz="2000" dirty="0" smtClean="0"/>
              <a:t> and </a:t>
            </a:r>
            <a:r>
              <a:rPr lang="fr-FR" sz="2000" dirty="0" err="1" smtClean="0"/>
              <a:t>Benlahsen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Errachidia 2011</a:t>
            </a:r>
            <a:endParaRPr lang="en-US"/>
          </a:p>
        </p:txBody>
      </p:sp>
      <p:pic>
        <p:nvPicPr>
          <p:cNvPr id="3" name="Image 2" descr="csahok_ho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844824"/>
            <a:ext cx="3955810" cy="323237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55576" y="980728"/>
            <a:ext cx="6981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Indefinite</a:t>
            </a:r>
            <a:r>
              <a:rPr lang="fr-FR" dirty="0" smtClean="0"/>
              <a:t> </a:t>
            </a:r>
            <a:r>
              <a:rPr lang="fr-FR" dirty="0" err="1" smtClean="0"/>
              <a:t>increase</a:t>
            </a:r>
            <a:r>
              <a:rPr lang="fr-FR" dirty="0" smtClean="0"/>
              <a:t> of  the amplitude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5395</TotalTime>
  <Words>285</Words>
  <Application>Microsoft Office PowerPoint</Application>
  <PresentationFormat>Affichage à l'écran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Apex</vt:lpstr>
      <vt:lpstr>Équation</vt:lpstr>
      <vt:lpstr>Microsoft Éditeur d'équations 3.0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Vesicles under flow</dc:title>
  <dc:creator>le labo le labo</dc:creator>
  <cp:lastModifiedBy>Chaouqi</cp:lastModifiedBy>
  <cp:revision>516</cp:revision>
  <dcterms:created xsi:type="dcterms:W3CDTF">2004-10-07T12:24:07Z</dcterms:created>
  <dcterms:modified xsi:type="dcterms:W3CDTF">2011-04-20T11:14:39Z</dcterms:modified>
</cp:coreProperties>
</file>