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514" r:id="rId2"/>
    <p:sldId id="515" r:id="rId3"/>
    <p:sldId id="516" r:id="rId4"/>
    <p:sldId id="517" r:id="rId5"/>
    <p:sldId id="518" r:id="rId6"/>
    <p:sldId id="519" r:id="rId7"/>
    <p:sldId id="520" r:id="rId8"/>
    <p:sldId id="521" r:id="rId9"/>
    <p:sldId id="522" r:id="rId10"/>
    <p:sldId id="523" r:id="rId11"/>
    <p:sldId id="524" r:id="rId12"/>
    <p:sldId id="525" r:id="rId13"/>
    <p:sldId id="526" r:id="rId14"/>
    <p:sldId id="528" r:id="rId15"/>
    <p:sldId id="529" r:id="rId16"/>
    <p:sldId id="530" r:id="rId17"/>
    <p:sldId id="531" r:id="rId18"/>
    <p:sldId id="532" r:id="rId19"/>
    <p:sldId id="533" r:id="rId20"/>
    <p:sldId id="534" r:id="rId21"/>
    <p:sldId id="535" r:id="rId22"/>
    <p:sldId id="536" r:id="rId23"/>
    <p:sldId id="537" r:id="rId24"/>
    <p:sldId id="591" r:id="rId25"/>
    <p:sldId id="630" r:id="rId26"/>
    <p:sldId id="538" r:id="rId27"/>
    <p:sldId id="539" r:id="rId28"/>
    <p:sldId id="540" r:id="rId29"/>
    <p:sldId id="541" r:id="rId30"/>
    <p:sldId id="542" r:id="rId31"/>
    <p:sldId id="543" r:id="rId32"/>
    <p:sldId id="544" r:id="rId33"/>
    <p:sldId id="545" r:id="rId34"/>
    <p:sldId id="546" r:id="rId35"/>
    <p:sldId id="547" r:id="rId36"/>
    <p:sldId id="548" r:id="rId37"/>
    <p:sldId id="549" r:id="rId38"/>
    <p:sldId id="592" r:id="rId39"/>
    <p:sldId id="598" r:id="rId40"/>
    <p:sldId id="599" r:id="rId41"/>
    <p:sldId id="550" r:id="rId42"/>
    <p:sldId id="551" r:id="rId43"/>
    <p:sldId id="552" r:id="rId44"/>
    <p:sldId id="553" r:id="rId45"/>
    <p:sldId id="554" r:id="rId46"/>
    <p:sldId id="555" r:id="rId47"/>
    <p:sldId id="556" r:id="rId48"/>
    <p:sldId id="557" r:id="rId49"/>
    <p:sldId id="558" r:id="rId50"/>
    <p:sldId id="559" r:id="rId51"/>
    <p:sldId id="560" r:id="rId52"/>
    <p:sldId id="561" r:id="rId53"/>
    <p:sldId id="562" r:id="rId54"/>
    <p:sldId id="563" r:id="rId55"/>
    <p:sldId id="564" r:id="rId56"/>
    <p:sldId id="565" r:id="rId57"/>
    <p:sldId id="566" r:id="rId58"/>
    <p:sldId id="567" r:id="rId59"/>
    <p:sldId id="580" r:id="rId60"/>
    <p:sldId id="601" r:id="rId61"/>
    <p:sldId id="602" r:id="rId62"/>
    <p:sldId id="603" r:id="rId63"/>
    <p:sldId id="604" r:id="rId64"/>
    <p:sldId id="605" r:id="rId65"/>
    <p:sldId id="606" r:id="rId66"/>
    <p:sldId id="607" r:id="rId67"/>
    <p:sldId id="608" r:id="rId68"/>
    <p:sldId id="609" r:id="rId69"/>
    <p:sldId id="610" r:id="rId70"/>
    <p:sldId id="611" r:id="rId71"/>
    <p:sldId id="612" r:id="rId72"/>
    <p:sldId id="613" r:id="rId73"/>
    <p:sldId id="614" r:id="rId74"/>
    <p:sldId id="615" r:id="rId75"/>
    <p:sldId id="616" r:id="rId76"/>
    <p:sldId id="617" r:id="rId77"/>
    <p:sldId id="619" r:id="rId78"/>
    <p:sldId id="620" r:id="rId79"/>
    <p:sldId id="621" r:id="rId80"/>
    <p:sldId id="622" r:id="rId81"/>
    <p:sldId id="623" r:id="rId82"/>
    <p:sldId id="624" r:id="rId83"/>
    <p:sldId id="625" r:id="rId84"/>
    <p:sldId id="626" r:id="rId85"/>
    <p:sldId id="627" r:id="rId86"/>
    <p:sldId id="628" r:id="rId87"/>
    <p:sldId id="629" r:id="rId88"/>
    <p:sldId id="631" r:id="rId8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F45B48"/>
    <a:srgbClr val="FF9E84"/>
    <a:srgbClr val="F05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1" autoAdjust="0"/>
    <p:restoredTop sz="88889" autoAdjust="0"/>
  </p:normalViewPr>
  <p:slideViewPr>
    <p:cSldViewPr snapToGrid="0">
      <p:cViewPr>
        <p:scale>
          <a:sx n="100" d="100"/>
          <a:sy n="100" d="100"/>
        </p:scale>
        <p:origin x="-752" y="-7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6C6D3-E19D-4DF8-9700-EF35BFA83A8B}" type="datetimeFigureOut">
              <a:rPr lang="de-CH" smtClean="0"/>
              <a:t>07/05/15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E3D69-16DA-46CF-BFCD-1A27B9377ED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4319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afternoon, my name is </a:t>
            </a:r>
            <a:r>
              <a:rPr lang="en-US" dirty="0" err="1"/>
              <a:t>Julien</a:t>
            </a:r>
            <a:r>
              <a:rPr lang="en-US" dirty="0"/>
              <a:t> </a:t>
            </a:r>
            <a:r>
              <a:rPr lang="en-US" dirty="0" err="1" smtClean="0"/>
              <a:t>Gerhards</a:t>
            </a:r>
            <a:r>
              <a:rPr lang="en-US" dirty="0" smtClean="0"/>
              <a:t>,</a:t>
            </a:r>
            <a:r>
              <a:rPr lang="en-US" baseline="0" dirty="0" smtClean="0"/>
              <a:t> I am PHD student since last </a:t>
            </a:r>
            <a:r>
              <a:rPr lang="en-US" baseline="0" dirty="0" err="1" smtClean="0"/>
              <a:t>october</a:t>
            </a:r>
            <a:r>
              <a:rPr lang="en-US" baseline="0" dirty="0" smtClean="0"/>
              <a:t> and I’m going to present our new shading method: Partitioned Shadow Volumes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6401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such a case, triangles have to be clipped to fit the BSP tree.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Clipping operations is prone to numerical issues and geometric degeneracies.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creates new geometry that makes memory consumption unpredictable.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the main drawback of the SVBSP algorithm and that’s why it was left aside.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3165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observe that we need a data structure that handles</a:t>
            </a:r>
            <a:r>
              <a:rPr lang="en-US" baseline="0" dirty="0" smtClean="0"/>
              <a:t> the intersection case.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Thus, we define the Ternary Object Partitioning tree. It is similar to a BSP tree except that we add a third child, namely, the intersection child. It contains all the intersected geometry.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Notice that doing so, we change the partition nature.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3165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a consequence, clipping becomes useless; we can expect to be more robust and to avoid the creation of new geometry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3165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I am going to detail our Partitioned Shadow Volumes method.</a:t>
            </a:r>
          </a:p>
          <a:p>
            <a:r>
              <a:rPr lang="en-US" baseline="0" dirty="0" smtClean="0"/>
              <a:t>I will explain how we build a TOP tree and use it for shading. But at first, let’s see how to represent a shadow volume with a TOP tree.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5840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shadow volume casted</a:t>
            </a:r>
            <a:r>
              <a:rPr lang="en-US" baseline="0" dirty="0" smtClean="0"/>
              <a:t> by red triangle is a frustum of 3 shadow planes plus 1 capping plane (the supporting plane of the triangle).</a:t>
            </a:r>
          </a:p>
          <a:p>
            <a:r>
              <a:rPr lang="en-US" baseline="0" dirty="0" smtClean="0"/>
              <a:t>The shadow volume is oriented such as its inside is negative.</a:t>
            </a:r>
          </a:p>
          <a:p>
            <a:r>
              <a:rPr lang="en-US" baseline="0" dirty="0" smtClean="0"/>
              <a:t>Thus to represent this convex with a TOP tree, we need 4 nodes connected to each other by the negative child.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3841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Doing</a:t>
            </a:r>
            <a:r>
              <a:rPr lang="en-US" baseline="0" dirty="0" smtClean="0"/>
              <a:t> so, all the positive children will contain geometry fully outside shadow volume.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3841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Doing</a:t>
            </a:r>
            <a:r>
              <a:rPr lang="en-US" baseline="0" dirty="0" smtClean="0"/>
              <a:t> so, all the positive children will contain geometry fully outside shadow volume.</a:t>
            </a:r>
            <a:endParaRPr lang="en-US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3841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Doing</a:t>
            </a:r>
            <a:r>
              <a:rPr lang="en-US" baseline="0" dirty="0" smtClean="0"/>
              <a:t> so, all the positive children will contain geometry fully outside shadow volume.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3841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3841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negative</a:t>
            </a:r>
            <a:r>
              <a:rPr lang="fr-FR" dirty="0" smtClean="0"/>
              <a:t> </a:t>
            </a:r>
            <a:r>
              <a:rPr lang="fr-FR" dirty="0" err="1" smtClean="0"/>
              <a:t>child</a:t>
            </a:r>
            <a:r>
              <a:rPr lang="fr-FR" dirty="0" smtClean="0"/>
              <a:t> </a:t>
            </a:r>
            <a:r>
              <a:rPr lang="fr-FR" dirty="0" err="1" smtClean="0"/>
              <a:t>contains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inside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shadow</a:t>
            </a:r>
            <a:r>
              <a:rPr lang="fr-FR" baseline="0" dirty="0" smtClean="0"/>
              <a:t> volume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384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This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want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compute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accurate</a:t>
            </a:r>
            <a:r>
              <a:rPr lang="fr-FR" baseline="0" dirty="0" smtClean="0"/>
              <a:t> real-time hard </a:t>
            </a:r>
            <a:r>
              <a:rPr lang="fr-FR" baseline="0" dirty="0" err="1" smtClean="0"/>
              <a:t>shadows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054984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intersection children have a different meaning.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3841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Since</a:t>
            </a:r>
            <a:r>
              <a:rPr lang="fr-FR" dirty="0" smtClean="0"/>
              <a:t> </a:t>
            </a:r>
            <a:r>
              <a:rPr lang="fr-FR" dirty="0" err="1" smtClean="0"/>
              <a:t>they</a:t>
            </a:r>
            <a:r>
              <a:rPr lang="fr-FR" dirty="0" smtClean="0"/>
              <a:t> </a:t>
            </a:r>
            <a:r>
              <a:rPr lang="fr-FR" dirty="0" err="1" smtClean="0"/>
              <a:t>contain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intersected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visibility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undefined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3841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Intersected</a:t>
            </a:r>
            <a:r>
              <a:rPr lang="en-US" baseline="0" dirty="0" smtClean="0"/>
              <a:t> geometry may be outside or partially outside the shadow volume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3841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3841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this</a:t>
            </a:r>
            <a:r>
              <a:rPr lang="en-US" baseline="0" dirty="0" smtClean="0"/>
              <a:t> a brief overview of the partitioned shadow volumes method.</a:t>
            </a:r>
          </a:p>
          <a:p>
            <a:r>
              <a:rPr lang="en-US" baseline="0" dirty="0" smtClean="0"/>
              <a:t>We start from a triangle soup that is used to build a TOP tree for a given light source.</a:t>
            </a:r>
          </a:p>
          <a:p>
            <a:r>
              <a:rPr lang="en-US" baseline="0" dirty="0" smtClean="0"/>
              <a:t>Next the TOP tree is used to shade image points.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710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now focus on building a TOP tree over shadow volumes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710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start from en empty TOP tree and a red triangle seen from the light.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89750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we</a:t>
            </a:r>
            <a:r>
              <a:rPr lang="en-US" baseline="0" dirty="0" smtClean="0"/>
              <a:t> merge its shadow volume representation to initialize the TOP tree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8975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other triangles, we need to locate them into the TOP tree from the root.</a:t>
            </a:r>
          </a:p>
          <a:p>
            <a:r>
              <a:rPr lang="en-US" baseline="0" dirty="0" smtClean="0"/>
              <a:t>For example, the green triangle is located in a positive leaf.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89750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this</a:t>
            </a:r>
            <a:r>
              <a:rPr lang="en-US" baseline="0" dirty="0" smtClean="0"/>
              <a:t> leaf is replaced with the four nodes of its shadow volume representation.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8975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</a:t>
            </a:r>
            <a:r>
              <a:rPr lang="en-US" baseline="0" dirty="0" smtClean="0"/>
              <a:t> of real time techniques are based on two well-known methods proposed in the seventies.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fast screen space method : the shadow map, which is very popular despite suffering from aliasing and artifact issues.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 accurate object space method: the shadow volumes which is real-time but may generate a lot of geometry that can saturate the </a:t>
            </a:r>
            <a:r>
              <a:rPr lang="en-US" baseline="0" dirty="0" err="1" smtClean="0"/>
              <a:t>fillrate</a:t>
            </a:r>
            <a:r>
              <a:rPr lang="en-US" baseline="0" dirty="0" smtClean="0"/>
              <a:t>. In addition it needs the mesh connectivity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forty years, many works were published but real time hard shadows are still challenging.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example, Wyman has proposed this year a technique that combines irregular z-buffers and shadow rays to avoid aliasing related to shadow map.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Here, we focus on shadow volumes. The most efficient work on this topic has been proposed by </a:t>
            </a:r>
            <a:r>
              <a:rPr lang="en-US" baseline="0" dirty="0" err="1" smtClean="0"/>
              <a:t>Sintorn</a:t>
            </a:r>
            <a:r>
              <a:rPr lang="en-US" baseline="0" dirty="0" smtClean="0"/>
              <a:t>. It performs a hierarchical shadow volume </a:t>
            </a:r>
            <a:r>
              <a:rPr lang="en-US" baseline="0" dirty="0" err="1" smtClean="0"/>
              <a:t>rasterization</a:t>
            </a:r>
            <a:r>
              <a:rPr lang="en-US" baseline="0" dirty="0" smtClean="0"/>
              <a:t> to remove </a:t>
            </a:r>
            <a:r>
              <a:rPr lang="en-US" baseline="0" dirty="0" err="1" smtClean="0"/>
              <a:t>fillrate</a:t>
            </a:r>
            <a:r>
              <a:rPr lang="en-US" baseline="0" dirty="0" smtClean="0"/>
              <a:t> issue. And there is no need for mesh connectivity.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62161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another example. The blue triangle is</a:t>
            </a:r>
            <a:r>
              <a:rPr lang="en-US" baseline="0" dirty="0" smtClean="0"/>
              <a:t> intersected by a shadow plane. It is located in the related intersection child.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89750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this</a:t>
            </a:r>
            <a:r>
              <a:rPr lang="en-US" baseline="0" dirty="0" smtClean="0"/>
              <a:t> child is replaced by the shadow volume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89750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</a:t>
            </a:r>
            <a:r>
              <a:rPr lang="en-US" baseline="0" dirty="0" smtClean="0"/>
              <a:t> the orange triangle is in front of the red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8975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merging its</a:t>
            </a:r>
            <a:r>
              <a:rPr lang="en-US" baseline="0" dirty="0" smtClean="0"/>
              <a:t> shadow volume is as easy as the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89750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at last, the purple</a:t>
            </a:r>
            <a:r>
              <a:rPr lang="en-US" baseline="0" dirty="0" smtClean="0"/>
              <a:t> triangle is fully hidden from the light by the red one.</a:t>
            </a:r>
          </a:p>
          <a:p>
            <a:r>
              <a:rPr lang="en-US" baseline="0" dirty="0" smtClean="0"/>
              <a:t>Thus it falls in the negative child of red shadow volume…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89750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at last</a:t>
            </a:r>
            <a:r>
              <a:rPr lang="en-US" baseline="0" dirty="0" smtClean="0"/>
              <a:t> it</a:t>
            </a:r>
            <a:r>
              <a:rPr lang="en-US" dirty="0" smtClean="0"/>
              <a:t> is discarded since it is fully in shadow.</a:t>
            </a:r>
          </a:p>
          <a:p>
            <a:endParaRPr lang="en-US" dirty="0" smtClean="0"/>
          </a:p>
          <a:p>
            <a:r>
              <a:rPr lang="en-US" dirty="0" smtClean="0"/>
              <a:t>The TOP tree is built when all</a:t>
            </a:r>
            <a:r>
              <a:rPr lang="en-US" baseline="0" dirty="0" smtClean="0"/>
              <a:t> the triangles are inserted.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89750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can wonder if the triangle insertion order matters ? And yes, it matters.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study this example: a triangle strip seen from the light. </a:t>
            </a:r>
          </a:p>
          <a:p>
            <a:endParaRPr lang="en-US" dirty="0" smtClean="0"/>
          </a:p>
          <a:p>
            <a:r>
              <a:rPr lang="en-US" dirty="0" smtClean="0"/>
              <a:t>If triangles</a:t>
            </a:r>
            <a:r>
              <a:rPr lang="en-US" baseline="0" dirty="0" smtClean="0"/>
              <a:t> are inserted from 1 to n or n to 1, it leads to a bad looking TOP tree of depth 3n.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addition the building algorithm would run in O(n^2)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49842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</a:t>
            </a:r>
            <a:r>
              <a:rPr lang="en-US" baseline="0" dirty="0" smtClean="0"/>
              <a:t> how to avoid bad luck ? And of course  speed is a concern, we do not have time for a complicated strategy.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Think about the quicksort algorithm: </a:t>
            </a:r>
            <a:r>
              <a:rPr lang="en-US" baseline="0" dirty="0" err="1" smtClean="0"/>
              <a:t>theoritically</a:t>
            </a:r>
            <a:r>
              <a:rPr lang="en-US" baseline="0" dirty="0" smtClean="0"/>
              <a:t> it can run in O(n^2) but thanks to </a:t>
            </a:r>
            <a:r>
              <a:rPr lang="en-US" baseline="0" dirty="0" err="1" smtClean="0"/>
              <a:t>randomisation</a:t>
            </a:r>
            <a:r>
              <a:rPr lang="en-US" baseline="0" dirty="0" smtClean="0"/>
              <a:t> it runs in O(n log n) in practice.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our solution is similar : we use a random insertion order of triangles. This may not lead to the most efficient tree, but we can expect a good tree on average. And it remains fast.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4984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we know how to build</a:t>
            </a:r>
            <a:r>
              <a:rPr lang="en-US" baseline="0" dirty="0" smtClean="0"/>
              <a:t> a TOP tree without doing any complicated operation.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7105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Since each triangle makes the tree grows by at most 4 nodes, its memory footprint is easily predictable.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710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 smtClean="0"/>
              <a:t>In this work we focus on an old technique: the shadow volume binary space partitioning algorithm by Chin.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From Crow to </a:t>
            </a:r>
            <a:r>
              <a:rPr lang="en-US" sz="1200" baseline="0" dirty="0" err="1" smtClean="0"/>
              <a:t>Sintorn</a:t>
            </a:r>
            <a:r>
              <a:rPr lang="en-US" sz="1200" baseline="0" dirty="0" smtClean="0"/>
              <a:t>, shadow volume techniques share a common point. They render shadow volumes from the camera to solve light visibility.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In comparison, the SVBSP algorithm is an exception. Visibility is not solved from the camera. It is solved from the light using a Binary Space Partitioning tree build over shadow volumes.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Unfortunately, it relies on clipping operations </a:t>
            </a:r>
            <a:r>
              <a:rPr lang="en-US" sz="1200" baseline="0" dirty="0" err="1" smtClean="0"/>
              <a:t>proned</a:t>
            </a:r>
            <a:r>
              <a:rPr lang="en-US" sz="1200" baseline="0" dirty="0" smtClean="0"/>
              <a:t> to numerical degeneracies. Since it creates new geometry, the memory footprint is not predictable.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This is why this technique has been left aside, despite its originality.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So, our main idea is to revisit the SVBSP algorithm.</a:t>
            </a:r>
          </a:p>
          <a:p>
            <a:r>
              <a:rPr lang="en-US" sz="1200" baseline="0" dirty="0" smtClean="0"/>
              <a:t>We remove its drawback thanks to a new </a:t>
            </a:r>
            <a:r>
              <a:rPr lang="en-US" sz="1200" baseline="0" dirty="0" err="1" smtClean="0"/>
              <a:t>partitoning</a:t>
            </a:r>
            <a:r>
              <a:rPr lang="en-US" sz="1200" baseline="0" dirty="0" smtClean="0"/>
              <a:t> strategy that does not require any clipping operations. It makes our method robust and with a predictable memory footprint.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114973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thanks to </a:t>
            </a:r>
            <a:r>
              <a:rPr lang="en-US" baseline="0" dirty="0" err="1" smtClean="0"/>
              <a:t>randomisation</a:t>
            </a:r>
            <a:r>
              <a:rPr lang="en-US" baseline="0" dirty="0" smtClean="0"/>
              <a:t>, we can expect a O(n log n) time for building a TOP tree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7105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let’s see how we use a TOP tree to shade image points.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comes down to locate points in the data structure.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the query ends in a negative leaf, it is in shadow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it ends in a positive leaf, it is lighted.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idea is to use TOP tree as an acceleration structure for the shading 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will use this example, with a black point hidden from the light by the green triangle.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first, imagine</a:t>
            </a:r>
            <a:r>
              <a:rPr lang="en-US" baseline="0" dirty="0" smtClean="0"/>
              <a:t> we locate the point as in a BSP tree, ignoring the intersection children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start from the root node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point is found in the negative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in the negative side again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finally the point falls in a positive leaf. The query ends without having tested the green triangle.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Intersection</a:t>
            </a:r>
            <a:r>
              <a:rPr lang="en-US" baseline="0" dirty="0" smtClean="0"/>
              <a:t> children contain geometry in both the positive and negative half-space of a plane. Thus we have to visit the intersection nodes whatever the side containing the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start again our example but we using a stack of intersection nodes.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the outlines of my presentation.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first I will introduce Ternary Object Partitioning tree, the data structure we use.</a:t>
            </a:r>
          </a:p>
          <a:p>
            <a:r>
              <a:rPr lang="en-US" baseline="0" dirty="0" smtClean="0"/>
              <a:t>Next, I will explain the core of our method and  presents some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58400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Starting</a:t>
            </a:r>
            <a:r>
              <a:rPr lang="en-US" baseline="0" dirty="0" smtClean="0"/>
              <a:t> from the root node, we push the intersection node and continue in the negative tree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</a:t>
            </a:r>
            <a:r>
              <a:rPr lang="en-US" baseline="0" dirty="0" smtClean="0"/>
              <a:t> again we push the intersection node and continue in the negative tree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point is found in the negative side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the point is located in a positive leaf. But the stack is not empty 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need to</a:t>
            </a:r>
            <a:r>
              <a:rPr lang="en-US" baseline="0" dirty="0" smtClean="0"/>
              <a:t> pop the stack and continue the 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know that this point is in green shadow volume.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know that this point is in green shadow volume.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know that this point is in green shadow volume.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 query ends in the negative leaf of green shadow volume.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Notice that a point is lighted if it is located in a positive leaf and if the stack is empty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Finally,</a:t>
            </a:r>
            <a:r>
              <a:rPr lang="en-US" baseline="0" dirty="0" smtClean="0"/>
              <a:t> this is a hybrid algorithm between a space partition and an object partition.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visiting 2 of 3 children at each step is not efficient.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fact, it is not always necessary to visit an intersection node.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59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758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this section, we look at the BSP tree drawbacks to define a new partition strategy.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58400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In the case of a </a:t>
            </a:r>
            <a:r>
              <a:rPr lang="fr-FR" baseline="0" dirty="0" err="1" smtClean="0"/>
              <a:t>shadow</a:t>
            </a:r>
            <a:r>
              <a:rPr lang="fr-FR" baseline="0" dirty="0" smtClean="0"/>
              <a:t> plane,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sometimes</a:t>
            </a:r>
            <a:r>
              <a:rPr lang="fr-FR" baseline="0" dirty="0" smtClean="0"/>
              <a:t> skip intersection </a:t>
            </a:r>
            <a:r>
              <a:rPr lang="fr-FR" baseline="0" dirty="0" err="1" smtClean="0"/>
              <a:t>tree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74475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On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, the </a:t>
            </a:r>
            <a:r>
              <a:rPr lang="fr-FR" baseline="0" dirty="0" err="1" smtClean="0"/>
              <a:t>shadow</a:t>
            </a:r>
            <a:r>
              <a:rPr lang="fr-FR" baseline="0" dirty="0" smtClean="0"/>
              <a:t> plane </a:t>
            </a:r>
            <a:r>
              <a:rPr lang="fr-FR" baseline="0" dirty="0" err="1" smtClean="0"/>
              <a:t>intersects</a:t>
            </a:r>
            <a:r>
              <a:rPr lang="fr-FR" baseline="0" dirty="0" smtClean="0"/>
              <a:t> 3 triangles and </a:t>
            </a:r>
            <a:r>
              <a:rPr lang="fr-FR" baseline="0" dirty="0" err="1" smtClean="0"/>
              <a:t>thus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all </a:t>
            </a:r>
            <a:r>
              <a:rPr lang="fr-FR" baseline="0" dirty="0" err="1" smtClean="0"/>
              <a:t>belong</a:t>
            </a:r>
            <a:r>
              <a:rPr lang="fr-FR" baseline="0" dirty="0" smtClean="0"/>
              <a:t> to the intersection </a:t>
            </a:r>
            <a:r>
              <a:rPr lang="fr-FR" baseline="0" dirty="0" err="1" smtClean="0"/>
              <a:t>tree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74475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noticed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intersected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enclosed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inside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wedge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74475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When</a:t>
            </a:r>
            <a:r>
              <a:rPr lang="fr-FR" baseline="0" dirty="0" smtClean="0"/>
              <a:t> a point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inside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wedge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visit</a:t>
            </a:r>
            <a:r>
              <a:rPr lang="fr-FR" baseline="0" dirty="0" smtClean="0"/>
              <a:t> the intersection </a:t>
            </a:r>
            <a:r>
              <a:rPr lang="fr-FR" baseline="0" dirty="0" err="1" smtClean="0"/>
              <a:t>tree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contained</a:t>
            </a:r>
            <a:r>
              <a:rPr lang="fr-FR" baseline="0" dirty="0" smtClean="0"/>
              <a:t> triangles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affect the point </a:t>
            </a:r>
            <a:r>
              <a:rPr lang="fr-FR" baseline="0" dirty="0" err="1" smtClean="0"/>
              <a:t>visivility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74475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But points </a:t>
            </a:r>
            <a:r>
              <a:rPr lang="fr-FR" baseline="0" dirty="0" err="1" smtClean="0"/>
              <a:t>outside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wedge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affected</a:t>
            </a:r>
            <a:r>
              <a:rPr lang="fr-FR" baseline="0" dirty="0" smtClean="0"/>
              <a:t> by the </a:t>
            </a:r>
            <a:r>
              <a:rPr lang="fr-FR" baseline="0" dirty="0" err="1" smtClean="0"/>
              <a:t>intersected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Thus</a:t>
            </a:r>
            <a:r>
              <a:rPr lang="fr-FR" baseline="0" dirty="0" smtClean="0"/>
              <a:t> the intersection </a:t>
            </a:r>
            <a:r>
              <a:rPr lang="fr-FR" baseline="0" dirty="0" err="1" smtClean="0"/>
              <a:t>tree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skipped</a:t>
            </a:r>
            <a:endParaRPr lang="fr-FR" baseline="0" dirty="0" smtClean="0"/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74475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Such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wedge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defined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angles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74475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But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use a conservative </a:t>
            </a:r>
            <a:r>
              <a:rPr lang="fr-FR" baseline="0" dirty="0" err="1" smtClean="0"/>
              <a:t>representation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spare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memory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tests show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difference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significant</a:t>
            </a:r>
            <a:r>
              <a:rPr lang="fr-FR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74475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Each</a:t>
            </a:r>
            <a:r>
              <a:rPr lang="fr-FR" baseline="0" dirty="0" smtClean="0"/>
              <a:t> time a point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tested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against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shadow</a:t>
            </a:r>
            <a:r>
              <a:rPr lang="fr-FR" baseline="0" dirty="0" smtClean="0"/>
              <a:t> plane, an angle </a:t>
            </a:r>
            <a:r>
              <a:rPr lang="fr-FR" baseline="0" dirty="0" err="1" smtClean="0"/>
              <a:t>comparison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sufficient</a:t>
            </a:r>
            <a:r>
              <a:rPr lang="fr-FR" baseline="0" dirty="0" smtClean="0"/>
              <a:t> to know if the intersection </a:t>
            </a:r>
            <a:r>
              <a:rPr lang="fr-FR" baseline="0" dirty="0" err="1" smtClean="0"/>
              <a:t>tree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visited</a:t>
            </a:r>
            <a:r>
              <a:rPr lang="fr-FR" baseline="0" dirty="0" smtClean="0"/>
              <a:t> or not.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74475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74475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let us discuss about shading complexities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69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71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consider</a:t>
            </a:r>
            <a:r>
              <a:rPr lang="en-US" baseline="0" dirty="0" smtClean="0"/>
              <a:t> a simple example: an oriented plane and its related BSP node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316598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Intersection trees are generally much smaller than positive or negative trees since a triangle has a greater probability of falling in an half-space than being intersected by a plane. In addition to our optimization to avoid useless trees, shading is expected in O(log(n))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70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71059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see how this works in practice.</a:t>
            </a:r>
          </a:p>
          <a:p>
            <a:endParaRPr lang="en-US" dirty="0" smtClean="0"/>
          </a:p>
          <a:p>
            <a:r>
              <a:rPr lang="en-US" dirty="0" smtClean="0"/>
              <a:t>At</a:t>
            </a:r>
            <a:r>
              <a:rPr lang="en-US" baseline="0" dirty="0" smtClean="0"/>
              <a:t> first I will give a brief overview of our OpenGL implementation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Next I will present some tests and comparisons.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71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58400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Obviously</a:t>
            </a:r>
            <a:r>
              <a:rPr lang="en-US" baseline="0" dirty="0" smtClean="0"/>
              <a:t> </a:t>
            </a:r>
            <a:r>
              <a:rPr lang="en-US" dirty="0" smtClean="0"/>
              <a:t>The</a:t>
            </a:r>
            <a:r>
              <a:rPr lang="en-US" baseline="0" dirty="0" smtClean="0"/>
              <a:t> TOP tree is stored on the GPU.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72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71059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Building the TOP tree and shading are implemented using two </a:t>
            </a:r>
            <a:r>
              <a:rPr lang="en-US" baseline="0" dirty="0" err="1" smtClean="0"/>
              <a:t>shaders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73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71059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to the</a:t>
            </a:r>
            <a:r>
              <a:rPr lang="en-US" baseline="0" dirty="0" smtClean="0"/>
              <a:t> TOP tree </a:t>
            </a:r>
            <a:r>
              <a:rPr lang="en-US" dirty="0" smtClean="0"/>
              <a:t>predictable size,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shader</a:t>
            </a:r>
            <a:r>
              <a:rPr lang="en-US" baseline="0" dirty="0" smtClean="0"/>
              <a:t> storage buffer of 4n nodes is allocated. We use 32 bytes per node.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74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71059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Building</a:t>
            </a:r>
            <a:r>
              <a:rPr lang="en-US" baseline="0" dirty="0" smtClean="0"/>
              <a:t> the TOP tree is implemented with a Compute </a:t>
            </a:r>
            <a:r>
              <a:rPr lang="en-US" baseline="0" dirty="0" err="1" smtClean="0"/>
              <a:t>Shader</a:t>
            </a:r>
            <a:r>
              <a:rPr lang="en-US" baseline="0" dirty="0" smtClean="0"/>
              <a:t>. Each thread inserts one triangle in the TOP tree and merges its shadow volume.</a:t>
            </a:r>
          </a:p>
          <a:p>
            <a:r>
              <a:rPr lang="en-US" baseline="0" dirty="0" smtClean="0"/>
              <a:t>Using a parallel construction raises concurrent accesses which are all handled with atomic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75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71059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</a:t>
            </a:r>
            <a:r>
              <a:rPr lang="en-US" baseline="0" dirty="0" smtClean="0"/>
              <a:t> last, shading with TOP tree is implemented in a fragment </a:t>
            </a:r>
            <a:r>
              <a:rPr lang="en-US" baseline="0" dirty="0" err="1" smtClean="0"/>
              <a:t>shader</a:t>
            </a:r>
            <a:r>
              <a:rPr lang="en-US" baseline="0" dirty="0" smtClean="0"/>
              <a:t>. It is run once per pixel tanks to deferred shading.</a:t>
            </a:r>
          </a:p>
          <a:p>
            <a:r>
              <a:rPr lang="en-US" baseline="0" dirty="0" smtClean="0"/>
              <a:t>Unless otherwise stated, we always use a stack of thirty two integers to push the intersection nodes.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76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71059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Hard </a:t>
            </a:r>
            <a:r>
              <a:rPr lang="fr-FR" dirty="0" err="1" smtClean="0"/>
              <a:t>shadow</a:t>
            </a:r>
            <a:r>
              <a:rPr lang="fr-FR" dirty="0" smtClean="0"/>
              <a:t> tests are </a:t>
            </a:r>
            <a:r>
              <a:rPr lang="fr-FR" dirty="0" err="1" smtClean="0"/>
              <a:t>run</a:t>
            </a:r>
            <a:r>
              <a:rPr lang="fr-FR" dirty="0" smtClean="0"/>
              <a:t> on a GTX 980 </a:t>
            </a:r>
            <a:r>
              <a:rPr lang="fr-FR" dirty="0" err="1" smtClean="0"/>
              <a:t>at</a:t>
            </a:r>
            <a:r>
              <a:rPr lang="fr-FR" dirty="0" smtClean="0"/>
              <a:t> the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fr-FR" dirty="0" err="1" smtClean="0"/>
              <a:t>We</a:t>
            </a:r>
            <a:r>
              <a:rPr lang="fr-FR" dirty="0" smtClean="0"/>
              <a:t> use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twenty</a:t>
            </a:r>
            <a:r>
              <a:rPr lang="fr-FR" dirty="0" smtClean="0"/>
              <a:t> </a:t>
            </a:r>
            <a:r>
              <a:rPr lang="fr-FR" dirty="0" err="1" smtClean="0"/>
              <a:t>thousand</a:t>
            </a:r>
            <a:r>
              <a:rPr lang="fr-FR" baseline="0" dirty="0" smtClean="0"/>
              <a:t> triangles to one million triangles and front face </a:t>
            </a:r>
            <a:r>
              <a:rPr lang="fr-FR" baseline="0" dirty="0" err="1" smtClean="0"/>
              <a:t>culling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enable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  <a:p>
            <a:r>
              <a:rPr lang="fr-FR" baseline="0" dirty="0" smtClean="0"/>
              <a:t>This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overview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 but more tests and </a:t>
            </a:r>
            <a:r>
              <a:rPr lang="fr-FR" baseline="0" dirty="0" err="1" smtClean="0"/>
              <a:t>details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found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paper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77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341547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This </a:t>
            </a:r>
            <a:r>
              <a:rPr lang="fr-FR" dirty="0" err="1" smtClean="0"/>
              <a:t>slide</a:t>
            </a:r>
            <a:r>
              <a:rPr lang="fr-FR" dirty="0" smtClean="0"/>
              <a:t> </a:t>
            </a:r>
            <a:r>
              <a:rPr lang="fr-FR" dirty="0" err="1" smtClean="0"/>
              <a:t>presents</a:t>
            </a:r>
            <a:r>
              <a:rPr lang="fr-FR" dirty="0" smtClean="0"/>
              <a:t> the 3</a:t>
            </a:r>
            <a:r>
              <a:rPr lang="fr-FR" baseline="0" dirty="0" smtClean="0"/>
              <a:t> first </a:t>
            </a:r>
            <a:r>
              <a:rPr lang="fr-FR" baseline="0" dirty="0" err="1" smtClean="0"/>
              <a:t>models</a:t>
            </a:r>
            <a:r>
              <a:rPr lang="fr-FR" baseline="0" dirty="0" smtClean="0"/>
              <a:t>. The PVS time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average</a:t>
            </a:r>
            <a:r>
              <a:rPr lang="fr-FR" baseline="0" dirty="0" smtClean="0"/>
              <a:t> time per frame. </a:t>
            </a:r>
          </a:p>
          <a:p>
            <a:endParaRPr lang="fr-FR" baseline="0" dirty="0" smtClean="0"/>
          </a:p>
          <a:p>
            <a:r>
              <a:rPr lang="fr-FR" baseline="0" dirty="0" smtClean="0"/>
              <a:t>And the building and </a:t>
            </a:r>
            <a:r>
              <a:rPr lang="fr-FR" baseline="0" dirty="0" err="1" smtClean="0"/>
              <a:t>shading</a:t>
            </a:r>
            <a:r>
              <a:rPr lang="fr-FR" baseline="0" dirty="0" smtClean="0"/>
              <a:t> times </a:t>
            </a:r>
            <a:r>
              <a:rPr lang="fr-FR" baseline="0" dirty="0" err="1" smtClean="0"/>
              <a:t>give</a:t>
            </a:r>
            <a:r>
              <a:rPr lang="fr-FR" baseline="0" dirty="0" smtClean="0"/>
              <a:t> the timings for building a TOP </a:t>
            </a:r>
            <a:r>
              <a:rPr lang="fr-FR" baseline="0" dirty="0" err="1" smtClean="0"/>
              <a:t>tree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shading</a:t>
            </a:r>
            <a:r>
              <a:rPr lang="fr-FR" baseline="0" dirty="0" smtClean="0"/>
              <a:t> fragments.</a:t>
            </a:r>
          </a:p>
          <a:p>
            <a:endParaRPr lang="fr-FR" baseline="0" dirty="0" smtClean="0"/>
          </a:p>
          <a:p>
            <a:r>
              <a:rPr lang="fr-FR" baseline="0" dirty="0" smtClean="0"/>
              <a:t>Building the TOP </a:t>
            </a:r>
            <a:r>
              <a:rPr lang="fr-FR" baseline="0" dirty="0" err="1" smtClean="0"/>
              <a:t>tree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fast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always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faster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shading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step</a:t>
            </a:r>
            <a:r>
              <a:rPr lang="fr-FR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78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341547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still</a:t>
            </a:r>
            <a:r>
              <a:rPr lang="fr-FR" baseline="0" dirty="0" smtClean="0"/>
              <a:t> the case on </a:t>
            </a:r>
            <a:r>
              <a:rPr lang="fr-FR" baseline="0" dirty="0" err="1" smtClean="0"/>
              <a:t>bigger</a:t>
            </a:r>
            <a:r>
              <a:rPr lang="fr-FR" baseline="0" dirty="0" smtClean="0"/>
              <a:t> model </a:t>
            </a:r>
            <a:r>
              <a:rPr lang="fr-FR" baseline="0" dirty="0" err="1" smtClean="0"/>
              <a:t>such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Citadel</a:t>
            </a:r>
            <a:r>
              <a:rPr lang="fr-FR" baseline="0" dirty="0" smtClean="0"/>
              <a:t> in the middle.</a:t>
            </a:r>
          </a:p>
          <a:p>
            <a:endParaRPr lang="fr-FR" baseline="0" dirty="0" smtClean="0"/>
          </a:p>
          <a:p>
            <a:r>
              <a:rPr lang="fr-FR" baseline="0" dirty="0" smtClean="0"/>
              <a:t>The building </a:t>
            </a:r>
            <a:r>
              <a:rPr lang="fr-FR" baseline="0" dirty="0" err="1" smtClean="0"/>
              <a:t>step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becomes</a:t>
            </a:r>
            <a:r>
              <a:rPr lang="fr-FR" baseline="0" dirty="0" smtClean="0"/>
              <a:t> more </a:t>
            </a:r>
            <a:r>
              <a:rPr lang="fr-FR" baseline="0" dirty="0" err="1" smtClean="0"/>
              <a:t>expensive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Raptor</a:t>
            </a:r>
            <a:r>
              <a:rPr lang="fr-FR" baseline="0" dirty="0" smtClean="0"/>
              <a:t> on the right, 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highly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tesselated</a:t>
            </a:r>
            <a:r>
              <a:rPr lang="fr-FR" baseline="0" dirty="0" smtClean="0"/>
              <a:t> model made of one million of triangles.</a:t>
            </a:r>
          </a:p>
          <a:p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Obviously</a:t>
            </a:r>
            <a:r>
              <a:rPr lang="fr-FR" dirty="0" smtClean="0"/>
              <a:t>, </a:t>
            </a:r>
            <a:r>
              <a:rPr lang="fr-FR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behaviour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depends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shadow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complexity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scene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79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3415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is easy to locate points using a BSP tree. Points are always ether in the positive or negative </a:t>
            </a:r>
            <a:r>
              <a:rPr lang="en-US" baseline="0" dirty="0" err="1" smtClean="0"/>
              <a:t>halfspace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316598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  <a:p>
            <a:r>
              <a:rPr lang="fr-FR" baseline="0" dirty="0" err="1" smtClean="0"/>
              <a:t>Thus</a:t>
            </a:r>
            <a:r>
              <a:rPr lang="fr-FR" baseline="0" dirty="0" smtClean="0"/>
              <a:t>, to </a:t>
            </a:r>
            <a:r>
              <a:rPr lang="fr-FR" baseline="0" dirty="0" err="1" smtClean="0"/>
              <a:t>properly</a:t>
            </a:r>
            <a:r>
              <a:rPr lang="fr-FR" baseline="0" dirty="0" smtClean="0"/>
              <a:t> analyse  the </a:t>
            </a:r>
            <a:r>
              <a:rPr lang="fr-FR" baseline="0" dirty="0" err="1" smtClean="0"/>
              <a:t>practical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complexity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created</a:t>
            </a:r>
            <a:r>
              <a:rPr lang="fr-FR" baseline="0" dirty="0" smtClean="0"/>
              <a:t> six </a:t>
            </a:r>
            <a:r>
              <a:rPr lang="fr-FR" baseline="0" dirty="0" err="1" smtClean="0"/>
              <a:t>decimated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Raptors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one </a:t>
            </a:r>
            <a:r>
              <a:rPr lang="fr-FR" baseline="0" dirty="0" err="1" smtClean="0"/>
              <a:t>hundred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thousand</a:t>
            </a:r>
            <a:r>
              <a:rPr lang="fr-FR" baseline="0" dirty="0" smtClean="0"/>
              <a:t> triangles to one million triangles.</a:t>
            </a:r>
          </a:p>
          <a:p>
            <a:endParaRPr lang="fr-FR" baseline="0" dirty="0" smtClean="0"/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dashed</a:t>
            </a:r>
            <a:r>
              <a:rPr lang="fr-FR" baseline="0" dirty="0" smtClean="0"/>
              <a:t> line on the graph corresponds to the building time, and the </a:t>
            </a:r>
            <a:r>
              <a:rPr lang="fr-FR" baseline="0" dirty="0" err="1" smtClean="0"/>
              <a:t>solid</a:t>
            </a:r>
            <a:r>
              <a:rPr lang="fr-FR" baseline="0" dirty="0" smtClean="0"/>
              <a:t> line corresponds to the </a:t>
            </a:r>
            <a:r>
              <a:rPr lang="fr-FR" baseline="0" dirty="0" err="1" smtClean="0"/>
              <a:t>shading</a:t>
            </a:r>
            <a:r>
              <a:rPr lang="fr-FR" baseline="0" dirty="0" smtClean="0"/>
              <a:t> time.</a:t>
            </a:r>
          </a:p>
          <a:p>
            <a:endParaRPr lang="fr-FR" baseline="0" dirty="0" smtClean="0"/>
          </a:p>
          <a:p>
            <a:r>
              <a:rPr lang="fr-FR" baseline="0" dirty="0" smtClean="0"/>
              <a:t>This test </a:t>
            </a:r>
            <a:r>
              <a:rPr lang="fr-FR" baseline="0" dirty="0" err="1" smtClean="0"/>
              <a:t>confirms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expected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complexities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discussed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before</a:t>
            </a:r>
            <a:r>
              <a:rPr lang="fr-FR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80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341547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made an indirect </a:t>
            </a:r>
            <a:r>
              <a:rPr lang="fr-FR" baseline="0" dirty="0" err="1" smtClean="0"/>
              <a:t>comparison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technique </a:t>
            </a:r>
            <a:r>
              <a:rPr lang="fr-FR" baseline="0" dirty="0" err="1" smtClean="0"/>
              <a:t>presented</a:t>
            </a:r>
            <a:r>
              <a:rPr lang="fr-FR" baseline="0" dirty="0" smtClean="0"/>
              <a:t> last </a:t>
            </a:r>
            <a:r>
              <a:rPr lang="fr-FR" baseline="0" dirty="0" err="1" smtClean="0"/>
              <a:t>year</a:t>
            </a:r>
            <a:r>
              <a:rPr lang="fr-FR" baseline="0" dirty="0" smtClean="0"/>
              <a:t> by Erik </a:t>
            </a:r>
            <a:r>
              <a:rPr lang="fr-FR" baseline="0" dirty="0" err="1" smtClean="0"/>
              <a:t>Sintorn</a:t>
            </a:r>
            <a:r>
              <a:rPr lang="fr-FR" baseline="0" dirty="0" smtClean="0"/>
              <a:t>: Per Triangle Shadow Volumes.</a:t>
            </a:r>
          </a:p>
          <a:p>
            <a:endParaRPr lang="fr-FR" baseline="0" dirty="0" smtClean="0"/>
          </a:p>
          <a:p>
            <a:r>
              <a:rPr lang="fr-FR" baseline="0" dirty="0" smtClean="0"/>
              <a:t>To date, It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considered</a:t>
            </a:r>
            <a:r>
              <a:rPr lang="fr-FR" baseline="0" dirty="0" smtClean="0"/>
              <a:t> as the </a:t>
            </a:r>
            <a:r>
              <a:rPr lang="fr-FR" baseline="0" dirty="0" err="1" smtClean="0"/>
              <a:t>fastest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shadow</a:t>
            </a:r>
            <a:r>
              <a:rPr lang="fr-FR" baseline="0" dirty="0" smtClean="0"/>
              <a:t> volumes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faster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Partitioned</a:t>
            </a:r>
            <a:r>
              <a:rPr lang="fr-FR" baseline="0" dirty="0" smtClean="0"/>
              <a:t> Shadow Volumes </a:t>
            </a:r>
            <a:r>
              <a:rPr lang="fr-FR" baseline="0" dirty="0" err="1" smtClean="0"/>
              <a:t>approach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However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difference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efficiency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decreases</a:t>
            </a:r>
            <a:r>
              <a:rPr lang="fr-FR" baseline="0" dirty="0" smtClean="0"/>
              <a:t> as the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triangles </a:t>
            </a:r>
            <a:r>
              <a:rPr lang="fr-FR" baseline="0" dirty="0" err="1" smtClean="0"/>
              <a:t>increases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  <a:p>
            <a:r>
              <a:rPr lang="fr-FR" baseline="0" dirty="0" smtClean="0"/>
              <a:t>This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approach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scales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logarithmically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while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others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scales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linearly</a:t>
            </a:r>
            <a:r>
              <a:rPr lang="fr-FR" baseline="0" dirty="0" smtClean="0"/>
              <a:t>.</a:t>
            </a:r>
          </a:p>
          <a:p>
            <a:endParaRPr lang="fr-FR" dirty="0" smtClean="0"/>
          </a:p>
          <a:p>
            <a:r>
              <a:rPr lang="fr-FR" dirty="0" smtClean="0"/>
              <a:t>If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a look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memory</a:t>
            </a:r>
            <a:r>
              <a:rPr lang="fr-FR" baseline="0" dirty="0" smtClean="0"/>
              <a:t>, PSV has a </a:t>
            </a:r>
            <a:r>
              <a:rPr lang="fr-FR" baseline="0" dirty="0" err="1" smtClean="0"/>
              <a:t>little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advantage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81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341547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minor</a:t>
            </a:r>
            <a:r>
              <a:rPr lang="fr-FR" baseline="0" dirty="0" smtClean="0"/>
              <a:t> modifications, PSV supports </a:t>
            </a:r>
            <a:r>
              <a:rPr lang="fr-FR" baseline="0" dirty="0" err="1" smtClean="0"/>
              <a:t>transparency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To </a:t>
            </a:r>
            <a:r>
              <a:rPr lang="fr-FR" baseline="0" dirty="0" err="1" smtClean="0"/>
              <a:t>demonstrate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render</a:t>
            </a:r>
            <a:r>
              <a:rPr lang="fr-FR" baseline="0" dirty="0" smtClean="0"/>
              <a:t> x-ray </a:t>
            </a:r>
            <a:r>
              <a:rPr lang="fr-FR" baseline="0" dirty="0" err="1" smtClean="0"/>
              <a:t>shadows</a:t>
            </a:r>
            <a:r>
              <a:rPr lang="fr-FR" baseline="0" dirty="0" smtClean="0"/>
              <a:t>,  as if all the </a:t>
            </a:r>
            <a:r>
              <a:rPr lang="fr-FR" baseline="0" dirty="0" err="1" smtClean="0"/>
              <a:t>models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were</a:t>
            </a:r>
            <a:r>
              <a:rPr lang="fr-FR" baseline="0" dirty="0" smtClean="0"/>
              <a:t> transparent</a:t>
            </a:r>
          </a:p>
          <a:p>
            <a:r>
              <a:rPr lang="fr-FR" baseline="0" dirty="0" smtClean="0"/>
              <a:t>Of course front face </a:t>
            </a:r>
            <a:r>
              <a:rPr lang="fr-FR" baseline="0" dirty="0" err="1" smtClean="0"/>
              <a:t>culling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turned</a:t>
            </a:r>
            <a:r>
              <a:rPr lang="fr-FR" baseline="0" dirty="0" smtClean="0"/>
              <a:t> off in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case, and all the triangles are </a:t>
            </a:r>
            <a:r>
              <a:rPr lang="fr-FR" baseline="0" dirty="0" err="1" smtClean="0"/>
              <a:t>merged</a:t>
            </a:r>
            <a:r>
              <a:rPr lang="fr-FR" baseline="0" dirty="0" smtClean="0"/>
              <a:t> in the TOP </a:t>
            </a:r>
            <a:r>
              <a:rPr lang="fr-FR" baseline="0" dirty="0" err="1" smtClean="0"/>
              <a:t>tree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82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341547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increases</a:t>
            </a:r>
            <a:r>
              <a:rPr lang="fr-FR" baseline="0" dirty="0" smtClean="0"/>
              <a:t> the building </a:t>
            </a:r>
            <a:r>
              <a:rPr lang="fr-FR" baseline="0" dirty="0" err="1" smtClean="0"/>
              <a:t>step</a:t>
            </a:r>
            <a:r>
              <a:rPr lang="fr-FR" baseline="0" dirty="0" smtClean="0"/>
              <a:t> by a factor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Shading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more </a:t>
            </a:r>
            <a:r>
              <a:rPr lang="fr-FR" baseline="0" dirty="0" err="1" smtClean="0"/>
              <a:t>expensive</a:t>
            </a:r>
            <a:r>
              <a:rPr lang="fr-FR" baseline="0" dirty="0" smtClean="0"/>
              <a:t>. Not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more </a:t>
            </a:r>
            <a:r>
              <a:rPr lang="fr-FR" baseline="0" dirty="0" err="1" smtClean="0"/>
              <a:t>nodes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visited</a:t>
            </a:r>
            <a:r>
              <a:rPr lang="fr-FR" baseline="0" dirty="0" smtClean="0"/>
              <a:t>, but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needs</a:t>
            </a:r>
            <a:r>
              <a:rPr lang="fr-FR" baseline="0" smtClean="0"/>
              <a:t> to </a:t>
            </a:r>
            <a:r>
              <a:rPr lang="fr-FR" baseline="0" dirty="0" smtClean="0"/>
              <a:t>use a </a:t>
            </a:r>
            <a:r>
              <a:rPr lang="fr-FR" baseline="0" dirty="0" err="1" smtClean="0"/>
              <a:t>bigger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stack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sixty</a:t>
            </a:r>
            <a:r>
              <a:rPr lang="fr-FR" baseline="0" dirty="0" smtClean="0"/>
              <a:t> four </a:t>
            </a:r>
            <a:r>
              <a:rPr lang="fr-FR" baseline="0" dirty="0" err="1" smtClean="0"/>
              <a:t>integers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instead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thirty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. This has a </a:t>
            </a:r>
            <a:r>
              <a:rPr lang="fr-FR" baseline="0" dirty="0" err="1" smtClean="0"/>
              <a:t>cost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However</a:t>
            </a:r>
            <a:r>
              <a:rPr lang="fr-FR" baseline="0" dirty="0" smtClean="0"/>
              <a:t> PSV </a:t>
            </a:r>
            <a:r>
              <a:rPr lang="fr-FR" baseline="0" dirty="0" err="1" smtClean="0"/>
              <a:t>remains</a:t>
            </a:r>
            <a:r>
              <a:rPr lang="fr-FR" baseline="0" dirty="0" smtClean="0"/>
              <a:t> real time and </a:t>
            </a:r>
            <a:r>
              <a:rPr lang="fr-FR" baseline="0" dirty="0" err="1" smtClean="0"/>
              <a:t>fast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models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moderate</a:t>
            </a:r>
            <a:r>
              <a:rPr lang="fr-FR" baseline="0" dirty="0" smtClean="0"/>
              <a:t> size.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83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341547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conclude…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84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584005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dirty="0" err="1" smtClean="0"/>
              <a:t>recall</a:t>
            </a:r>
            <a:r>
              <a:rPr lang="fr-FR" dirty="0" smtClean="0"/>
              <a:t> the </a:t>
            </a:r>
            <a:r>
              <a:rPr lang="fr-FR" dirty="0" err="1" smtClean="0"/>
              <a:t>starting</a:t>
            </a:r>
            <a:r>
              <a:rPr lang="fr-FR" dirty="0" smtClean="0"/>
              <a:t> point of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: the </a:t>
            </a:r>
            <a:r>
              <a:rPr lang="fr-FR" baseline="0" dirty="0" err="1" smtClean="0"/>
              <a:t>old</a:t>
            </a:r>
            <a:r>
              <a:rPr lang="fr-FR" baseline="0" dirty="0" smtClean="0"/>
              <a:t> SVBSP </a:t>
            </a:r>
            <a:r>
              <a:rPr lang="fr-FR" baseline="0" dirty="0" err="1" smtClean="0"/>
              <a:t>algorithm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  <a:p>
            <a:r>
              <a:rPr lang="fr-FR" baseline="0" dirty="0" smtClean="0"/>
              <a:t>This </a:t>
            </a:r>
            <a:r>
              <a:rPr lang="fr-FR" baseline="0" dirty="0" err="1" smtClean="0"/>
              <a:t>kind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approach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left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aside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drawbacks.</a:t>
            </a:r>
          </a:p>
          <a:p>
            <a:endParaRPr lang="fr-FR" baseline="0" dirty="0" smtClean="0"/>
          </a:p>
          <a:p>
            <a:r>
              <a:rPr lang="fr-FR" baseline="0" dirty="0" smtClean="0"/>
              <a:t>But </a:t>
            </a:r>
            <a:r>
              <a:rPr lang="fr-FR" baseline="0" dirty="0" err="1" smtClean="0"/>
              <a:t>thanks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new </a:t>
            </a:r>
            <a:r>
              <a:rPr lang="fr-FR" baseline="0" dirty="0" err="1" smtClean="0"/>
              <a:t>partitioning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strategy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shown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exploring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85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341547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PSV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not the </a:t>
            </a:r>
            <a:r>
              <a:rPr lang="fr-FR" baseline="0" dirty="0" err="1" smtClean="0"/>
              <a:t>fastest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shadow</a:t>
            </a:r>
            <a:r>
              <a:rPr lang="fr-FR" baseline="0" dirty="0" smtClean="0"/>
              <a:t> volume technique, but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fast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has </a:t>
            </a:r>
            <a:r>
              <a:rPr lang="fr-FR" baseline="0" dirty="0" err="1" smtClean="0"/>
              <a:t>interesting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complexities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In addition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easy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implement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And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probably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improved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again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  <a:p>
            <a:r>
              <a:rPr lang="fr-FR" baseline="0" dirty="0" smtClean="0"/>
              <a:t>For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benefit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shadow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casters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culling</a:t>
            </a:r>
            <a:r>
              <a:rPr lang="fr-FR" baseline="0" dirty="0" smtClean="0"/>
              <a:t> technique.</a:t>
            </a:r>
          </a:p>
          <a:p>
            <a:r>
              <a:rPr lang="fr-FR" baseline="0" dirty="0" smtClean="0"/>
              <a:t>PSV </a:t>
            </a:r>
            <a:r>
              <a:rPr lang="fr-FR" baseline="0" dirty="0" err="1" smtClean="0"/>
              <a:t>aside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think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TOP </a:t>
            </a:r>
            <a:r>
              <a:rPr lang="fr-FR" baseline="0" dirty="0" err="1" smtClean="0"/>
              <a:t>tree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usefull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partitoning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problems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  <a:p>
            <a:r>
              <a:rPr lang="fr-FR" baseline="0" dirty="0" smtClean="0"/>
              <a:t>This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end of </a:t>
            </a:r>
            <a:r>
              <a:rPr lang="fr-FR" baseline="0" dirty="0" err="1" smtClean="0"/>
              <a:t>my</a:t>
            </a:r>
            <a:r>
              <a:rPr lang="fr-FR" baseline="0" smtClean="0"/>
              <a:t> talk, but </a:t>
            </a:r>
            <a:r>
              <a:rPr lang="fr-FR" baseline="0" dirty="0" smtClean="0"/>
              <a:t>if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want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play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PSV,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shaders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available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downloads</a:t>
            </a:r>
            <a:r>
              <a:rPr lang="fr-FR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86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341547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87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341547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88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3415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with </a:t>
            </a:r>
            <a:r>
              <a:rPr lang="en-US" baseline="0" dirty="0" smtClean="0"/>
              <a:t>triangles, intersection can </a:t>
            </a:r>
            <a:r>
              <a:rPr lang="en-US" baseline="0" dirty="0" err="1" smtClean="0"/>
              <a:t>occure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3D69-16DA-46CF-BFCD-1A27B9377ED4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3165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1075" y="2876549"/>
            <a:ext cx="10229850" cy="16303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1075" y="4581525"/>
            <a:ext cx="10229850" cy="15811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953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08753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9451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80000"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65125"/>
            <a:ext cx="476250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9694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573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Rectangle 8"/>
          <p:cNvSpPr/>
          <p:nvPr userDrawn="1"/>
        </p:nvSpPr>
        <p:spPr>
          <a:xfrm>
            <a:off x="0" y="365125"/>
            <a:ext cx="476250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115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374650"/>
            <a:ext cx="11242676" cy="74027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  <p:sp>
        <p:nvSpPr>
          <p:cNvPr id="11" name="Rectangle 10"/>
          <p:cNvSpPr/>
          <p:nvPr userDrawn="1"/>
        </p:nvSpPr>
        <p:spPr>
          <a:xfrm>
            <a:off x="0" y="365125"/>
            <a:ext cx="476250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6091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Rectangle 6"/>
          <p:cNvSpPr/>
          <p:nvPr userDrawn="1"/>
        </p:nvSpPr>
        <p:spPr>
          <a:xfrm>
            <a:off x="0" y="365125"/>
            <a:ext cx="476250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9375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2253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090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23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6250" y="365125"/>
            <a:ext cx="11239500" cy="749801"/>
          </a:xfrm>
          <a:prstGeom prst="rect">
            <a:avLst/>
          </a:prstGeom>
        </p:spPr>
        <p:txBody>
          <a:bodyPr vert="horz" lIns="180000" tIns="45720" rIns="18000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50" y="1825625"/>
            <a:ext cx="11239500" cy="4184650"/>
          </a:xfrm>
          <a:prstGeom prst="rect">
            <a:avLst/>
          </a:prstGeom>
        </p:spPr>
        <p:txBody>
          <a:bodyPr vert="horz" lIns="180000" tIns="45720" rIns="18000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24574" y="6356350"/>
            <a:ext cx="4257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918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F642D-6A31-4596-8C22-CC368C1BDF3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078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7.xml"/><Relationship Id="rId5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2.xml"/><Relationship Id="rId5" Type="http://schemas.openxmlformats.org/officeDocument/2006/relationships/image" Target="../media/image1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Partitioned Shadow Volumes</a:t>
            </a:r>
            <a:endParaRPr lang="de-CH" dirty="0"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Julien</a:t>
            </a:r>
            <a:r>
              <a:rPr lang="en-US" dirty="0"/>
              <a:t> Gerhards, </a:t>
            </a:r>
            <a:r>
              <a:rPr lang="en-US" dirty="0" err="1"/>
              <a:t>Frédéric</a:t>
            </a:r>
            <a:r>
              <a:rPr lang="en-US" dirty="0"/>
              <a:t> Mora,</a:t>
            </a:r>
          </a:p>
          <a:p>
            <a:r>
              <a:rPr lang="en-US" dirty="0" err="1"/>
              <a:t>Lilian</a:t>
            </a:r>
            <a:r>
              <a:rPr lang="en-US" dirty="0"/>
              <a:t> </a:t>
            </a:r>
            <a:r>
              <a:rPr lang="en-US" dirty="0" err="1"/>
              <a:t>Aveneau</a:t>
            </a:r>
            <a:r>
              <a:rPr lang="en-US" dirty="0"/>
              <a:t>, </a:t>
            </a:r>
            <a:r>
              <a:rPr lang="en-US" dirty="0" err="1"/>
              <a:t>Djamchid</a:t>
            </a:r>
            <a:r>
              <a:rPr lang="en-US" dirty="0"/>
              <a:t> </a:t>
            </a:r>
            <a:r>
              <a:rPr lang="en-US" dirty="0" err="1" smtClean="0"/>
              <a:t>Ghazanfarpour</a:t>
            </a:r>
            <a:endParaRPr lang="en-US" dirty="0" smtClean="0"/>
          </a:p>
          <a:p>
            <a:r>
              <a:rPr lang="en-US" dirty="0" smtClean="0"/>
              <a:t>XLIM </a:t>
            </a:r>
            <a:r>
              <a:rPr lang="en-US" sz="1900" dirty="0"/>
              <a:t>UMR CNRS </a:t>
            </a:r>
            <a:r>
              <a:rPr lang="en-US" sz="1900" dirty="0" smtClean="0"/>
              <a:t>7252 </a:t>
            </a:r>
          </a:p>
          <a:p>
            <a:r>
              <a:rPr lang="en-US" sz="1900" dirty="0" smtClean="0"/>
              <a:t> </a:t>
            </a:r>
            <a:r>
              <a:rPr lang="en-US" sz="2000" dirty="0"/>
              <a:t>University of Limoges </a:t>
            </a:r>
            <a:r>
              <a:rPr lang="en-US" sz="2000" dirty="0" smtClean="0"/>
              <a:t>, University of Poitiers</a:t>
            </a:r>
            <a:endParaRPr lang="en-US" sz="1900" dirty="0"/>
          </a:p>
          <a:p>
            <a:r>
              <a:rPr lang="en-US" dirty="0"/>
              <a:t>France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92920" y="5503434"/>
            <a:ext cx="1133539" cy="563678"/>
            <a:chOff x="7521431" y="5133564"/>
            <a:chExt cx="1133539" cy="563678"/>
          </a:xfrm>
        </p:grpSpPr>
        <p:sp>
          <p:nvSpPr>
            <p:cNvPr id="30" name="Right Triangle 29"/>
            <p:cNvSpPr/>
            <p:nvPr/>
          </p:nvSpPr>
          <p:spPr>
            <a:xfrm rot="11805329">
              <a:off x="7521431" y="5280752"/>
              <a:ext cx="932972" cy="264545"/>
            </a:xfrm>
            <a:prstGeom prst="rt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 rot="1241490">
              <a:off x="7739804" y="5133564"/>
              <a:ext cx="915166" cy="56367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TOP Tree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69255" y="4357729"/>
            <a:ext cx="1194582" cy="554019"/>
            <a:chOff x="4055847" y="4188277"/>
            <a:chExt cx="1194582" cy="554019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605787" y="4460074"/>
              <a:ext cx="54718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4121969" y="4448785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4355929" y="4188277"/>
              <a:ext cx="532191" cy="540000"/>
            </a:xfrm>
            <a:prstGeom prst="ellipse">
              <a:avLst/>
            </a:prstGeom>
            <a:ln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 smtClean="0"/>
                <a:t> </a:t>
              </a:r>
              <a:endParaRPr lang="en-US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55847" y="4275408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88819" y="4275408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</p:grpSp>
      <p:sp>
        <p:nvSpPr>
          <p:cNvPr id="20" name="Ellipse 19"/>
          <p:cNvSpPr/>
          <p:nvPr/>
        </p:nvSpPr>
        <p:spPr>
          <a:xfrm>
            <a:off x="5573991" y="3220511"/>
            <a:ext cx="101600" cy="1016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18"/>
          <p:cNvSpPr/>
          <p:nvPr/>
        </p:nvSpPr>
        <p:spPr>
          <a:xfrm>
            <a:off x="6165211" y="4139069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6587756" y="3324511"/>
            <a:ext cx="563072" cy="419571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rot="19228744">
            <a:off x="5267601" y="2888093"/>
            <a:ext cx="601703" cy="615903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9" name="Right Triangle 28"/>
          <p:cNvSpPr/>
          <p:nvPr/>
        </p:nvSpPr>
        <p:spPr>
          <a:xfrm rot="11805329">
            <a:off x="5624269" y="4104141"/>
            <a:ext cx="932972" cy="264545"/>
          </a:xfrm>
          <a:prstGeom prst="rtTriangl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2362391" y="4993440"/>
            <a:ext cx="563072" cy="419571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6" name="Right Triangle 35"/>
          <p:cNvSpPr/>
          <p:nvPr/>
        </p:nvSpPr>
        <p:spPr>
          <a:xfrm rot="19228744">
            <a:off x="564118" y="4631729"/>
            <a:ext cx="601703" cy="615903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41338" y="5190504"/>
            <a:ext cx="1446121" cy="690424"/>
            <a:chOff x="4673344" y="4746660"/>
            <a:chExt cx="1446121" cy="690424"/>
          </a:xfrm>
        </p:grpSpPr>
        <p:sp>
          <p:nvSpPr>
            <p:cNvPr id="34" name="Right Triangle 33"/>
            <p:cNvSpPr/>
            <p:nvPr/>
          </p:nvSpPr>
          <p:spPr>
            <a:xfrm rot="11805329">
              <a:off x="5186493" y="5153011"/>
              <a:ext cx="932972" cy="264545"/>
            </a:xfrm>
            <a:prstGeom prst="rt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1241490">
              <a:off x="4673344" y="4746660"/>
              <a:ext cx="727512" cy="69042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Clipping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Robustness ?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Memory ?</a:t>
            </a:r>
            <a:endParaRPr lang="en-US" sz="2000" dirty="0">
              <a:solidFill>
                <a:prstClr val="black"/>
              </a:solidFill>
            </a:endParaRPr>
          </a:p>
          <a:p>
            <a:pPr lvl="0"/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+mn-lt"/>
              </a:rPr>
              <a:t> </a:t>
            </a:r>
          </a:p>
        </p:txBody>
      </p:sp>
      <p:grpSp>
        <p:nvGrpSpPr>
          <p:cNvPr id="32" name="Grouper 31"/>
          <p:cNvGrpSpPr/>
          <p:nvPr/>
        </p:nvGrpSpPr>
        <p:grpSpPr>
          <a:xfrm>
            <a:off x="6047625" y="2574211"/>
            <a:ext cx="805169" cy="2109408"/>
            <a:chOff x="6047625" y="2574211"/>
            <a:chExt cx="805169" cy="2109408"/>
          </a:xfrm>
        </p:grpSpPr>
        <p:cxnSp>
          <p:nvCxnSpPr>
            <p:cNvPr id="37" name="Straight Connector 7"/>
            <p:cNvCxnSpPr/>
            <p:nvPr/>
          </p:nvCxnSpPr>
          <p:spPr>
            <a:xfrm rot="1745444" flipH="1">
              <a:off x="6047625" y="2574211"/>
              <a:ext cx="24660" cy="21094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8"/>
            <p:cNvSpPr txBox="1"/>
            <p:nvPr/>
          </p:nvSpPr>
          <p:spPr>
            <a:xfrm rot="21545444">
              <a:off x="6157984" y="2632970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39" name="TextBox 9"/>
            <p:cNvSpPr txBox="1"/>
            <p:nvPr/>
          </p:nvSpPr>
          <p:spPr>
            <a:xfrm rot="21545444">
              <a:off x="6591184" y="2645646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</p:grpSp>
      <p:sp>
        <p:nvSpPr>
          <p:cNvPr id="40" name="Text Placeholder 2"/>
          <p:cNvSpPr>
            <a:spLocks noGrp="1"/>
          </p:cNvSpPr>
          <p:nvPr>
            <p:ph sz="half" idx="1"/>
          </p:nvPr>
        </p:nvSpPr>
        <p:spPr>
          <a:xfrm>
            <a:off x="537393" y="168116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+mn-lt"/>
              </a:rPr>
              <a:t>B</a:t>
            </a:r>
            <a:r>
              <a:rPr lang="en-US" dirty="0" smtClean="0">
                <a:latin typeface="+mn-lt"/>
              </a:rPr>
              <a:t>inary </a:t>
            </a:r>
            <a:r>
              <a:rPr lang="en-US" b="1" dirty="0" smtClean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pace </a:t>
            </a:r>
            <a:r>
              <a:rPr lang="en-US" b="1" dirty="0" smtClean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artitioning tree</a:t>
            </a:r>
            <a:endParaRPr lang="en-US" dirty="0">
              <a:latin typeface="+mn-lt"/>
            </a:endParaRPr>
          </a:p>
        </p:txBody>
      </p:sp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/>
          <a:lstStyle/>
          <a:p>
            <a:r>
              <a:rPr lang="de-CH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09345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92920" y="5503434"/>
            <a:ext cx="1133539" cy="563678"/>
            <a:chOff x="7521431" y="5133564"/>
            <a:chExt cx="1133539" cy="563678"/>
          </a:xfrm>
        </p:grpSpPr>
        <p:sp>
          <p:nvSpPr>
            <p:cNvPr id="30" name="Right Triangle 29"/>
            <p:cNvSpPr/>
            <p:nvPr/>
          </p:nvSpPr>
          <p:spPr>
            <a:xfrm rot="11805329">
              <a:off x="7521431" y="5280752"/>
              <a:ext cx="932972" cy="264545"/>
            </a:xfrm>
            <a:prstGeom prst="rt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 rot="1241490">
              <a:off x="7739804" y="5133564"/>
              <a:ext cx="915166" cy="56367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TOP Tree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69255" y="4357729"/>
            <a:ext cx="1194582" cy="554019"/>
            <a:chOff x="4055847" y="4188277"/>
            <a:chExt cx="1194582" cy="554019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605787" y="4460074"/>
              <a:ext cx="54718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4121969" y="4448785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4355929" y="4188277"/>
              <a:ext cx="532191" cy="540000"/>
            </a:xfrm>
            <a:prstGeom prst="ellipse">
              <a:avLst/>
            </a:prstGeom>
            <a:ln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 smtClean="0"/>
                <a:t> </a:t>
              </a:r>
              <a:endParaRPr lang="en-US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55847" y="4275408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88819" y="4275408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</p:grpSp>
      <p:sp>
        <p:nvSpPr>
          <p:cNvPr id="20" name="Ellipse 19"/>
          <p:cNvSpPr/>
          <p:nvPr/>
        </p:nvSpPr>
        <p:spPr>
          <a:xfrm>
            <a:off x="5573991" y="3220511"/>
            <a:ext cx="101600" cy="1016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18"/>
          <p:cNvSpPr/>
          <p:nvPr/>
        </p:nvSpPr>
        <p:spPr>
          <a:xfrm>
            <a:off x="6165211" y="4139069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6587756" y="3324511"/>
            <a:ext cx="563072" cy="419571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rot="19228744">
            <a:off x="5267601" y="2888093"/>
            <a:ext cx="601703" cy="615903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9" name="Right Triangle 28"/>
          <p:cNvSpPr/>
          <p:nvPr/>
        </p:nvSpPr>
        <p:spPr>
          <a:xfrm rot="11805329">
            <a:off x="5624269" y="4104141"/>
            <a:ext cx="932972" cy="264545"/>
          </a:xfrm>
          <a:prstGeom prst="rtTriangl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2362391" y="4993440"/>
            <a:ext cx="563072" cy="419571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6" name="Right Triangle 35"/>
          <p:cNvSpPr/>
          <p:nvPr/>
        </p:nvSpPr>
        <p:spPr>
          <a:xfrm rot="19228744">
            <a:off x="564118" y="4631729"/>
            <a:ext cx="601703" cy="615903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41338" y="5190504"/>
            <a:ext cx="1446121" cy="690424"/>
            <a:chOff x="4673344" y="4746660"/>
            <a:chExt cx="1446121" cy="690424"/>
          </a:xfrm>
        </p:grpSpPr>
        <p:sp>
          <p:nvSpPr>
            <p:cNvPr id="34" name="Right Triangle 33"/>
            <p:cNvSpPr/>
            <p:nvPr/>
          </p:nvSpPr>
          <p:spPr>
            <a:xfrm rot="11805329">
              <a:off x="5186493" y="5153011"/>
              <a:ext cx="932972" cy="264545"/>
            </a:xfrm>
            <a:prstGeom prst="rt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1241490">
              <a:off x="4673344" y="4746660"/>
              <a:ext cx="727512" cy="69042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Clipping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Robustness ?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Memory ?</a:t>
            </a:r>
            <a:endParaRPr lang="en-US" sz="2000" dirty="0">
              <a:solidFill>
                <a:prstClr val="black"/>
              </a:solidFill>
            </a:endParaRPr>
          </a:p>
          <a:p>
            <a:pPr lvl="0"/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+mn-lt"/>
              </a:rPr>
              <a:t> </a:t>
            </a:r>
          </a:p>
        </p:txBody>
      </p:sp>
      <p:grpSp>
        <p:nvGrpSpPr>
          <p:cNvPr id="44" name="Grouper 55"/>
          <p:cNvGrpSpPr/>
          <p:nvPr/>
        </p:nvGrpSpPr>
        <p:grpSpPr>
          <a:xfrm>
            <a:off x="9744371" y="4357731"/>
            <a:ext cx="1194582" cy="930054"/>
            <a:chOff x="6805496" y="4622340"/>
            <a:chExt cx="1194582" cy="930053"/>
          </a:xfrm>
        </p:grpSpPr>
        <p:grpSp>
          <p:nvGrpSpPr>
            <p:cNvPr id="45" name="Group 44"/>
            <p:cNvGrpSpPr/>
            <p:nvPr/>
          </p:nvGrpSpPr>
          <p:grpSpPr>
            <a:xfrm>
              <a:off x="6805496" y="4622340"/>
              <a:ext cx="1194582" cy="554019"/>
              <a:chOff x="4055847" y="4188277"/>
              <a:chExt cx="1194582" cy="554019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4605787" y="4460074"/>
                <a:ext cx="54718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4121969" y="4448785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Oval 49"/>
              <p:cNvSpPr/>
              <p:nvPr/>
            </p:nvSpPr>
            <p:spPr>
              <a:xfrm>
                <a:off x="4355929" y="4188277"/>
                <a:ext cx="532191" cy="540000"/>
              </a:xfrm>
              <a:prstGeom prst="ellips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055847" y="4275408"/>
                <a:ext cx="306018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</a:t>
                </a:r>
                <a:endParaRPr lang="en-US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988819" y="4275408"/>
                <a:ext cx="261610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-</a:t>
                </a:r>
                <a:endParaRPr lang="en-US" dirty="0"/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7336891" y="5165070"/>
              <a:ext cx="0" cy="3873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ZoneTexte 25"/>
            <p:cNvSpPr txBox="1"/>
            <p:nvPr/>
          </p:nvSpPr>
          <p:spPr>
            <a:xfrm>
              <a:off x="7291137" y="5148046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∩</a:t>
              </a:r>
              <a:endParaRPr lang="fr-FR" dirty="0"/>
            </a:p>
          </p:txBody>
        </p:sp>
      </p:grpSp>
      <p:grpSp>
        <p:nvGrpSpPr>
          <p:cNvPr id="39" name="Grouper 38"/>
          <p:cNvGrpSpPr/>
          <p:nvPr/>
        </p:nvGrpSpPr>
        <p:grpSpPr>
          <a:xfrm>
            <a:off x="6047625" y="2574211"/>
            <a:ext cx="805169" cy="2109408"/>
            <a:chOff x="6047625" y="2574211"/>
            <a:chExt cx="805169" cy="2109408"/>
          </a:xfrm>
        </p:grpSpPr>
        <p:cxnSp>
          <p:nvCxnSpPr>
            <p:cNvPr id="40" name="Straight Connector 7"/>
            <p:cNvCxnSpPr/>
            <p:nvPr/>
          </p:nvCxnSpPr>
          <p:spPr>
            <a:xfrm rot="1745444" flipH="1">
              <a:off x="6047625" y="2574211"/>
              <a:ext cx="24660" cy="21094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8"/>
            <p:cNvSpPr txBox="1"/>
            <p:nvPr/>
          </p:nvSpPr>
          <p:spPr>
            <a:xfrm rot="21545444">
              <a:off x="6157984" y="2632970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42" name="TextBox 9"/>
            <p:cNvSpPr txBox="1"/>
            <p:nvPr/>
          </p:nvSpPr>
          <p:spPr>
            <a:xfrm rot="21545444">
              <a:off x="6591184" y="2645646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</p:grpSp>
      <p:sp>
        <p:nvSpPr>
          <p:cNvPr id="43" name="Text Placeholder 2"/>
          <p:cNvSpPr>
            <a:spLocks noGrp="1"/>
          </p:cNvSpPr>
          <p:nvPr>
            <p:ph sz="half" idx="1"/>
          </p:nvPr>
        </p:nvSpPr>
        <p:spPr>
          <a:xfrm>
            <a:off x="537393" y="168116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+mn-lt"/>
              </a:rPr>
              <a:t>B</a:t>
            </a:r>
            <a:r>
              <a:rPr lang="en-US" dirty="0" smtClean="0">
                <a:latin typeface="+mn-lt"/>
              </a:rPr>
              <a:t>inary </a:t>
            </a:r>
            <a:r>
              <a:rPr lang="en-US" b="1" dirty="0" smtClean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pace </a:t>
            </a:r>
            <a:r>
              <a:rPr lang="en-US" b="1" dirty="0" smtClean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artitioning tree</a:t>
            </a:r>
            <a:endParaRPr lang="en-US" dirty="0">
              <a:latin typeface="+mn-lt"/>
            </a:endParaRPr>
          </a:p>
        </p:txBody>
      </p:sp>
      <p:sp>
        <p:nvSpPr>
          <p:cNvPr id="53" name="Text Placeholder 4"/>
          <p:cNvSpPr txBox="1">
            <a:spLocks/>
          </p:cNvSpPr>
          <p:nvPr/>
        </p:nvSpPr>
        <p:spPr>
          <a:xfrm>
            <a:off x="6495290" y="1681163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dirty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ernary </a:t>
            </a:r>
            <a:r>
              <a:rPr lang="en-US" b="1" dirty="0" smtClean="0">
                <a:latin typeface="+mn-lt"/>
              </a:rPr>
              <a:t>O</a:t>
            </a:r>
            <a:r>
              <a:rPr lang="en-US" dirty="0" smtClean="0">
                <a:latin typeface="+mn-lt"/>
              </a:rPr>
              <a:t>bject </a:t>
            </a:r>
            <a:r>
              <a:rPr lang="en-US" b="1" dirty="0" smtClean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artitioning tree</a:t>
            </a:r>
            <a:endParaRPr lang="en-US" dirty="0">
              <a:latin typeface="+mn-lt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/>
          <a:lstStyle/>
          <a:p>
            <a:r>
              <a:rPr lang="de-CH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9171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92920" y="5503434"/>
            <a:ext cx="1133539" cy="563678"/>
            <a:chOff x="7521431" y="5133564"/>
            <a:chExt cx="1133539" cy="563678"/>
          </a:xfrm>
        </p:grpSpPr>
        <p:sp>
          <p:nvSpPr>
            <p:cNvPr id="30" name="Right Triangle 29"/>
            <p:cNvSpPr/>
            <p:nvPr/>
          </p:nvSpPr>
          <p:spPr>
            <a:xfrm rot="11805329">
              <a:off x="7521431" y="5280752"/>
              <a:ext cx="932972" cy="264545"/>
            </a:xfrm>
            <a:prstGeom prst="rt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 rot="1241490">
              <a:off x="7739804" y="5133564"/>
              <a:ext cx="915166" cy="56367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TOP Tree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537393" y="168116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+mn-lt"/>
              </a:rPr>
              <a:t>B</a:t>
            </a:r>
            <a:r>
              <a:rPr lang="en-US" dirty="0" smtClean="0">
                <a:latin typeface="+mn-lt"/>
              </a:rPr>
              <a:t>inary </a:t>
            </a:r>
            <a:r>
              <a:rPr lang="en-US" b="1" dirty="0" smtClean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pace </a:t>
            </a:r>
            <a:r>
              <a:rPr lang="en-US" b="1" dirty="0" smtClean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artitioning tree</a:t>
            </a:r>
            <a:endParaRPr lang="en-US" dirty="0"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69255" y="4357729"/>
            <a:ext cx="1194582" cy="554019"/>
            <a:chOff x="4055847" y="4188277"/>
            <a:chExt cx="1194582" cy="554019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605787" y="4460074"/>
              <a:ext cx="54718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4121969" y="4448785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4355929" y="4188277"/>
              <a:ext cx="532191" cy="540000"/>
            </a:xfrm>
            <a:prstGeom prst="ellipse">
              <a:avLst/>
            </a:prstGeom>
            <a:ln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 smtClean="0"/>
                <a:t> </a:t>
              </a:r>
              <a:endParaRPr lang="en-US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55847" y="4275408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88819" y="4275408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</p:grpSp>
      <p:sp>
        <p:nvSpPr>
          <p:cNvPr id="20" name="Ellipse 19"/>
          <p:cNvSpPr/>
          <p:nvPr/>
        </p:nvSpPr>
        <p:spPr>
          <a:xfrm>
            <a:off x="5573991" y="3220511"/>
            <a:ext cx="101600" cy="1016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18"/>
          <p:cNvSpPr/>
          <p:nvPr/>
        </p:nvSpPr>
        <p:spPr>
          <a:xfrm>
            <a:off x="6165211" y="4139069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6587756" y="3324511"/>
            <a:ext cx="563072" cy="419571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rot="19228744">
            <a:off x="5267601" y="2888093"/>
            <a:ext cx="601703" cy="615903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9" name="Right Triangle 28"/>
          <p:cNvSpPr/>
          <p:nvPr/>
        </p:nvSpPr>
        <p:spPr>
          <a:xfrm rot="11805329">
            <a:off x="5624269" y="4104141"/>
            <a:ext cx="932972" cy="264545"/>
          </a:xfrm>
          <a:prstGeom prst="rtTriangl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2362391" y="4993440"/>
            <a:ext cx="563072" cy="419571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6" name="Right Triangle 35"/>
          <p:cNvSpPr/>
          <p:nvPr/>
        </p:nvSpPr>
        <p:spPr>
          <a:xfrm rot="19228744">
            <a:off x="564118" y="4631729"/>
            <a:ext cx="601703" cy="615903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41338" y="5190504"/>
            <a:ext cx="1446121" cy="690424"/>
            <a:chOff x="4673344" y="4746660"/>
            <a:chExt cx="1446121" cy="690424"/>
          </a:xfrm>
        </p:grpSpPr>
        <p:sp>
          <p:nvSpPr>
            <p:cNvPr id="34" name="Right Triangle 33"/>
            <p:cNvSpPr/>
            <p:nvPr/>
          </p:nvSpPr>
          <p:spPr>
            <a:xfrm rot="11805329">
              <a:off x="5186493" y="5153011"/>
              <a:ext cx="932972" cy="264545"/>
            </a:xfrm>
            <a:prstGeom prst="rt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1241490">
              <a:off x="4673344" y="4746660"/>
              <a:ext cx="727512" cy="69042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Clipping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Robustness?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endParaRPr lang="en-US" sz="2000" dirty="0">
              <a:solidFill>
                <a:prstClr val="black"/>
              </a:solidFill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Memory?</a:t>
            </a:r>
            <a:endParaRPr lang="en-US" sz="2000" dirty="0">
              <a:solidFill>
                <a:prstClr val="black"/>
              </a:solidFill>
            </a:endParaRPr>
          </a:p>
          <a:p>
            <a:pPr lvl="0"/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+mn-lt"/>
              </a:rPr>
              <a:t> </a:t>
            </a:r>
          </a:p>
        </p:txBody>
      </p:sp>
      <p:sp>
        <p:nvSpPr>
          <p:cNvPr id="37" name="Text Placeholder 4"/>
          <p:cNvSpPr txBox="1">
            <a:spLocks/>
          </p:cNvSpPr>
          <p:nvPr/>
        </p:nvSpPr>
        <p:spPr>
          <a:xfrm>
            <a:off x="6495290" y="1681163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dirty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ernary </a:t>
            </a:r>
            <a:r>
              <a:rPr lang="en-US" b="1" dirty="0" smtClean="0">
                <a:latin typeface="+mn-lt"/>
              </a:rPr>
              <a:t>O</a:t>
            </a:r>
            <a:r>
              <a:rPr lang="en-US" dirty="0" smtClean="0">
                <a:latin typeface="+mn-lt"/>
              </a:rPr>
              <a:t>bject </a:t>
            </a:r>
            <a:r>
              <a:rPr lang="en-US" b="1" dirty="0" smtClean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artitioning tree</a:t>
            </a:r>
            <a:endParaRPr lang="en-US" dirty="0">
              <a:latin typeface="+mn-lt"/>
            </a:endParaRPr>
          </a:p>
        </p:txBody>
      </p:sp>
      <p:grpSp>
        <p:nvGrpSpPr>
          <p:cNvPr id="44" name="Grouper 55"/>
          <p:cNvGrpSpPr/>
          <p:nvPr/>
        </p:nvGrpSpPr>
        <p:grpSpPr>
          <a:xfrm>
            <a:off x="9744371" y="4357731"/>
            <a:ext cx="1194582" cy="930054"/>
            <a:chOff x="6805496" y="4622340"/>
            <a:chExt cx="1194582" cy="930053"/>
          </a:xfrm>
        </p:grpSpPr>
        <p:grpSp>
          <p:nvGrpSpPr>
            <p:cNvPr id="45" name="Group 44"/>
            <p:cNvGrpSpPr/>
            <p:nvPr/>
          </p:nvGrpSpPr>
          <p:grpSpPr>
            <a:xfrm>
              <a:off x="6805496" y="4622340"/>
              <a:ext cx="1194582" cy="554019"/>
              <a:chOff x="4055847" y="4188277"/>
              <a:chExt cx="1194582" cy="554019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4605787" y="4460074"/>
                <a:ext cx="54718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4121969" y="4448785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Oval 49"/>
              <p:cNvSpPr/>
              <p:nvPr/>
            </p:nvSpPr>
            <p:spPr>
              <a:xfrm>
                <a:off x="4355929" y="4188277"/>
                <a:ext cx="532191" cy="540000"/>
              </a:xfrm>
              <a:prstGeom prst="ellips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055847" y="4275408"/>
                <a:ext cx="306018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</a:t>
                </a:r>
                <a:endParaRPr lang="en-US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988819" y="4275408"/>
                <a:ext cx="261610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-</a:t>
                </a:r>
                <a:endParaRPr lang="en-US" dirty="0"/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7336891" y="5165070"/>
              <a:ext cx="0" cy="3873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ZoneTexte 25"/>
            <p:cNvSpPr txBox="1"/>
            <p:nvPr/>
          </p:nvSpPr>
          <p:spPr>
            <a:xfrm>
              <a:off x="7291137" y="5148046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∩</a:t>
              </a:r>
              <a:endParaRPr lang="fr-FR" dirty="0"/>
            </a:p>
          </p:txBody>
        </p:sp>
      </p:grpSp>
      <p:sp>
        <p:nvSpPr>
          <p:cNvPr id="53" name="Isosceles Triangle 52"/>
          <p:cNvSpPr/>
          <p:nvPr/>
        </p:nvSpPr>
        <p:spPr>
          <a:xfrm>
            <a:off x="10883278" y="4857757"/>
            <a:ext cx="563072" cy="419571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54" name="Right Triangle 53"/>
          <p:cNvSpPr/>
          <p:nvPr/>
        </p:nvSpPr>
        <p:spPr>
          <a:xfrm rot="19228744">
            <a:off x="9058643" y="4629304"/>
            <a:ext cx="601703" cy="615903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55" name="Right Triangle 54"/>
          <p:cNvSpPr/>
          <p:nvPr/>
        </p:nvSpPr>
        <p:spPr>
          <a:xfrm rot="11805329">
            <a:off x="9780150" y="5388741"/>
            <a:ext cx="932972" cy="264545"/>
          </a:xfrm>
          <a:prstGeom prst="rtTriangl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56" name="Content Placeholder 5"/>
          <p:cNvSpPr txBox="1">
            <a:spLocks/>
          </p:cNvSpPr>
          <p:nvPr/>
        </p:nvSpPr>
        <p:spPr>
          <a:xfrm>
            <a:off x="8338603" y="2505075"/>
            <a:ext cx="3016786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+mn-lt"/>
              </a:rPr>
              <a:t>No clipping</a:t>
            </a:r>
          </a:p>
          <a:p>
            <a:pPr lvl="1"/>
            <a:r>
              <a:rPr lang="en-US" sz="2000" dirty="0" smtClean="0">
                <a:solidFill>
                  <a:srgbClr val="008000"/>
                </a:solidFill>
              </a:rPr>
              <a:t>Robust</a:t>
            </a:r>
          </a:p>
          <a:p>
            <a:pPr lvl="1"/>
            <a:r>
              <a:rPr lang="en-US" sz="2000" dirty="0" smtClean="0">
                <a:solidFill>
                  <a:srgbClr val="008000"/>
                </a:solidFill>
              </a:rPr>
              <a:t>No new geometry</a:t>
            </a:r>
            <a:endParaRPr lang="en-US" sz="2000" strike="sngStrike" dirty="0" smtClean="0">
              <a:solidFill>
                <a:srgbClr val="008000"/>
              </a:solidFill>
            </a:endParaRPr>
          </a:p>
          <a:p>
            <a:pPr algn="r"/>
            <a:endParaRPr lang="en-US" sz="2000" dirty="0" smtClean="0">
              <a:solidFill>
                <a:srgbClr val="008000"/>
              </a:solidFill>
              <a:latin typeface="+mn-lt"/>
            </a:endParaRPr>
          </a:p>
          <a:p>
            <a:pPr algn="r"/>
            <a:endParaRPr lang="en-US" sz="2000" dirty="0">
              <a:latin typeface="+mn-lt"/>
            </a:endParaRPr>
          </a:p>
        </p:txBody>
      </p:sp>
      <p:grpSp>
        <p:nvGrpSpPr>
          <p:cNvPr id="43" name="Grouper 42"/>
          <p:cNvGrpSpPr/>
          <p:nvPr/>
        </p:nvGrpSpPr>
        <p:grpSpPr>
          <a:xfrm>
            <a:off x="6047625" y="2574211"/>
            <a:ext cx="805169" cy="2109408"/>
            <a:chOff x="6047625" y="2574211"/>
            <a:chExt cx="805169" cy="2109408"/>
          </a:xfrm>
        </p:grpSpPr>
        <p:cxnSp>
          <p:nvCxnSpPr>
            <p:cNvPr id="57" name="Straight Connector 7"/>
            <p:cNvCxnSpPr/>
            <p:nvPr/>
          </p:nvCxnSpPr>
          <p:spPr>
            <a:xfrm rot="1745444" flipH="1">
              <a:off x="6047625" y="2574211"/>
              <a:ext cx="24660" cy="21094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8"/>
            <p:cNvSpPr txBox="1"/>
            <p:nvPr/>
          </p:nvSpPr>
          <p:spPr>
            <a:xfrm rot="21545444">
              <a:off x="6157984" y="2632970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9" name="TextBox 9"/>
            <p:cNvSpPr txBox="1"/>
            <p:nvPr/>
          </p:nvSpPr>
          <p:spPr>
            <a:xfrm rot="21545444">
              <a:off x="6591184" y="2645646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</p:grpSp>
      <p:sp>
        <p:nvSpPr>
          <p:cNvPr id="6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/>
          <a:lstStyle/>
          <a:p>
            <a:r>
              <a:rPr lang="de-CH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8696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Outlines 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7901" y="1288231"/>
            <a:ext cx="8517849" cy="472204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Introducing TOP tree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Partitioned Shadow Volumes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Shadow Volumes representation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Building a TOP tree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Shading with a TOP tree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767171"/>
                </a:solidFill>
              </a:rPr>
              <a:t>Results</a:t>
            </a:r>
          </a:p>
          <a:p>
            <a:r>
              <a:rPr lang="en-US" dirty="0" smtClean="0">
                <a:solidFill>
                  <a:srgbClr val="767171"/>
                </a:solidFill>
              </a:rPr>
              <a:t>Conclusion and perspectives</a:t>
            </a:r>
            <a:endParaRPr lang="en-US" dirty="0">
              <a:solidFill>
                <a:srgbClr val="76717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 smtClean="0"/>
              <a:t>7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8635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Shadow Volumes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representation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Capture d’écran 2015-03-06 à 15.05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9969" r="14747" b="14439"/>
          <a:stretch/>
        </p:blipFill>
        <p:spPr>
          <a:xfrm>
            <a:off x="165485" y="1886411"/>
            <a:ext cx="2416616" cy="258327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703798" y="1777949"/>
            <a:ext cx="3847093" cy="2502523"/>
            <a:chOff x="4629653" y="2700709"/>
            <a:chExt cx="3847093" cy="2502523"/>
          </a:xfrm>
        </p:grpSpPr>
        <p:sp>
          <p:nvSpPr>
            <p:cNvPr id="21" name="Isosceles Triangle 20"/>
            <p:cNvSpPr/>
            <p:nvPr/>
          </p:nvSpPr>
          <p:spPr>
            <a:xfrm rot="3460358">
              <a:off x="5842611" y="2850134"/>
              <a:ext cx="1574016" cy="1275166"/>
            </a:xfrm>
            <a:prstGeom prst="triangl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629653" y="2827684"/>
              <a:ext cx="3847093" cy="345745"/>
              <a:chOff x="3402759" y="2169905"/>
              <a:chExt cx="3847093" cy="345745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3402759" y="2480984"/>
                <a:ext cx="3847093" cy="34666"/>
              </a:xfrm>
              <a:prstGeom prst="line">
                <a:avLst/>
              </a:prstGeom>
              <a:ln>
                <a:solidFill>
                  <a:srgbClr val="1F497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21" idx="1"/>
              </p:cNvCxnSpPr>
              <p:nvPr/>
            </p:nvCxnSpPr>
            <p:spPr>
              <a:xfrm flipV="1">
                <a:off x="5192296" y="2169905"/>
                <a:ext cx="10830" cy="327520"/>
              </a:xfrm>
              <a:prstGeom prst="straightConnector1">
                <a:avLst/>
              </a:prstGeom>
              <a:ln>
                <a:solidFill>
                  <a:srgbClr val="1F497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 rot="6722054">
              <a:off x="5637032" y="3671882"/>
              <a:ext cx="2056466" cy="1006233"/>
              <a:chOff x="4586605" y="2010524"/>
              <a:chExt cx="2588049" cy="1006233"/>
            </a:xfrm>
          </p:grpSpPr>
          <p:cxnSp>
            <p:nvCxnSpPr>
              <p:cNvPr id="26" name="Straight Connector 25"/>
              <p:cNvCxnSpPr>
                <a:stCxn id="21" idx="0"/>
              </p:cNvCxnSpPr>
              <p:nvPr/>
            </p:nvCxnSpPr>
            <p:spPr>
              <a:xfrm rot="14877946" flipH="1">
                <a:off x="5377513" y="1219616"/>
                <a:ext cx="1006233" cy="2588049"/>
              </a:xfrm>
              <a:prstGeom prst="line">
                <a:avLst/>
              </a:prstGeom>
              <a:ln>
                <a:solidFill>
                  <a:srgbClr val="1F497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21" idx="5"/>
              </p:cNvCxnSpPr>
              <p:nvPr/>
            </p:nvCxnSpPr>
            <p:spPr>
              <a:xfrm rot="14877946">
                <a:off x="5242803" y="2202376"/>
                <a:ext cx="321507" cy="205424"/>
              </a:xfrm>
              <a:prstGeom prst="straightConnector1">
                <a:avLst/>
              </a:prstGeom>
              <a:ln>
                <a:solidFill>
                  <a:srgbClr val="1F497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 rot="14321522">
              <a:off x="5425830" y="3407811"/>
              <a:ext cx="1330054" cy="841714"/>
              <a:chOff x="4625826" y="2086019"/>
              <a:chExt cx="1330054" cy="841714"/>
            </a:xfrm>
          </p:grpSpPr>
          <p:cxnSp>
            <p:nvCxnSpPr>
              <p:cNvPr id="29" name="Straight Connector 28"/>
              <p:cNvCxnSpPr>
                <a:stCxn id="21" idx="4"/>
                <a:endCxn id="21" idx="2"/>
              </p:cNvCxnSpPr>
              <p:nvPr/>
            </p:nvCxnSpPr>
            <p:spPr>
              <a:xfrm rot="7278478" flipH="1" flipV="1">
                <a:off x="4869996" y="1841849"/>
                <a:ext cx="841714" cy="1330054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5334212" y="2164026"/>
                <a:ext cx="10417" cy="335849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/>
          <p:cNvGrpSpPr/>
          <p:nvPr/>
        </p:nvGrpSpPr>
        <p:grpSpPr>
          <a:xfrm>
            <a:off x="8177287" y="2203828"/>
            <a:ext cx="3753233" cy="2050045"/>
            <a:chOff x="4551029" y="1315460"/>
            <a:chExt cx="3753233" cy="2050045"/>
          </a:xfrm>
        </p:grpSpPr>
        <p:sp>
          <p:nvSpPr>
            <p:cNvPr id="46" name="TextBox 45"/>
            <p:cNvSpPr txBox="1"/>
            <p:nvPr/>
          </p:nvSpPr>
          <p:spPr>
            <a:xfrm>
              <a:off x="5067570" y="192794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963034" y="2064600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51029" y="169487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81694" y="205159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67342" y="240207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42483" y="2787363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42652" y="2783053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89718" y="227915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60351" y="2623875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32655" y="2980784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6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/>
              <a:t>8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0" y="5257800"/>
            <a:ext cx="12192000" cy="461665"/>
            <a:chOff x="1495425" y="5257800"/>
            <a:chExt cx="9201150" cy="461665"/>
          </a:xfrm>
        </p:grpSpPr>
        <p:sp>
          <p:nvSpPr>
            <p:cNvPr id="3" name="ZoneTexte 2"/>
            <p:cNvSpPr txBox="1"/>
            <p:nvPr/>
          </p:nvSpPr>
          <p:spPr>
            <a:xfrm>
              <a:off x="1495425" y="5257800"/>
              <a:ext cx="920115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/>
                <a:t>One triangle		one </a:t>
              </a:r>
              <a:r>
                <a:rPr lang="fr-FR" sz="2400" dirty="0" err="1" smtClean="0"/>
                <a:t>shadow</a:t>
              </a:r>
              <a:r>
                <a:rPr lang="fr-FR" sz="2400" dirty="0" smtClean="0"/>
                <a:t> volume		4 TOP </a:t>
              </a:r>
              <a:r>
                <a:rPr lang="fr-FR" sz="2400" dirty="0" err="1" smtClean="0"/>
                <a:t>tree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nodes</a:t>
              </a:r>
              <a:endParaRPr lang="fr-FR" sz="2400" dirty="0"/>
            </a:p>
          </p:txBody>
        </p:sp>
        <p:sp>
          <p:nvSpPr>
            <p:cNvPr id="60" name="Flèche vers la droite 59"/>
            <p:cNvSpPr/>
            <p:nvPr/>
          </p:nvSpPr>
          <p:spPr>
            <a:xfrm>
              <a:off x="4208566" y="5410201"/>
              <a:ext cx="635000" cy="241299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Flèche vers la droite 61"/>
            <p:cNvSpPr/>
            <p:nvPr/>
          </p:nvSpPr>
          <p:spPr>
            <a:xfrm>
              <a:off x="6949200" y="5410201"/>
              <a:ext cx="635000" cy="241299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510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21100" y="1270000"/>
            <a:ext cx="3822700" cy="965200"/>
          </a:xfrm>
          <a:prstGeom prst="rect">
            <a:avLst/>
          </a:prstGeom>
          <a:gradFill>
            <a:gsLst>
              <a:gs pos="0">
                <a:schemeClr val="bg2"/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Shadow Volumes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representation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Capture d’écran 2015-03-06 à 15.05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9969" r="14747" b="14439"/>
          <a:stretch/>
        </p:blipFill>
        <p:spPr>
          <a:xfrm>
            <a:off x="165485" y="1886411"/>
            <a:ext cx="2416616" cy="258327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703798" y="1777949"/>
            <a:ext cx="3847093" cy="2502523"/>
            <a:chOff x="4629653" y="2700709"/>
            <a:chExt cx="3847093" cy="2502523"/>
          </a:xfrm>
        </p:grpSpPr>
        <p:sp>
          <p:nvSpPr>
            <p:cNvPr id="21" name="Isosceles Triangle 20"/>
            <p:cNvSpPr/>
            <p:nvPr/>
          </p:nvSpPr>
          <p:spPr>
            <a:xfrm rot="3460358">
              <a:off x="5842611" y="2850134"/>
              <a:ext cx="1574016" cy="1275166"/>
            </a:xfrm>
            <a:prstGeom prst="triangl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629653" y="2827684"/>
              <a:ext cx="3847093" cy="345745"/>
              <a:chOff x="3402759" y="2169905"/>
              <a:chExt cx="3847093" cy="345745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3402759" y="2480984"/>
                <a:ext cx="3847093" cy="34666"/>
              </a:xfrm>
              <a:prstGeom prst="line">
                <a:avLst/>
              </a:prstGeom>
              <a:ln>
                <a:solidFill>
                  <a:srgbClr val="1F497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21" idx="1"/>
              </p:cNvCxnSpPr>
              <p:nvPr/>
            </p:nvCxnSpPr>
            <p:spPr>
              <a:xfrm flipV="1">
                <a:off x="5192296" y="2169905"/>
                <a:ext cx="10830" cy="327520"/>
              </a:xfrm>
              <a:prstGeom prst="straightConnector1">
                <a:avLst/>
              </a:prstGeom>
              <a:ln>
                <a:solidFill>
                  <a:srgbClr val="1F497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 rot="6722054">
              <a:off x="5637032" y="3671882"/>
              <a:ext cx="2056466" cy="1006233"/>
              <a:chOff x="4586605" y="2010524"/>
              <a:chExt cx="2588049" cy="1006233"/>
            </a:xfrm>
          </p:grpSpPr>
          <p:cxnSp>
            <p:nvCxnSpPr>
              <p:cNvPr id="26" name="Straight Connector 25"/>
              <p:cNvCxnSpPr>
                <a:stCxn id="21" idx="0"/>
              </p:cNvCxnSpPr>
              <p:nvPr/>
            </p:nvCxnSpPr>
            <p:spPr>
              <a:xfrm rot="14877946" flipH="1">
                <a:off x="5377513" y="1219616"/>
                <a:ext cx="1006233" cy="2588049"/>
              </a:xfrm>
              <a:prstGeom prst="line">
                <a:avLst/>
              </a:prstGeom>
              <a:ln>
                <a:solidFill>
                  <a:srgbClr val="1F497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21" idx="5"/>
              </p:cNvCxnSpPr>
              <p:nvPr/>
            </p:nvCxnSpPr>
            <p:spPr>
              <a:xfrm rot="14877946">
                <a:off x="5242803" y="2202376"/>
                <a:ext cx="321507" cy="205424"/>
              </a:xfrm>
              <a:prstGeom prst="straightConnector1">
                <a:avLst/>
              </a:prstGeom>
              <a:ln>
                <a:solidFill>
                  <a:srgbClr val="1F497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 rot="14321522">
              <a:off x="5425830" y="3407811"/>
              <a:ext cx="1330054" cy="841714"/>
              <a:chOff x="4625826" y="2086019"/>
              <a:chExt cx="1330054" cy="841714"/>
            </a:xfrm>
          </p:grpSpPr>
          <p:cxnSp>
            <p:nvCxnSpPr>
              <p:cNvPr id="29" name="Straight Connector 28"/>
              <p:cNvCxnSpPr>
                <a:stCxn id="21" idx="4"/>
                <a:endCxn id="21" idx="2"/>
              </p:cNvCxnSpPr>
              <p:nvPr/>
            </p:nvCxnSpPr>
            <p:spPr>
              <a:xfrm rot="7278478" flipH="1" flipV="1">
                <a:off x="4869996" y="1841849"/>
                <a:ext cx="841714" cy="1330054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5334212" y="2164026"/>
                <a:ext cx="10417" cy="335849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/>
          <p:cNvGrpSpPr/>
          <p:nvPr/>
        </p:nvGrpSpPr>
        <p:grpSpPr>
          <a:xfrm>
            <a:off x="8177287" y="2203828"/>
            <a:ext cx="3753233" cy="2050045"/>
            <a:chOff x="4551029" y="1315460"/>
            <a:chExt cx="3753233" cy="2050045"/>
          </a:xfrm>
        </p:grpSpPr>
        <p:sp>
          <p:nvSpPr>
            <p:cNvPr id="46" name="TextBox 45"/>
            <p:cNvSpPr txBox="1"/>
            <p:nvPr/>
          </p:nvSpPr>
          <p:spPr>
            <a:xfrm>
              <a:off x="5067570" y="192794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963034" y="2064600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51029" y="169487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81694" y="205159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67342" y="240207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42483" y="2787363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42652" y="2783053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89718" y="227915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60351" y="2623875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32655" y="2980784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11" name="Flèche vers la droite 10"/>
          <p:cNvSpPr/>
          <p:nvPr/>
        </p:nvSpPr>
        <p:spPr>
          <a:xfrm rot="19494036">
            <a:off x="7835899" y="2882901"/>
            <a:ext cx="406400" cy="2413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r 2"/>
          <p:cNvGrpSpPr/>
          <p:nvPr/>
        </p:nvGrpSpPr>
        <p:grpSpPr>
          <a:xfrm>
            <a:off x="0" y="5257800"/>
            <a:ext cx="12192000" cy="461665"/>
            <a:chOff x="0" y="5257800"/>
            <a:chExt cx="12192000" cy="461665"/>
          </a:xfrm>
        </p:grpSpPr>
        <p:sp>
          <p:nvSpPr>
            <p:cNvPr id="60" name="ZoneTexte 59"/>
            <p:cNvSpPr txBox="1"/>
            <p:nvPr/>
          </p:nvSpPr>
          <p:spPr>
            <a:xfrm>
              <a:off x="0" y="5257800"/>
              <a:ext cx="121920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/>
                <a:t>Positive </a:t>
              </a:r>
              <a:r>
                <a:rPr lang="fr-FR" sz="2400" dirty="0" err="1" smtClean="0"/>
                <a:t>children</a:t>
              </a:r>
              <a:r>
                <a:rPr lang="fr-FR" sz="2400" dirty="0"/>
                <a:t> </a:t>
              </a:r>
              <a:r>
                <a:rPr lang="fr-FR" sz="2400" dirty="0" smtClean="0"/>
                <a:t>		</a:t>
              </a:r>
              <a:r>
                <a:rPr lang="fr-FR" sz="2400" dirty="0" err="1" smtClean="0"/>
                <a:t>Fully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outside</a:t>
              </a:r>
              <a:r>
                <a:rPr lang="fr-FR" sz="2400" dirty="0" smtClean="0"/>
                <a:t> the SV</a:t>
              </a:r>
              <a:endParaRPr lang="fr-FR" sz="2400" dirty="0"/>
            </a:p>
          </p:txBody>
        </p:sp>
        <p:sp>
          <p:nvSpPr>
            <p:cNvPr id="62" name="Flèche vers la droite 61"/>
            <p:cNvSpPr/>
            <p:nvPr/>
          </p:nvSpPr>
          <p:spPr>
            <a:xfrm>
              <a:off x="5613400" y="5372101"/>
              <a:ext cx="635000" cy="241299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6215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Shadow Volumes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representation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Capture d’écran 2015-03-06 à 15.05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9969" r="14747" b="14439"/>
          <a:stretch/>
        </p:blipFill>
        <p:spPr>
          <a:xfrm>
            <a:off x="165485" y="1886411"/>
            <a:ext cx="2416616" cy="258327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703798" y="1777949"/>
            <a:ext cx="3847093" cy="2502523"/>
            <a:chOff x="4629653" y="2700709"/>
            <a:chExt cx="3847093" cy="2502523"/>
          </a:xfrm>
        </p:grpSpPr>
        <p:sp>
          <p:nvSpPr>
            <p:cNvPr id="21" name="Isosceles Triangle 20"/>
            <p:cNvSpPr/>
            <p:nvPr/>
          </p:nvSpPr>
          <p:spPr>
            <a:xfrm rot="3460358">
              <a:off x="5842611" y="2850134"/>
              <a:ext cx="1574016" cy="1275166"/>
            </a:xfrm>
            <a:prstGeom prst="triangl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629653" y="2827684"/>
              <a:ext cx="3847093" cy="345745"/>
              <a:chOff x="3402759" y="2169905"/>
              <a:chExt cx="3847093" cy="345745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3402759" y="2480984"/>
                <a:ext cx="3847093" cy="34666"/>
              </a:xfrm>
              <a:prstGeom prst="line">
                <a:avLst/>
              </a:prstGeom>
              <a:ln>
                <a:solidFill>
                  <a:srgbClr val="1F497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21" idx="1"/>
              </p:cNvCxnSpPr>
              <p:nvPr/>
            </p:nvCxnSpPr>
            <p:spPr>
              <a:xfrm flipV="1">
                <a:off x="5192296" y="2169905"/>
                <a:ext cx="10830" cy="327520"/>
              </a:xfrm>
              <a:prstGeom prst="straightConnector1">
                <a:avLst/>
              </a:prstGeom>
              <a:ln>
                <a:solidFill>
                  <a:srgbClr val="1F497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 rot="6722054">
              <a:off x="5637032" y="3671882"/>
              <a:ext cx="2056466" cy="1006233"/>
              <a:chOff x="4586605" y="2010524"/>
              <a:chExt cx="2588049" cy="1006233"/>
            </a:xfrm>
          </p:grpSpPr>
          <p:cxnSp>
            <p:nvCxnSpPr>
              <p:cNvPr id="26" name="Straight Connector 25"/>
              <p:cNvCxnSpPr>
                <a:stCxn id="21" idx="0"/>
              </p:cNvCxnSpPr>
              <p:nvPr/>
            </p:nvCxnSpPr>
            <p:spPr>
              <a:xfrm rot="14877946" flipH="1">
                <a:off x="5377513" y="1219616"/>
                <a:ext cx="1006233" cy="2588049"/>
              </a:xfrm>
              <a:prstGeom prst="line">
                <a:avLst/>
              </a:prstGeom>
              <a:ln>
                <a:solidFill>
                  <a:srgbClr val="1F497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21" idx="5"/>
              </p:cNvCxnSpPr>
              <p:nvPr/>
            </p:nvCxnSpPr>
            <p:spPr>
              <a:xfrm rot="14877946">
                <a:off x="5242803" y="2202376"/>
                <a:ext cx="321507" cy="205424"/>
              </a:xfrm>
              <a:prstGeom prst="straightConnector1">
                <a:avLst/>
              </a:prstGeom>
              <a:ln>
                <a:solidFill>
                  <a:srgbClr val="1F497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 rot="14321522">
              <a:off x="5425830" y="3407811"/>
              <a:ext cx="1330054" cy="841714"/>
              <a:chOff x="4625826" y="2086019"/>
              <a:chExt cx="1330054" cy="841714"/>
            </a:xfrm>
          </p:grpSpPr>
          <p:cxnSp>
            <p:nvCxnSpPr>
              <p:cNvPr id="29" name="Straight Connector 28"/>
              <p:cNvCxnSpPr>
                <a:stCxn id="21" idx="4"/>
                <a:endCxn id="21" idx="2"/>
              </p:cNvCxnSpPr>
              <p:nvPr/>
            </p:nvCxnSpPr>
            <p:spPr>
              <a:xfrm rot="7278478" flipH="1" flipV="1">
                <a:off x="4869996" y="1841849"/>
                <a:ext cx="841714" cy="1330054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5334212" y="2164026"/>
                <a:ext cx="10417" cy="335849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/>
          <p:cNvGrpSpPr/>
          <p:nvPr/>
        </p:nvGrpSpPr>
        <p:grpSpPr>
          <a:xfrm>
            <a:off x="8177287" y="2203828"/>
            <a:ext cx="3753233" cy="2050045"/>
            <a:chOff x="4551029" y="1315460"/>
            <a:chExt cx="3753233" cy="2050045"/>
          </a:xfrm>
        </p:grpSpPr>
        <p:sp>
          <p:nvSpPr>
            <p:cNvPr id="46" name="TextBox 45"/>
            <p:cNvSpPr txBox="1"/>
            <p:nvPr/>
          </p:nvSpPr>
          <p:spPr>
            <a:xfrm>
              <a:off x="5067570" y="192794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963034" y="2064600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51029" y="169487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81694" y="205159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67342" y="240207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42483" y="2787363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42652" y="2783053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89718" y="227915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60351" y="2623875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32655" y="2980784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11" name="Flèche vers la droite 10"/>
          <p:cNvSpPr/>
          <p:nvPr/>
        </p:nvSpPr>
        <p:spPr>
          <a:xfrm rot="19494036">
            <a:off x="8585199" y="3251201"/>
            <a:ext cx="406400" cy="2413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 2"/>
          <p:cNvSpPr/>
          <p:nvPr/>
        </p:nvSpPr>
        <p:spPr>
          <a:xfrm>
            <a:off x="5232400" y="2216150"/>
            <a:ext cx="2311400" cy="2101850"/>
          </a:xfrm>
          <a:custGeom>
            <a:avLst/>
            <a:gdLst>
              <a:gd name="connsiteX0" fmla="*/ 0 w 2311400"/>
              <a:gd name="connsiteY0" fmla="*/ 2070100 h 2101850"/>
              <a:gd name="connsiteX1" fmla="*/ 1009650 w 2311400"/>
              <a:gd name="connsiteY1" fmla="*/ 19050 h 2101850"/>
              <a:gd name="connsiteX2" fmla="*/ 2311400 w 2311400"/>
              <a:gd name="connsiteY2" fmla="*/ 0 h 2101850"/>
              <a:gd name="connsiteX3" fmla="*/ 1447800 w 2311400"/>
              <a:gd name="connsiteY3" fmla="*/ 2101850 h 2101850"/>
              <a:gd name="connsiteX4" fmla="*/ 0 w 2311400"/>
              <a:gd name="connsiteY4" fmla="*/ 2070100 h 210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2101850">
                <a:moveTo>
                  <a:pt x="0" y="2070100"/>
                </a:moveTo>
                <a:lnTo>
                  <a:pt x="1009650" y="19050"/>
                </a:lnTo>
                <a:lnTo>
                  <a:pt x="2311400" y="0"/>
                </a:lnTo>
                <a:lnTo>
                  <a:pt x="1447800" y="2101850"/>
                </a:lnTo>
                <a:lnTo>
                  <a:pt x="0" y="207010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65000">
                <a:schemeClr val="bg2"/>
              </a:gs>
            </a:gsLst>
            <a:lin ang="138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0" name="Grouper 59"/>
          <p:cNvGrpSpPr/>
          <p:nvPr/>
        </p:nvGrpSpPr>
        <p:grpSpPr>
          <a:xfrm>
            <a:off x="0" y="5257800"/>
            <a:ext cx="12192000" cy="461665"/>
            <a:chOff x="0" y="5257800"/>
            <a:chExt cx="12192000" cy="461665"/>
          </a:xfrm>
        </p:grpSpPr>
        <p:sp>
          <p:nvSpPr>
            <p:cNvPr id="62" name="ZoneTexte 61"/>
            <p:cNvSpPr txBox="1"/>
            <p:nvPr/>
          </p:nvSpPr>
          <p:spPr>
            <a:xfrm>
              <a:off x="0" y="5257800"/>
              <a:ext cx="121920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/>
                <a:t>Positive </a:t>
              </a:r>
              <a:r>
                <a:rPr lang="fr-FR" sz="2400" dirty="0" err="1" smtClean="0"/>
                <a:t>children</a:t>
              </a:r>
              <a:r>
                <a:rPr lang="fr-FR" sz="2400" dirty="0"/>
                <a:t> </a:t>
              </a:r>
              <a:r>
                <a:rPr lang="fr-FR" sz="2400" dirty="0" smtClean="0"/>
                <a:t>		</a:t>
              </a:r>
              <a:r>
                <a:rPr lang="fr-FR" sz="2400" dirty="0" err="1" smtClean="0"/>
                <a:t>Fully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outside</a:t>
              </a:r>
              <a:r>
                <a:rPr lang="fr-FR" sz="2400" dirty="0" smtClean="0"/>
                <a:t> the SV</a:t>
              </a:r>
              <a:endParaRPr lang="fr-FR" sz="2400" dirty="0"/>
            </a:p>
          </p:txBody>
        </p:sp>
        <p:sp>
          <p:nvSpPr>
            <p:cNvPr id="63" name="Flèche vers la droite 62"/>
            <p:cNvSpPr/>
            <p:nvPr/>
          </p:nvSpPr>
          <p:spPr>
            <a:xfrm>
              <a:off x="5613400" y="5372101"/>
              <a:ext cx="635000" cy="241299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8001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 5"/>
          <p:cNvSpPr/>
          <p:nvPr/>
        </p:nvSpPr>
        <p:spPr>
          <a:xfrm>
            <a:off x="3562350" y="2235200"/>
            <a:ext cx="2019300" cy="2400300"/>
          </a:xfrm>
          <a:custGeom>
            <a:avLst/>
            <a:gdLst>
              <a:gd name="connsiteX0" fmla="*/ 1168400 w 2019300"/>
              <a:gd name="connsiteY0" fmla="*/ 0 h 2400300"/>
              <a:gd name="connsiteX1" fmla="*/ 2019300 w 2019300"/>
              <a:gd name="connsiteY1" fmla="*/ 1339850 h 2400300"/>
              <a:gd name="connsiteX2" fmla="*/ 1504950 w 2019300"/>
              <a:gd name="connsiteY2" fmla="*/ 2400300 h 2400300"/>
              <a:gd name="connsiteX3" fmla="*/ 0 w 2019300"/>
              <a:gd name="connsiteY3" fmla="*/ 19050 h 2400300"/>
              <a:gd name="connsiteX4" fmla="*/ 1168400 w 2019300"/>
              <a:gd name="connsiteY4" fmla="*/ 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300" h="2400300">
                <a:moveTo>
                  <a:pt x="1168400" y="0"/>
                </a:moveTo>
                <a:lnTo>
                  <a:pt x="2019300" y="1339850"/>
                </a:lnTo>
                <a:lnTo>
                  <a:pt x="1504950" y="2400300"/>
                </a:lnTo>
                <a:lnTo>
                  <a:pt x="0" y="19050"/>
                </a:lnTo>
                <a:lnTo>
                  <a:pt x="1168400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26000">
                <a:schemeClr val="accent4">
                  <a:lumMod val="40000"/>
                  <a:lumOff val="60000"/>
                </a:schemeClr>
              </a:gs>
              <a:gs pos="52000">
                <a:schemeClr val="bg2"/>
              </a:gs>
            </a:gsLst>
            <a:lin ang="888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Shadow Volumes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representation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Capture d’écran 2015-03-06 à 15.05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9969" r="14747" b="14439"/>
          <a:stretch/>
        </p:blipFill>
        <p:spPr>
          <a:xfrm>
            <a:off x="165485" y="1886411"/>
            <a:ext cx="2416616" cy="258327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703798" y="1777949"/>
            <a:ext cx="3847093" cy="2502523"/>
            <a:chOff x="4629653" y="2700709"/>
            <a:chExt cx="3847093" cy="2502523"/>
          </a:xfrm>
        </p:grpSpPr>
        <p:sp>
          <p:nvSpPr>
            <p:cNvPr id="21" name="Isosceles Triangle 20"/>
            <p:cNvSpPr/>
            <p:nvPr/>
          </p:nvSpPr>
          <p:spPr>
            <a:xfrm rot="3460358">
              <a:off x="5842611" y="2850134"/>
              <a:ext cx="1574016" cy="1275166"/>
            </a:xfrm>
            <a:prstGeom prst="triangl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629653" y="2827684"/>
              <a:ext cx="3847093" cy="345745"/>
              <a:chOff x="3402759" y="2169905"/>
              <a:chExt cx="3847093" cy="345745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3402759" y="2480984"/>
                <a:ext cx="3847093" cy="34666"/>
              </a:xfrm>
              <a:prstGeom prst="line">
                <a:avLst/>
              </a:prstGeom>
              <a:ln>
                <a:solidFill>
                  <a:srgbClr val="1F497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21" idx="1"/>
              </p:cNvCxnSpPr>
              <p:nvPr/>
            </p:nvCxnSpPr>
            <p:spPr>
              <a:xfrm flipV="1">
                <a:off x="5192296" y="2169905"/>
                <a:ext cx="10830" cy="327520"/>
              </a:xfrm>
              <a:prstGeom prst="straightConnector1">
                <a:avLst/>
              </a:prstGeom>
              <a:ln>
                <a:solidFill>
                  <a:srgbClr val="1F497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 rot="6722054">
              <a:off x="5637032" y="3671882"/>
              <a:ext cx="2056466" cy="1006233"/>
              <a:chOff x="4586605" y="2010524"/>
              <a:chExt cx="2588049" cy="1006233"/>
            </a:xfrm>
          </p:grpSpPr>
          <p:cxnSp>
            <p:nvCxnSpPr>
              <p:cNvPr id="26" name="Straight Connector 25"/>
              <p:cNvCxnSpPr>
                <a:stCxn id="21" idx="0"/>
              </p:cNvCxnSpPr>
              <p:nvPr/>
            </p:nvCxnSpPr>
            <p:spPr>
              <a:xfrm rot="14877946" flipH="1">
                <a:off x="5377513" y="1219616"/>
                <a:ext cx="1006233" cy="2588049"/>
              </a:xfrm>
              <a:prstGeom prst="line">
                <a:avLst/>
              </a:prstGeom>
              <a:ln>
                <a:solidFill>
                  <a:srgbClr val="1F497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21" idx="5"/>
              </p:cNvCxnSpPr>
              <p:nvPr/>
            </p:nvCxnSpPr>
            <p:spPr>
              <a:xfrm rot="14877946">
                <a:off x="5242803" y="2202376"/>
                <a:ext cx="321507" cy="205424"/>
              </a:xfrm>
              <a:prstGeom prst="straightConnector1">
                <a:avLst/>
              </a:prstGeom>
              <a:ln>
                <a:solidFill>
                  <a:srgbClr val="1F497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 rot="14321522">
              <a:off x="5425830" y="3407811"/>
              <a:ext cx="1330054" cy="841714"/>
              <a:chOff x="4625826" y="2086019"/>
              <a:chExt cx="1330054" cy="841714"/>
            </a:xfrm>
          </p:grpSpPr>
          <p:cxnSp>
            <p:nvCxnSpPr>
              <p:cNvPr id="29" name="Straight Connector 28"/>
              <p:cNvCxnSpPr>
                <a:stCxn id="21" idx="4"/>
                <a:endCxn id="21" idx="2"/>
              </p:cNvCxnSpPr>
              <p:nvPr/>
            </p:nvCxnSpPr>
            <p:spPr>
              <a:xfrm rot="7278478" flipH="1" flipV="1">
                <a:off x="4869996" y="1841849"/>
                <a:ext cx="841714" cy="1330054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5334212" y="2164026"/>
                <a:ext cx="10417" cy="335849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/>
          <p:cNvGrpSpPr/>
          <p:nvPr/>
        </p:nvGrpSpPr>
        <p:grpSpPr>
          <a:xfrm>
            <a:off x="8177287" y="2203828"/>
            <a:ext cx="3753233" cy="2050045"/>
            <a:chOff x="4551029" y="1315460"/>
            <a:chExt cx="3753233" cy="2050045"/>
          </a:xfrm>
        </p:grpSpPr>
        <p:sp>
          <p:nvSpPr>
            <p:cNvPr id="46" name="TextBox 45"/>
            <p:cNvSpPr txBox="1"/>
            <p:nvPr/>
          </p:nvSpPr>
          <p:spPr>
            <a:xfrm>
              <a:off x="5067570" y="192794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963034" y="2064600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51029" y="169487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81694" y="205159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67342" y="240207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42483" y="2787363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42652" y="2783053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89718" y="227915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60351" y="2623875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32655" y="2980784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11" name="Flèche vers la droite 10"/>
          <p:cNvSpPr/>
          <p:nvPr/>
        </p:nvSpPr>
        <p:spPr>
          <a:xfrm rot="19494036">
            <a:off x="9366249" y="3587750"/>
            <a:ext cx="406400" cy="2413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0" name="Grouper 59"/>
          <p:cNvGrpSpPr/>
          <p:nvPr/>
        </p:nvGrpSpPr>
        <p:grpSpPr>
          <a:xfrm>
            <a:off x="0" y="5257800"/>
            <a:ext cx="12192000" cy="461665"/>
            <a:chOff x="0" y="5257800"/>
            <a:chExt cx="12192000" cy="461665"/>
          </a:xfrm>
        </p:grpSpPr>
        <p:sp>
          <p:nvSpPr>
            <p:cNvPr id="62" name="ZoneTexte 61"/>
            <p:cNvSpPr txBox="1"/>
            <p:nvPr/>
          </p:nvSpPr>
          <p:spPr>
            <a:xfrm>
              <a:off x="0" y="5257800"/>
              <a:ext cx="121920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/>
                <a:t>Positive </a:t>
              </a:r>
              <a:r>
                <a:rPr lang="fr-FR" sz="2400" dirty="0" err="1" smtClean="0"/>
                <a:t>children</a:t>
              </a:r>
              <a:r>
                <a:rPr lang="fr-FR" sz="2400" dirty="0"/>
                <a:t> </a:t>
              </a:r>
              <a:r>
                <a:rPr lang="fr-FR" sz="2400" dirty="0" smtClean="0"/>
                <a:t>		</a:t>
              </a:r>
              <a:r>
                <a:rPr lang="fr-FR" sz="2400" dirty="0" err="1" smtClean="0"/>
                <a:t>Fully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outside</a:t>
              </a:r>
              <a:r>
                <a:rPr lang="fr-FR" sz="2400" dirty="0" smtClean="0"/>
                <a:t> the SV</a:t>
              </a:r>
              <a:endParaRPr lang="fr-FR" sz="2400" dirty="0"/>
            </a:p>
          </p:txBody>
        </p:sp>
        <p:sp>
          <p:nvSpPr>
            <p:cNvPr id="63" name="Flèche vers la droite 62"/>
            <p:cNvSpPr/>
            <p:nvPr/>
          </p:nvSpPr>
          <p:spPr>
            <a:xfrm>
              <a:off x="5613400" y="5372101"/>
              <a:ext cx="635000" cy="241299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3131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/>
          <p:cNvSpPr/>
          <p:nvPr/>
        </p:nvSpPr>
        <p:spPr>
          <a:xfrm>
            <a:off x="4552950" y="1676400"/>
            <a:ext cx="1155700" cy="1644650"/>
          </a:xfrm>
          <a:custGeom>
            <a:avLst/>
            <a:gdLst>
              <a:gd name="connsiteX0" fmla="*/ 139700 w 1155700"/>
              <a:gd name="connsiteY0" fmla="*/ 0 h 1644650"/>
              <a:gd name="connsiteX1" fmla="*/ 0 w 1155700"/>
              <a:gd name="connsiteY1" fmla="*/ 1644650 h 1644650"/>
              <a:gd name="connsiteX2" fmla="*/ 1155700 w 1155700"/>
              <a:gd name="connsiteY2" fmla="*/ 1485900 h 1644650"/>
              <a:gd name="connsiteX3" fmla="*/ 139700 w 1155700"/>
              <a:gd name="connsiteY3" fmla="*/ 0 h 16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700" h="1644650">
                <a:moveTo>
                  <a:pt x="139700" y="0"/>
                </a:moveTo>
                <a:lnTo>
                  <a:pt x="0" y="1644650"/>
                </a:lnTo>
                <a:lnTo>
                  <a:pt x="1155700" y="1485900"/>
                </a:lnTo>
                <a:lnTo>
                  <a:pt x="139700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2"/>
              </a:gs>
            </a:gsLst>
            <a:lin ang="15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Shadow Volumes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representation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Capture d’écran 2015-03-06 à 15.05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9969" r="14747" b="14439"/>
          <a:stretch/>
        </p:blipFill>
        <p:spPr>
          <a:xfrm>
            <a:off x="165485" y="1886411"/>
            <a:ext cx="2416616" cy="258327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8177287" y="2203828"/>
            <a:ext cx="3753233" cy="2050045"/>
            <a:chOff x="4551029" y="1315460"/>
            <a:chExt cx="3753233" cy="2050045"/>
          </a:xfrm>
        </p:grpSpPr>
        <p:sp>
          <p:nvSpPr>
            <p:cNvPr id="46" name="TextBox 45"/>
            <p:cNvSpPr txBox="1"/>
            <p:nvPr/>
          </p:nvSpPr>
          <p:spPr>
            <a:xfrm>
              <a:off x="5067570" y="192794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963034" y="2064600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51029" y="169487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81694" y="205159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67342" y="240207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42483" y="2787363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42652" y="2783053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89718" y="227915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60351" y="2623875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32655" y="2980784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11" name="Flèche vers la droite 10"/>
          <p:cNvSpPr/>
          <p:nvPr/>
        </p:nvSpPr>
        <p:spPr>
          <a:xfrm rot="19494036">
            <a:off x="10153649" y="3956051"/>
            <a:ext cx="406400" cy="2413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4540250" y="3187700"/>
            <a:ext cx="1174750" cy="16510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4654550" y="1568450"/>
            <a:ext cx="95250" cy="95250"/>
          </a:xfrm>
          <a:prstGeom prst="ellipse">
            <a:avLst/>
          </a:prstGeom>
          <a:solidFill>
            <a:srgbClr val="FFD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>
            <a:stCxn id="7" idx="4"/>
          </p:cNvCxnSpPr>
          <p:nvPr/>
        </p:nvCxnSpPr>
        <p:spPr>
          <a:xfrm flipH="1">
            <a:off x="4375150" y="1663700"/>
            <a:ext cx="327025" cy="3435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stCxn id="7" idx="4"/>
          </p:cNvCxnSpPr>
          <p:nvPr/>
        </p:nvCxnSpPr>
        <p:spPr>
          <a:xfrm>
            <a:off x="4702175" y="1663700"/>
            <a:ext cx="2047875" cy="3054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er 33"/>
          <p:cNvGrpSpPr/>
          <p:nvPr/>
        </p:nvGrpSpPr>
        <p:grpSpPr>
          <a:xfrm>
            <a:off x="0" y="5257800"/>
            <a:ext cx="12192000" cy="461665"/>
            <a:chOff x="0" y="5257800"/>
            <a:chExt cx="12192000" cy="461665"/>
          </a:xfrm>
        </p:grpSpPr>
        <p:sp>
          <p:nvSpPr>
            <p:cNvPr id="35" name="ZoneTexte 34"/>
            <p:cNvSpPr txBox="1"/>
            <p:nvPr/>
          </p:nvSpPr>
          <p:spPr>
            <a:xfrm>
              <a:off x="0" y="5257800"/>
              <a:ext cx="121920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/>
                <a:t>Positive </a:t>
              </a:r>
              <a:r>
                <a:rPr lang="fr-FR" sz="2400" dirty="0" err="1" smtClean="0"/>
                <a:t>children</a:t>
              </a:r>
              <a:r>
                <a:rPr lang="fr-FR" sz="2400" dirty="0"/>
                <a:t> </a:t>
              </a:r>
              <a:r>
                <a:rPr lang="fr-FR" sz="2400" dirty="0" smtClean="0"/>
                <a:t>		</a:t>
              </a:r>
              <a:r>
                <a:rPr lang="fr-FR" sz="2400" dirty="0" err="1" smtClean="0"/>
                <a:t>Fully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outside</a:t>
              </a:r>
              <a:r>
                <a:rPr lang="fr-FR" sz="2400" dirty="0" smtClean="0"/>
                <a:t> the SV</a:t>
              </a:r>
              <a:endParaRPr lang="fr-FR" sz="2400" dirty="0"/>
            </a:p>
          </p:txBody>
        </p:sp>
        <p:sp>
          <p:nvSpPr>
            <p:cNvPr id="36" name="Flèche vers la droite 35"/>
            <p:cNvSpPr/>
            <p:nvPr/>
          </p:nvSpPr>
          <p:spPr>
            <a:xfrm>
              <a:off x="5613400" y="5372101"/>
              <a:ext cx="635000" cy="241299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42134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>
          <a:xfrm>
            <a:off x="4375150" y="3206750"/>
            <a:ext cx="2381250" cy="1905000"/>
          </a:xfrm>
          <a:custGeom>
            <a:avLst/>
            <a:gdLst>
              <a:gd name="connsiteX0" fmla="*/ 152400 w 2381250"/>
              <a:gd name="connsiteY0" fmla="*/ 184150 h 1905000"/>
              <a:gd name="connsiteX1" fmla="*/ 1358900 w 2381250"/>
              <a:gd name="connsiteY1" fmla="*/ 0 h 1905000"/>
              <a:gd name="connsiteX2" fmla="*/ 2381250 w 2381250"/>
              <a:gd name="connsiteY2" fmla="*/ 1524000 h 1905000"/>
              <a:gd name="connsiteX3" fmla="*/ 0 w 2381250"/>
              <a:gd name="connsiteY3" fmla="*/ 1905000 h 1905000"/>
              <a:gd name="connsiteX4" fmla="*/ 152400 w 2381250"/>
              <a:gd name="connsiteY4" fmla="*/ 18415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905000">
                <a:moveTo>
                  <a:pt x="152400" y="184150"/>
                </a:moveTo>
                <a:lnTo>
                  <a:pt x="1358900" y="0"/>
                </a:lnTo>
                <a:lnTo>
                  <a:pt x="2381250" y="1524000"/>
                </a:lnTo>
                <a:lnTo>
                  <a:pt x="0" y="1905000"/>
                </a:lnTo>
                <a:lnTo>
                  <a:pt x="152400" y="184150"/>
                </a:lnTo>
                <a:close/>
              </a:path>
            </a:pathLst>
          </a:custGeom>
          <a:gradFill>
            <a:gsLst>
              <a:gs pos="29000">
                <a:schemeClr val="tx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468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Shadow Volumes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representation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Capture d’écran 2015-03-06 à 15.05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9969" r="14747" b="14439"/>
          <a:stretch/>
        </p:blipFill>
        <p:spPr>
          <a:xfrm>
            <a:off x="165485" y="1886411"/>
            <a:ext cx="2416616" cy="258327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8177287" y="2203828"/>
            <a:ext cx="3753233" cy="2050045"/>
            <a:chOff x="4551029" y="1315460"/>
            <a:chExt cx="3753233" cy="2050045"/>
          </a:xfrm>
        </p:grpSpPr>
        <p:sp>
          <p:nvSpPr>
            <p:cNvPr id="46" name="TextBox 45"/>
            <p:cNvSpPr txBox="1"/>
            <p:nvPr/>
          </p:nvSpPr>
          <p:spPr>
            <a:xfrm>
              <a:off x="5067570" y="192794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963034" y="2064600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51029" y="169487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81694" y="205159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67342" y="240207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42483" y="2787363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42652" y="2783053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89718" y="227915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60351" y="2623875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32655" y="2980784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11" name="Flèche vers la droite 10"/>
          <p:cNvSpPr/>
          <p:nvPr/>
        </p:nvSpPr>
        <p:spPr>
          <a:xfrm rot="15731570">
            <a:off x="11677647" y="4083051"/>
            <a:ext cx="406400" cy="241300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4540250" y="3187700"/>
            <a:ext cx="1174750" cy="16510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4654550" y="1568450"/>
            <a:ext cx="95250" cy="95250"/>
          </a:xfrm>
          <a:prstGeom prst="ellipse">
            <a:avLst/>
          </a:prstGeom>
          <a:solidFill>
            <a:srgbClr val="FFD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>
            <a:stCxn id="7" idx="4"/>
          </p:cNvCxnSpPr>
          <p:nvPr/>
        </p:nvCxnSpPr>
        <p:spPr>
          <a:xfrm flipH="1">
            <a:off x="4375150" y="1663700"/>
            <a:ext cx="327025" cy="3435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stCxn id="7" idx="4"/>
          </p:cNvCxnSpPr>
          <p:nvPr/>
        </p:nvCxnSpPr>
        <p:spPr>
          <a:xfrm>
            <a:off x="4702175" y="1663700"/>
            <a:ext cx="2047875" cy="3054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er 33"/>
          <p:cNvGrpSpPr/>
          <p:nvPr/>
        </p:nvGrpSpPr>
        <p:grpSpPr>
          <a:xfrm>
            <a:off x="0" y="5257800"/>
            <a:ext cx="12192000" cy="461665"/>
            <a:chOff x="0" y="5257800"/>
            <a:chExt cx="12192000" cy="461665"/>
          </a:xfrm>
        </p:grpSpPr>
        <p:sp>
          <p:nvSpPr>
            <p:cNvPr id="35" name="ZoneTexte 34"/>
            <p:cNvSpPr txBox="1"/>
            <p:nvPr/>
          </p:nvSpPr>
          <p:spPr>
            <a:xfrm>
              <a:off x="0" y="5257800"/>
              <a:ext cx="121920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/>
                <a:t>Last </a:t>
              </a:r>
              <a:r>
                <a:rPr lang="fr-FR" sz="2400" dirty="0" err="1" smtClean="0"/>
                <a:t>negative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child</a:t>
              </a:r>
              <a:r>
                <a:rPr lang="fr-FR" sz="2400" dirty="0" smtClean="0"/>
                <a:t>    		</a:t>
              </a:r>
              <a:r>
                <a:rPr lang="fr-FR" sz="2400" dirty="0" err="1" smtClean="0"/>
                <a:t>Fully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inside</a:t>
              </a:r>
              <a:r>
                <a:rPr lang="fr-FR" sz="2400" dirty="0" smtClean="0"/>
                <a:t> the SV (in </a:t>
              </a:r>
              <a:r>
                <a:rPr lang="fr-FR" sz="2400" dirty="0" err="1" smtClean="0"/>
                <a:t>shadow</a:t>
              </a:r>
              <a:r>
                <a:rPr lang="fr-FR" sz="2400" dirty="0" smtClean="0"/>
                <a:t>)</a:t>
              </a:r>
              <a:endParaRPr lang="fr-FR" sz="2400" dirty="0"/>
            </a:p>
          </p:txBody>
        </p:sp>
        <p:sp>
          <p:nvSpPr>
            <p:cNvPr id="36" name="Flèche vers la droite 35"/>
            <p:cNvSpPr/>
            <p:nvPr/>
          </p:nvSpPr>
          <p:spPr>
            <a:xfrm>
              <a:off x="4973723" y="5403961"/>
              <a:ext cx="635000" cy="241299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3779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</a:t>
            </a:r>
            <a:endParaRPr lang="en-US" dirty="0"/>
          </a:p>
        </p:txBody>
      </p:sp>
      <p:pic>
        <p:nvPicPr>
          <p:cNvPr id="3" name="geodesi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491" y="-19853"/>
            <a:ext cx="6877853" cy="687785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35014" y="3163731"/>
            <a:ext cx="40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rgbClr val="F45B48"/>
                </a:solidFill>
              </a:rPr>
              <a:t>Preview</a:t>
            </a:r>
            <a:r>
              <a:rPr lang="fr-FR" sz="2800" b="1" dirty="0" smtClean="0">
                <a:solidFill>
                  <a:srgbClr val="F45B48"/>
                </a:solidFill>
              </a:rPr>
              <a:t>!</a:t>
            </a:r>
            <a:endParaRPr lang="fr-FR" sz="2800" b="1" dirty="0">
              <a:solidFill>
                <a:srgbClr val="F45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8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Shadow Volumes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representation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Capture d’écran 2015-03-06 à 15.05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9969" r="14747" b="14439"/>
          <a:stretch/>
        </p:blipFill>
        <p:spPr>
          <a:xfrm>
            <a:off x="165485" y="1886411"/>
            <a:ext cx="2416616" cy="2583279"/>
          </a:xfrm>
          <a:prstGeom prst="rect">
            <a:avLst/>
          </a:prstGeom>
        </p:spPr>
      </p:pic>
      <p:sp>
        <p:nvSpPr>
          <p:cNvPr id="21" name="Isosceles Triangle 20"/>
          <p:cNvSpPr/>
          <p:nvPr/>
        </p:nvSpPr>
        <p:spPr>
          <a:xfrm rot="3460358">
            <a:off x="4916756" y="1927374"/>
            <a:ext cx="1574016" cy="1275166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 rot="6722054">
            <a:off x="4711177" y="2749122"/>
            <a:ext cx="2056466" cy="1006233"/>
            <a:chOff x="4586605" y="2010524"/>
            <a:chExt cx="2588049" cy="1006233"/>
          </a:xfrm>
        </p:grpSpPr>
        <p:cxnSp>
          <p:nvCxnSpPr>
            <p:cNvPr id="26" name="Straight Connector 25"/>
            <p:cNvCxnSpPr>
              <a:stCxn id="21" idx="0"/>
            </p:cNvCxnSpPr>
            <p:nvPr/>
          </p:nvCxnSpPr>
          <p:spPr>
            <a:xfrm rot="14877946" flipH="1">
              <a:off x="5377513" y="1219616"/>
              <a:ext cx="1006233" cy="2588049"/>
            </a:xfrm>
            <a:prstGeom prst="line">
              <a:avLst/>
            </a:prstGeom>
            <a:ln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1" idx="5"/>
            </p:cNvCxnSpPr>
            <p:nvPr/>
          </p:nvCxnSpPr>
          <p:spPr>
            <a:xfrm rot="14877946">
              <a:off x="5242803" y="2202376"/>
              <a:ext cx="321507" cy="205424"/>
            </a:xfrm>
            <a:prstGeom prst="straightConnector1">
              <a:avLst/>
            </a:prstGeom>
            <a:ln>
              <a:solidFill>
                <a:srgbClr val="1F497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 rot="14321522">
            <a:off x="4499975" y="2485051"/>
            <a:ext cx="1330054" cy="841714"/>
            <a:chOff x="4625826" y="2086019"/>
            <a:chExt cx="1330054" cy="841714"/>
          </a:xfrm>
        </p:grpSpPr>
        <p:cxnSp>
          <p:nvCxnSpPr>
            <p:cNvPr id="29" name="Straight Connector 28"/>
            <p:cNvCxnSpPr>
              <a:stCxn id="21" idx="4"/>
              <a:endCxn id="21" idx="2"/>
            </p:cNvCxnSpPr>
            <p:nvPr/>
          </p:nvCxnSpPr>
          <p:spPr>
            <a:xfrm rot="7278478" flipH="1" flipV="1">
              <a:off x="4869996" y="1841849"/>
              <a:ext cx="841714" cy="133005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334212" y="2164026"/>
              <a:ext cx="10417" cy="335849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8177287" y="2203828"/>
            <a:ext cx="3753233" cy="2050045"/>
            <a:chOff x="4551029" y="1315460"/>
            <a:chExt cx="3753233" cy="2050045"/>
          </a:xfrm>
        </p:grpSpPr>
        <p:sp>
          <p:nvSpPr>
            <p:cNvPr id="46" name="TextBox 45"/>
            <p:cNvSpPr txBox="1"/>
            <p:nvPr/>
          </p:nvSpPr>
          <p:spPr>
            <a:xfrm>
              <a:off x="5067570" y="192794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963034" y="2064600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51029" y="169487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81694" y="205159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67342" y="240207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42483" y="2787363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42652" y="2783053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89718" y="227915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60351" y="2623875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32655" y="2980784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3683000" y="1930400"/>
            <a:ext cx="3911600" cy="5969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49000">
                <a:srgbClr val="FF6600"/>
              </a:gs>
              <a:gs pos="100000">
                <a:schemeClr val="bg2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 21"/>
          <p:cNvGrpSpPr/>
          <p:nvPr/>
        </p:nvGrpSpPr>
        <p:grpSpPr>
          <a:xfrm>
            <a:off x="3703798" y="1904924"/>
            <a:ext cx="3847093" cy="345745"/>
            <a:chOff x="3402759" y="2169905"/>
            <a:chExt cx="3847093" cy="345745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3402759" y="2480984"/>
              <a:ext cx="3847093" cy="34666"/>
            </a:xfrm>
            <a:prstGeom prst="line">
              <a:avLst/>
            </a:prstGeom>
            <a:ln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1"/>
            </p:cNvCxnSpPr>
            <p:nvPr/>
          </p:nvCxnSpPr>
          <p:spPr>
            <a:xfrm flipV="1">
              <a:off x="5192296" y="2169905"/>
              <a:ext cx="10830" cy="327520"/>
            </a:xfrm>
            <a:prstGeom prst="straightConnector1">
              <a:avLst/>
            </a:prstGeom>
            <a:ln>
              <a:solidFill>
                <a:srgbClr val="1F497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Flèche vers la droite 62"/>
          <p:cNvSpPr/>
          <p:nvPr/>
        </p:nvSpPr>
        <p:spPr>
          <a:xfrm rot="16200000">
            <a:off x="8642348" y="3206752"/>
            <a:ext cx="406400" cy="241300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0" name="Grouper 59"/>
          <p:cNvGrpSpPr/>
          <p:nvPr/>
        </p:nvGrpSpPr>
        <p:grpSpPr>
          <a:xfrm>
            <a:off x="0" y="5257800"/>
            <a:ext cx="12192000" cy="461665"/>
            <a:chOff x="0" y="5257800"/>
            <a:chExt cx="12192000" cy="461665"/>
          </a:xfrm>
        </p:grpSpPr>
        <p:sp>
          <p:nvSpPr>
            <p:cNvPr id="64" name="ZoneTexte 63"/>
            <p:cNvSpPr txBox="1"/>
            <p:nvPr/>
          </p:nvSpPr>
          <p:spPr>
            <a:xfrm>
              <a:off x="0" y="5257800"/>
              <a:ext cx="121920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/>
                <a:t>I</a:t>
              </a:r>
              <a:r>
                <a:rPr lang="fr-FR" sz="2400" dirty="0" smtClean="0"/>
                <a:t>ntersection </a:t>
              </a:r>
              <a:r>
                <a:rPr lang="fr-FR" sz="2400" dirty="0" err="1" smtClean="0"/>
                <a:t>children</a:t>
              </a:r>
              <a:r>
                <a:rPr lang="fr-FR" sz="2400" dirty="0" smtClean="0"/>
                <a:t> 		</a:t>
              </a:r>
              <a:r>
                <a:rPr lang="fr-FR" sz="2400" dirty="0" err="1"/>
                <a:t>I</a:t>
              </a:r>
              <a:r>
                <a:rPr lang="fr-FR" sz="2400" dirty="0" err="1" smtClean="0"/>
                <a:t>ntersected</a:t>
              </a:r>
              <a:r>
                <a:rPr lang="fr-FR" sz="2400" dirty="0" smtClean="0"/>
                <a:t> by the plane (</a:t>
              </a:r>
              <a:r>
                <a:rPr lang="fr-FR" sz="2400" dirty="0" err="1" smtClean="0"/>
                <a:t>outside</a:t>
              </a:r>
              <a:r>
                <a:rPr lang="fr-FR" sz="2400" dirty="0" smtClean="0"/>
                <a:t> or </a:t>
              </a:r>
              <a:r>
                <a:rPr lang="fr-FR" sz="2400" dirty="0" err="1" smtClean="0"/>
                <a:t>partially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outside</a:t>
              </a:r>
              <a:r>
                <a:rPr lang="fr-FR" sz="2400" dirty="0" smtClean="0"/>
                <a:t> the SV)</a:t>
              </a:r>
              <a:endParaRPr lang="fr-FR" sz="2400" dirty="0"/>
            </a:p>
          </p:txBody>
        </p:sp>
        <p:sp>
          <p:nvSpPr>
            <p:cNvPr id="65" name="Flèche vers la droite 64"/>
            <p:cNvSpPr/>
            <p:nvPr/>
          </p:nvSpPr>
          <p:spPr>
            <a:xfrm>
              <a:off x="3358124" y="5413541"/>
              <a:ext cx="635000" cy="241299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7638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Shadow Volumes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representation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Capture d’écran 2015-03-06 à 15.05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9969" r="14747" b="14439"/>
          <a:stretch/>
        </p:blipFill>
        <p:spPr>
          <a:xfrm>
            <a:off x="165485" y="1886411"/>
            <a:ext cx="2416616" cy="2583279"/>
          </a:xfrm>
          <a:prstGeom prst="rect">
            <a:avLst/>
          </a:prstGeom>
        </p:spPr>
      </p:pic>
      <p:sp>
        <p:nvSpPr>
          <p:cNvPr id="21" name="Isosceles Triangle 20"/>
          <p:cNvSpPr/>
          <p:nvPr/>
        </p:nvSpPr>
        <p:spPr>
          <a:xfrm rot="3460358">
            <a:off x="4916756" y="1927374"/>
            <a:ext cx="1574016" cy="1275166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703798" y="1904924"/>
            <a:ext cx="3847093" cy="345745"/>
            <a:chOff x="3402759" y="2169905"/>
            <a:chExt cx="3847093" cy="345745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3402759" y="2480984"/>
              <a:ext cx="3847093" cy="34666"/>
            </a:xfrm>
            <a:prstGeom prst="line">
              <a:avLst/>
            </a:prstGeom>
            <a:ln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1"/>
            </p:cNvCxnSpPr>
            <p:nvPr/>
          </p:nvCxnSpPr>
          <p:spPr>
            <a:xfrm flipV="1">
              <a:off x="5192296" y="2169905"/>
              <a:ext cx="10830" cy="327520"/>
            </a:xfrm>
            <a:prstGeom prst="straightConnector1">
              <a:avLst/>
            </a:prstGeom>
            <a:ln>
              <a:solidFill>
                <a:srgbClr val="1F497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 rot="14321522">
            <a:off x="4499975" y="2485051"/>
            <a:ext cx="1330054" cy="841714"/>
            <a:chOff x="4625826" y="2086019"/>
            <a:chExt cx="1330054" cy="841714"/>
          </a:xfrm>
        </p:grpSpPr>
        <p:cxnSp>
          <p:nvCxnSpPr>
            <p:cNvPr id="29" name="Straight Connector 28"/>
            <p:cNvCxnSpPr>
              <a:stCxn id="21" idx="4"/>
              <a:endCxn id="21" idx="2"/>
            </p:cNvCxnSpPr>
            <p:nvPr/>
          </p:nvCxnSpPr>
          <p:spPr>
            <a:xfrm rot="7278478" flipH="1" flipV="1">
              <a:off x="4869996" y="1841849"/>
              <a:ext cx="841714" cy="133005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334212" y="2164026"/>
              <a:ext cx="10417" cy="335849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8177287" y="2203828"/>
            <a:ext cx="3753233" cy="2050045"/>
            <a:chOff x="4551029" y="1315460"/>
            <a:chExt cx="3753233" cy="2050045"/>
          </a:xfrm>
        </p:grpSpPr>
        <p:sp>
          <p:nvSpPr>
            <p:cNvPr id="46" name="TextBox 45"/>
            <p:cNvSpPr txBox="1"/>
            <p:nvPr/>
          </p:nvSpPr>
          <p:spPr>
            <a:xfrm>
              <a:off x="5067570" y="192794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963034" y="2064600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51029" y="169487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81694" y="205159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67342" y="240207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42483" y="2787363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42652" y="2783053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89718" y="227915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60351" y="2623875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32655" y="2980784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4" name="Forme libre 3"/>
          <p:cNvSpPr/>
          <p:nvPr/>
        </p:nvSpPr>
        <p:spPr>
          <a:xfrm>
            <a:off x="4851400" y="2222500"/>
            <a:ext cx="1689100" cy="2070100"/>
          </a:xfrm>
          <a:custGeom>
            <a:avLst/>
            <a:gdLst>
              <a:gd name="connsiteX0" fmla="*/ 965200 w 1689100"/>
              <a:gd name="connsiteY0" fmla="*/ 12700 h 2070100"/>
              <a:gd name="connsiteX1" fmla="*/ 1689100 w 1689100"/>
              <a:gd name="connsiteY1" fmla="*/ 0 h 2070100"/>
              <a:gd name="connsiteX2" fmla="*/ 723900 w 1689100"/>
              <a:gd name="connsiteY2" fmla="*/ 2070100 h 2070100"/>
              <a:gd name="connsiteX3" fmla="*/ 0 w 1689100"/>
              <a:gd name="connsiteY3" fmla="*/ 2057400 h 2070100"/>
              <a:gd name="connsiteX4" fmla="*/ 965200 w 1689100"/>
              <a:gd name="connsiteY4" fmla="*/ 127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9100" h="2070100">
                <a:moveTo>
                  <a:pt x="965200" y="12700"/>
                </a:moveTo>
                <a:lnTo>
                  <a:pt x="1689100" y="0"/>
                </a:lnTo>
                <a:lnTo>
                  <a:pt x="723900" y="2070100"/>
                </a:lnTo>
                <a:lnTo>
                  <a:pt x="0" y="2057400"/>
                </a:lnTo>
                <a:lnTo>
                  <a:pt x="965200" y="12700"/>
                </a:lnTo>
                <a:close/>
              </a:path>
            </a:pathLst>
          </a:custGeom>
          <a:gradFill>
            <a:gsLst>
              <a:gs pos="38000">
                <a:schemeClr val="bg2">
                  <a:alpha val="0"/>
                </a:schemeClr>
              </a:gs>
              <a:gs pos="50000">
                <a:srgbClr val="FF6600"/>
              </a:gs>
              <a:gs pos="60000">
                <a:schemeClr val="bg2">
                  <a:alpha val="0"/>
                </a:schemeClr>
              </a:gs>
            </a:gsLst>
            <a:lin ang="1236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 24"/>
          <p:cNvGrpSpPr/>
          <p:nvPr/>
        </p:nvGrpSpPr>
        <p:grpSpPr>
          <a:xfrm rot="6722054">
            <a:off x="4711177" y="2749122"/>
            <a:ext cx="2056466" cy="1006233"/>
            <a:chOff x="4586605" y="2010524"/>
            <a:chExt cx="2588049" cy="1006233"/>
          </a:xfrm>
        </p:grpSpPr>
        <p:cxnSp>
          <p:nvCxnSpPr>
            <p:cNvPr id="26" name="Straight Connector 25"/>
            <p:cNvCxnSpPr>
              <a:stCxn id="21" idx="0"/>
            </p:cNvCxnSpPr>
            <p:nvPr/>
          </p:nvCxnSpPr>
          <p:spPr>
            <a:xfrm rot="14877946" flipH="1">
              <a:off x="5377513" y="1219616"/>
              <a:ext cx="1006233" cy="2588049"/>
            </a:xfrm>
            <a:prstGeom prst="line">
              <a:avLst/>
            </a:prstGeom>
            <a:ln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1" idx="5"/>
            </p:cNvCxnSpPr>
            <p:nvPr/>
          </p:nvCxnSpPr>
          <p:spPr>
            <a:xfrm rot="14877946">
              <a:off x="5242803" y="2202376"/>
              <a:ext cx="321507" cy="205424"/>
            </a:xfrm>
            <a:prstGeom prst="straightConnector1">
              <a:avLst/>
            </a:prstGeom>
            <a:ln>
              <a:solidFill>
                <a:srgbClr val="1F497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Flèche vers la droite 61"/>
          <p:cNvSpPr/>
          <p:nvPr/>
        </p:nvSpPr>
        <p:spPr>
          <a:xfrm rot="16200000">
            <a:off x="9378948" y="3562352"/>
            <a:ext cx="406400" cy="241300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8" name="Grouper 67"/>
          <p:cNvGrpSpPr/>
          <p:nvPr/>
        </p:nvGrpSpPr>
        <p:grpSpPr>
          <a:xfrm>
            <a:off x="0" y="5257800"/>
            <a:ext cx="12192000" cy="461665"/>
            <a:chOff x="0" y="5257800"/>
            <a:chExt cx="12192000" cy="461665"/>
          </a:xfrm>
        </p:grpSpPr>
        <p:sp>
          <p:nvSpPr>
            <p:cNvPr id="69" name="ZoneTexte 68"/>
            <p:cNvSpPr txBox="1"/>
            <p:nvPr/>
          </p:nvSpPr>
          <p:spPr>
            <a:xfrm>
              <a:off x="0" y="5257800"/>
              <a:ext cx="121920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/>
                <a:t>I</a:t>
              </a:r>
              <a:r>
                <a:rPr lang="fr-FR" sz="2400" dirty="0" smtClean="0"/>
                <a:t>ntersection </a:t>
              </a:r>
              <a:r>
                <a:rPr lang="fr-FR" sz="2400" dirty="0" err="1" smtClean="0"/>
                <a:t>children</a:t>
              </a:r>
              <a:r>
                <a:rPr lang="fr-FR" sz="2400" dirty="0" smtClean="0"/>
                <a:t> 		</a:t>
              </a:r>
              <a:r>
                <a:rPr lang="fr-FR" sz="2400" dirty="0" err="1"/>
                <a:t>I</a:t>
              </a:r>
              <a:r>
                <a:rPr lang="fr-FR" sz="2400" dirty="0" err="1" smtClean="0"/>
                <a:t>ntersected</a:t>
              </a:r>
              <a:r>
                <a:rPr lang="fr-FR" sz="2400" dirty="0" smtClean="0"/>
                <a:t> by the plane (</a:t>
              </a:r>
              <a:r>
                <a:rPr lang="fr-FR" sz="2400" dirty="0" err="1" smtClean="0"/>
                <a:t>outside</a:t>
              </a:r>
              <a:r>
                <a:rPr lang="fr-FR" sz="2400" dirty="0" smtClean="0"/>
                <a:t> or </a:t>
              </a:r>
              <a:r>
                <a:rPr lang="fr-FR" sz="2400" dirty="0" err="1" smtClean="0"/>
                <a:t>partially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outside</a:t>
              </a:r>
              <a:r>
                <a:rPr lang="fr-FR" sz="2400" dirty="0" smtClean="0"/>
                <a:t> the SV)</a:t>
              </a:r>
              <a:endParaRPr lang="fr-FR" sz="2400" dirty="0"/>
            </a:p>
          </p:txBody>
        </p:sp>
        <p:sp>
          <p:nvSpPr>
            <p:cNvPr id="70" name="Flèche vers la droite 69"/>
            <p:cNvSpPr/>
            <p:nvPr/>
          </p:nvSpPr>
          <p:spPr>
            <a:xfrm>
              <a:off x="3358124" y="5413541"/>
              <a:ext cx="635000" cy="241299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6723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Shadow Volumes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representation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Capture d’écran 2015-03-06 à 15.05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9969" r="14747" b="14439"/>
          <a:stretch/>
        </p:blipFill>
        <p:spPr>
          <a:xfrm>
            <a:off x="165485" y="1886411"/>
            <a:ext cx="2416616" cy="2583279"/>
          </a:xfrm>
          <a:prstGeom prst="rect">
            <a:avLst/>
          </a:prstGeom>
        </p:spPr>
      </p:pic>
      <p:sp>
        <p:nvSpPr>
          <p:cNvPr id="21" name="Isosceles Triangle 20"/>
          <p:cNvSpPr/>
          <p:nvPr/>
        </p:nvSpPr>
        <p:spPr>
          <a:xfrm rot="3460358">
            <a:off x="4916756" y="1927374"/>
            <a:ext cx="1574016" cy="1275166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8177287" y="2203828"/>
            <a:ext cx="3753233" cy="2050045"/>
            <a:chOff x="4551029" y="1315460"/>
            <a:chExt cx="3753233" cy="2050045"/>
          </a:xfrm>
        </p:grpSpPr>
        <p:sp>
          <p:nvSpPr>
            <p:cNvPr id="46" name="TextBox 45"/>
            <p:cNvSpPr txBox="1"/>
            <p:nvPr/>
          </p:nvSpPr>
          <p:spPr>
            <a:xfrm>
              <a:off x="5067570" y="192794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963034" y="2064600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51029" y="169487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81694" y="205159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67342" y="240207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42483" y="2787363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42652" y="2783053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89718" y="227915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60351" y="2623875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32655" y="2980784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 rot="6722054">
            <a:off x="4711177" y="2749122"/>
            <a:ext cx="2056466" cy="1006233"/>
            <a:chOff x="4586605" y="2010524"/>
            <a:chExt cx="2588049" cy="1006233"/>
          </a:xfrm>
        </p:grpSpPr>
        <p:cxnSp>
          <p:nvCxnSpPr>
            <p:cNvPr id="26" name="Straight Connector 25"/>
            <p:cNvCxnSpPr>
              <a:stCxn id="21" idx="0"/>
            </p:cNvCxnSpPr>
            <p:nvPr/>
          </p:nvCxnSpPr>
          <p:spPr>
            <a:xfrm rot="14877946" flipH="1">
              <a:off x="5377513" y="1219616"/>
              <a:ext cx="1006233" cy="2588049"/>
            </a:xfrm>
            <a:prstGeom prst="line">
              <a:avLst/>
            </a:prstGeom>
            <a:ln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1" idx="5"/>
            </p:cNvCxnSpPr>
            <p:nvPr/>
          </p:nvCxnSpPr>
          <p:spPr>
            <a:xfrm rot="14877946">
              <a:off x="5242803" y="2202376"/>
              <a:ext cx="321507" cy="205424"/>
            </a:xfrm>
            <a:prstGeom prst="straightConnector1">
              <a:avLst/>
            </a:prstGeom>
            <a:ln>
              <a:solidFill>
                <a:srgbClr val="1F497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rme libre 2"/>
          <p:cNvSpPr/>
          <p:nvPr/>
        </p:nvSpPr>
        <p:spPr>
          <a:xfrm>
            <a:off x="4292600" y="2235200"/>
            <a:ext cx="1460500" cy="1752600"/>
          </a:xfrm>
          <a:custGeom>
            <a:avLst/>
            <a:gdLst>
              <a:gd name="connsiteX0" fmla="*/ 114300 w 1460500"/>
              <a:gd name="connsiteY0" fmla="*/ 0 h 1752600"/>
              <a:gd name="connsiteX1" fmla="*/ 825500 w 1460500"/>
              <a:gd name="connsiteY1" fmla="*/ 0 h 1752600"/>
              <a:gd name="connsiteX2" fmla="*/ 1460500 w 1460500"/>
              <a:gd name="connsiteY2" fmla="*/ 1003300 h 1752600"/>
              <a:gd name="connsiteX3" fmla="*/ 1092200 w 1460500"/>
              <a:gd name="connsiteY3" fmla="*/ 1752600 h 1752600"/>
              <a:gd name="connsiteX4" fmla="*/ 0 w 1460500"/>
              <a:gd name="connsiteY4" fmla="*/ 127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0500" h="1752600">
                <a:moveTo>
                  <a:pt x="114300" y="0"/>
                </a:moveTo>
                <a:lnTo>
                  <a:pt x="825500" y="0"/>
                </a:lnTo>
                <a:lnTo>
                  <a:pt x="1460500" y="1003300"/>
                </a:lnTo>
                <a:lnTo>
                  <a:pt x="1092200" y="1752600"/>
                </a:lnTo>
                <a:lnTo>
                  <a:pt x="0" y="12700"/>
                </a:lnTo>
              </a:path>
            </a:pathLst>
          </a:custGeom>
          <a:gradFill flip="none" rotWithShape="1">
            <a:gsLst>
              <a:gs pos="45000">
                <a:schemeClr val="bg2">
                  <a:alpha val="0"/>
                </a:schemeClr>
              </a:gs>
              <a:gs pos="75000">
                <a:schemeClr val="bg2">
                  <a:alpha val="0"/>
                </a:schemeClr>
              </a:gs>
              <a:gs pos="59000">
                <a:srgbClr val="FF6600"/>
              </a:gs>
            </a:gsLst>
            <a:lin ang="1968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 27"/>
          <p:cNvGrpSpPr/>
          <p:nvPr/>
        </p:nvGrpSpPr>
        <p:grpSpPr>
          <a:xfrm rot="14321522">
            <a:off x="4499975" y="2485051"/>
            <a:ext cx="1330054" cy="841714"/>
            <a:chOff x="4625826" y="2086019"/>
            <a:chExt cx="1330054" cy="841714"/>
          </a:xfrm>
        </p:grpSpPr>
        <p:cxnSp>
          <p:nvCxnSpPr>
            <p:cNvPr id="29" name="Straight Connector 28"/>
            <p:cNvCxnSpPr>
              <a:stCxn id="21" idx="4"/>
              <a:endCxn id="21" idx="2"/>
            </p:cNvCxnSpPr>
            <p:nvPr/>
          </p:nvCxnSpPr>
          <p:spPr>
            <a:xfrm rot="7278478" flipH="1" flipV="1">
              <a:off x="4869996" y="1841849"/>
              <a:ext cx="841714" cy="133005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334212" y="2164026"/>
              <a:ext cx="10417" cy="335849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703798" y="1904924"/>
            <a:ext cx="3847093" cy="345745"/>
            <a:chOff x="3402759" y="2169905"/>
            <a:chExt cx="3847093" cy="345745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3402759" y="2480984"/>
              <a:ext cx="3847093" cy="34666"/>
            </a:xfrm>
            <a:prstGeom prst="line">
              <a:avLst/>
            </a:prstGeom>
            <a:ln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1"/>
            </p:cNvCxnSpPr>
            <p:nvPr/>
          </p:nvCxnSpPr>
          <p:spPr>
            <a:xfrm flipV="1">
              <a:off x="5192296" y="2169905"/>
              <a:ext cx="10830" cy="327520"/>
            </a:xfrm>
            <a:prstGeom prst="straightConnector1">
              <a:avLst/>
            </a:prstGeom>
            <a:ln>
              <a:solidFill>
                <a:srgbClr val="1F497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Flèche vers la droite 61"/>
          <p:cNvSpPr/>
          <p:nvPr/>
        </p:nvSpPr>
        <p:spPr>
          <a:xfrm rot="16200000">
            <a:off x="10153648" y="3930652"/>
            <a:ext cx="406400" cy="241300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8" name="Grouper 67"/>
          <p:cNvGrpSpPr/>
          <p:nvPr/>
        </p:nvGrpSpPr>
        <p:grpSpPr>
          <a:xfrm>
            <a:off x="0" y="5257800"/>
            <a:ext cx="12192000" cy="461665"/>
            <a:chOff x="0" y="5257800"/>
            <a:chExt cx="12192000" cy="461665"/>
          </a:xfrm>
        </p:grpSpPr>
        <p:sp>
          <p:nvSpPr>
            <p:cNvPr id="69" name="ZoneTexte 68"/>
            <p:cNvSpPr txBox="1"/>
            <p:nvPr/>
          </p:nvSpPr>
          <p:spPr>
            <a:xfrm>
              <a:off x="0" y="5257800"/>
              <a:ext cx="121920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/>
                <a:t>I</a:t>
              </a:r>
              <a:r>
                <a:rPr lang="fr-FR" sz="2400" dirty="0" smtClean="0"/>
                <a:t>ntersection </a:t>
              </a:r>
              <a:r>
                <a:rPr lang="fr-FR" sz="2400" dirty="0" err="1" smtClean="0"/>
                <a:t>children</a:t>
              </a:r>
              <a:r>
                <a:rPr lang="fr-FR" sz="2400" dirty="0" smtClean="0"/>
                <a:t> 		</a:t>
              </a:r>
              <a:r>
                <a:rPr lang="fr-FR" sz="2400" dirty="0" err="1"/>
                <a:t>I</a:t>
              </a:r>
              <a:r>
                <a:rPr lang="fr-FR" sz="2400" dirty="0" err="1" smtClean="0"/>
                <a:t>ntersected</a:t>
              </a:r>
              <a:r>
                <a:rPr lang="fr-FR" sz="2400" dirty="0" smtClean="0"/>
                <a:t> by the plane (</a:t>
              </a:r>
              <a:r>
                <a:rPr lang="fr-FR" sz="2400" dirty="0" err="1" smtClean="0"/>
                <a:t>outside</a:t>
              </a:r>
              <a:r>
                <a:rPr lang="fr-FR" sz="2400" dirty="0" smtClean="0"/>
                <a:t> or </a:t>
              </a:r>
              <a:r>
                <a:rPr lang="fr-FR" sz="2400" dirty="0" err="1" smtClean="0"/>
                <a:t>partially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outside</a:t>
              </a:r>
              <a:r>
                <a:rPr lang="fr-FR" sz="2400" dirty="0" smtClean="0"/>
                <a:t> the SV)</a:t>
              </a:r>
              <a:endParaRPr lang="fr-FR" sz="2400" dirty="0"/>
            </a:p>
          </p:txBody>
        </p:sp>
        <p:sp>
          <p:nvSpPr>
            <p:cNvPr id="70" name="Flèche vers la droite 69"/>
            <p:cNvSpPr/>
            <p:nvPr/>
          </p:nvSpPr>
          <p:spPr>
            <a:xfrm>
              <a:off x="3358124" y="5413541"/>
              <a:ext cx="635000" cy="241299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2033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Shadow Volumes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representation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Capture d’écran 2015-03-06 à 15.05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9969" r="14747" b="14439"/>
          <a:stretch/>
        </p:blipFill>
        <p:spPr>
          <a:xfrm>
            <a:off x="165485" y="1886411"/>
            <a:ext cx="2416616" cy="258327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8177287" y="2203828"/>
            <a:ext cx="3753233" cy="2050045"/>
            <a:chOff x="4551029" y="1315460"/>
            <a:chExt cx="3753233" cy="2050045"/>
          </a:xfrm>
        </p:grpSpPr>
        <p:sp>
          <p:nvSpPr>
            <p:cNvPr id="46" name="TextBox 45"/>
            <p:cNvSpPr txBox="1"/>
            <p:nvPr/>
          </p:nvSpPr>
          <p:spPr>
            <a:xfrm>
              <a:off x="5067570" y="192794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963034" y="2064600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51029" y="169487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81694" y="205159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67342" y="2402075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42483" y="2787363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42652" y="2783053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89718" y="2279151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60351" y="2623875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32655" y="2980784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11" name="Flèche vers la droite 10"/>
          <p:cNvSpPr/>
          <p:nvPr/>
        </p:nvSpPr>
        <p:spPr>
          <a:xfrm rot="16200000">
            <a:off x="10915648" y="4298952"/>
            <a:ext cx="406400" cy="241300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4654550" y="1568450"/>
            <a:ext cx="95250" cy="95250"/>
          </a:xfrm>
          <a:prstGeom prst="ellipse">
            <a:avLst/>
          </a:prstGeom>
          <a:solidFill>
            <a:srgbClr val="FFD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>
            <a:stCxn id="7" idx="4"/>
          </p:cNvCxnSpPr>
          <p:nvPr/>
        </p:nvCxnSpPr>
        <p:spPr>
          <a:xfrm flipH="1">
            <a:off x="4375150" y="1663700"/>
            <a:ext cx="327025" cy="3435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stCxn id="7" idx="4"/>
          </p:cNvCxnSpPr>
          <p:nvPr/>
        </p:nvCxnSpPr>
        <p:spPr>
          <a:xfrm>
            <a:off x="4702175" y="1663700"/>
            <a:ext cx="2047875" cy="3054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rme libre 2"/>
          <p:cNvSpPr/>
          <p:nvPr/>
        </p:nvSpPr>
        <p:spPr>
          <a:xfrm>
            <a:off x="4521200" y="2882900"/>
            <a:ext cx="1397000" cy="787400"/>
          </a:xfrm>
          <a:custGeom>
            <a:avLst/>
            <a:gdLst>
              <a:gd name="connsiteX0" fmla="*/ 38100 w 1397000"/>
              <a:gd name="connsiteY0" fmla="*/ 203200 h 787400"/>
              <a:gd name="connsiteX1" fmla="*/ 0 w 1397000"/>
              <a:gd name="connsiteY1" fmla="*/ 787400 h 787400"/>
              <a:gd name="connsiteX2" fmla="*/ 1397000 w 1397000"/>
              <a:gd name="connsiteY2" fmla="*/ 571500 h 787400"/>
              <a:gd name="connsiteX3" fmla="*/ 1016000 w 1397000"/>
              <a:gd name="connsiteY3" fmla="*/ 0 h 787400"/>
              <a:gd name="connsiteX4" fmla="*/ 63500 w 1397000"/>
              <a:gd name="connsiteY4" fmla="*/ 1270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000" h="787400">
                <a:moveTo>
                  <a:pt x="38100" y="203200"/>
                </a:moveTo>
                <a:lnTo>
                  <a:pt x="0" y="787400"/>
                </a:lnTo>
                <a:lnTo>
                  <a:pt x="1397000" y="571500"/>
                </a:lnTo>
                <a:lnTo>
                  <a:pt x="1016000" y="0"/>
                </a:lnTo>
                <a:lnTo>
                  <a:pt x="63500" y="127000"/>
                </a:lnTo>
              </a:path>
            </a:pathLst>
          </a:custGeom>
          <a:gradFill flip="none" rotWithShape="1">
            <a:gsLst>
              <a:gs pos="19000">
                <a:schemeClr val="bg2">
                  <a:alpha val="0"/>
                </a:schemeClr>
              </a:gs>
              <a:gs pos="82000">
                <a:schemeClr val="bg2">
                  <a:alpha val="0"/>
                </a:schemeClr>
              </a:gs>
              <a:gs pos="53000">
                <a:srgbClr val="FF6600"/>
              </a:gs>
            </a:gsLst>
            <a:lin ang="1572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4540250" y="3187700"/>
            <a:ext cx="1174750" cy="16510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0" y="5257800"/>
            <a:ext cx="12192000" cy="461665"/>
            <a:chOff x="0" y="5257800"/>
            <a:chExt cx="12192000" cy="461665"/>
          </a:xfrm>
        </p:grpSpPr>
        <p:sp>
          <p:nvSpPr>
            <p:cNvPr id="66" name="ZoneTexte 65"/>
            <p:cNvSpPr txBox="1"/>
            <p:nvPr/>
          </p:nvSpPr>
          <p:spPr>
            <a:xfrm>
              <a:off x="0" y="5257800"/>
              <a:ext cx="121920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/>
                <a:t>I</a:t>
              </a:r>
              <a:r>
                <a:rPr lang="fr-FR" sz="2400" dirty="0" smtClean="0"/>
                <a:t>ntersection </a:t>
              </a:r>
              <a:r>
                <a:rPr lang="fr-FR" sz="2400" dirty="0" err="1" smtClean="0"/>
                <a:t>children</a:t>
              </a:r>
              <a:r>
                <a:rPr lang="fr-FR" sz="2400" dirty="0" smtClean="0"/>
                <a:t> 		</a:t>
              </a:r>
              <a:r>
                <a:rPr lang="fr-FR" sz="2400" dirty="0" err="1"/>
                <a:t>I</a:t>
              </a:r>
              <a:r>
                <a:rPr lang="fr-FR" sz="2400" dirty="0" err="1" smtClean="0"/>
                <a:t>ntersected</a:t>
              </a:r>
              <a:r>
                <a:rPr lang="fr-FR" sz="2400" dirty="0" smtClean="0"/>
                <a:t> by the plane (</a:t>
              </a:r>
              <a:r>
                <a:rPr lang="fr-FR" sz="2400" dirty="0" err="1" smtClean="0"/>
                <a:t>outside</a:t>
              </a:r>
              <a:r>
                <a:rPr lang="fr-FR" sz="2400" dirty="0" smtClean="0"/>
                <a:t> or </a:t>
              </a:r>
              <a:r>
                <a:rPr lang="fr-FR" sz="2400" dirty="0" err="1" smtClean="0"/>
                <a:t>partially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outside</a:t>
              </a:r>
              <a:r>
                <a:rPr lang="fr-FR" sz="2400" dirty="0" smtClean="0"/>
                <a:t> the SV)</a:t>
              </a:r>
              <a:endParaRPr lang="fr-FR" sz="2400" dirty="0"/>
            </a:p>
          </p:txBody>
        </p:sp>
        <p:sp>
          <p:nvSpPr>
            <p:cNvPr id="67" name="Flèche vers la droite 66"/>
            <p:cNvSpPr/>
            <p:nvPr/>
          </p:nvSpPr>
          <p:spPr>
            <a:xfrm>
              <a:off x="3358124" y="5413541"/>
              <a:ext cx="635000" cy="241299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8928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Per frame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overview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1422400"/>
            <a:ext cx="121920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0" y="3898900"/>
            <a:ext cx="12192000" cy="2057400"/>
          </a:xfrm>
          <a:prstGeom prst="rect">
            <a:avLst/>
          </a:prstGeom>
          <a:solidFill>
            <a:srgbClr val="FF9E84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736342" y="2196098"/>
            <a:ext cx="20198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Data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-767348" y="4666248"/>
            <a:ext cx="2057916" cy="523220"/>
          </a:xfrm>
          <a:prstGeom prst="rect">
            <a:avLst/>
          </a:prstGeom>
          <a:solidFill>
            <a:srgbClr val="F45B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Algorithms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2419" y="1569974"/>
            <a:ext cx="2752781" cy="171932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Triangle soup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0475" y="4051925"/>
            <a:ext cx="3747325" cy="1764675"/>
          </a:xfrm>
          <a:prstGeom prst="rect">
            <a:avLst/>
          </a:prstGeom>
          <a:solidFill>
            <a:srgbClr val="C0504D"/>
          </a:solidFill>
          <a:ln w="952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Building a TOP Tree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02519" y="4045934"/>
            <a:ext cx="3744227" cy="176253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Shading with TOP Tree</a:t>
            </a:r>
            <a:endParaRPr lang="en-US" dirty="0"/>
          </a:p>
        </p:txBody>
      </p:sp>
      <p:cxnSp>
        <p:nvCxnSpPr>
          <p:cNvPr id="32" name="Straight Arrow Connector 14"/>
          <p:cNvCxnSpPr/>
          <p:nvPr/>
        </p:nvCxnSpPr>
        <p:spPr>
          <a:xfrm>
            <a:off x="3398810" y="32766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4"/>
          <p:cNvCxnSpPr/>
          <p:nvPr/>
        </p:nvCxnSpPr>
        <p:spPr>
          <a:xfrm>
            <a:off x="59388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4"/>
          <p:cNvCxnSpPr/>
          <p:nvPr/>
        </p:nvCxnSpPr>
        <p:spPr>
          <a:xfrm>
            <a:off x="7843810" y="32385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523" y="1574801"/>
            <a:ext cx="2760377" cy="17018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TOP Tree</a:t>
            </a:r>
          </a:p>
        </p:txBody>
      </p:sp>
    </p:spTree>
    <p:extLst>
      <p:ext uri="{BB962C8B-B14F-4D97-AF65-F5344CB8AC3E}">
        <p14:creationId xmlns:p14="http://schemas.microsoft.com/office/powerpoint/2010/main" val="419787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Per frame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overview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/>
              <a:t>9</a:t>
            </a:r>
            <a:endParaRPr lang="de-CH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0" y="1422400"/>
            <a:ext cx="121920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0" y="3898900"/>
            <a:ext cx="12192000" cy="2057400"/>
          </a:xfrm>
          <a:prstGeom prst="rect">
            <a:avLst/>
          </a:prstGeom>
          <a:solidFill>
            <a:srgbClr val="FF9E84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736342" y="2196098"/>
            <a:ext cx="20198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Data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-767348" y="4666248"/>
            <a:ext cx="2057916" cy="523220"/>
          </a:xfrm>
          <a:prstGeom prst="rect">
            <a:avLst/>
          </a:prstGeom>
          <a:solidFill>
            <a:srgbClr val="F45B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Algorithms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2419" y="1569974"/>
            <a:ext cx="2752781" cy="171932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Triangle soup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0475" y="4051925"/>
            <a:ext cx="3747325" cy="1764675"/>
          </a:xfrm>
          <a:prstGeom prst="rect">
            <a:avLst/>
          </a:prstGeom>
          <a:solidFill>
            <a:srgbClr val="C0504D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Building a TOP Tree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02519" y="4045934"/>
            <a:ext cx="3744227" cy="176253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Shading with TOP Tree</a:t>
            </a:r>
            <a:endParaRPr lang="en-US" dirty="0"/>
          </a:p>
        </p:txBody>
      </p:sp>
      <p:cxnSp>
        <p:nvCxnSpPr>
          <p:cNvPr id="32" name="Straight Arrow Connector 14"/>
          <p:cNvCxnSpPr/>
          <p:nvPr/>
        </p:nvCxnSpPr>
        <p:spPr>
          <a:xfrm>
            <a:off x="3398810" y="32766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4"/>
          <p:cNvCxnSpPr/>
          <p:nvPr/>
        </p:nvCxnSpPr>
        <p:spPr>
          <a:xfrm>
            <a:off x="59388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4"/>
          <p:cNvCxnSpPr/>
          <p:nvPr/>
        </p:nvCxnSpPr>
        <p:spPr>
          <a:xfrm>
            <a:off x="7843810" y="32385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523" y="1574801"/>
            <a:ext cx="2760377" cy="17018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TOP Tree</a:t>
            </a:r>
          </a:p>
        </p:txBody>
      </p:sp>
    </p:spTree>
    <p:extLst>
      <p:ext uri="{BB962C8B-B14F-4D97-AF65-F5344CB8AC3E}">
        <p14:creationId xmlns:p14="http://schemas.microsoft.com/office/powerpoint/2010/main" val="195853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/>
        </p:nvSpPr>
        <p:spPr>
          <a:xfrm rot="3460358">
            <a:off x="7392999" y="2757622"/>
            <a:ext cx="2391824" cy="1575580"/>
          </a:xfrm>
          <a:prstGeom prst="triangle">
            <a:avLst/>
          </a:prstGeom>
          <a:solidFill>
            <a:srgbClr val="FF0000">
              <a:alpha val="58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Building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10</a:t>
            </a:r>
            <a:endParaRPr lang="de-CH" dirty="0"/>
          </a:p>
        </p:txBody>
      </p:sp>
      <p:sp>
        <p:nvSpPr>
          <p:cNvPr id="61" name="Oval 60"/>
          <p:cNvSpPr/>
          <p:nvPr/>
        </p:nvSpPr>
        <p:spPr>
          <a:xfrm>
            <a:off x="2034416" y="2210842"/>
            <a:ext cx="532191" cy="54000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2000" dirty="0"/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2054456" y="2344350"/>
            <a:ext cx="468749" cy="2822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0" y="52959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Red triangle location (empty tree)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1958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/>
        </p:nvSpPr>
        <p:spPr>
          <a:xfrm rot="3460358">
            <a:off x="7386991" y="2754314"/>
            <a:ext cx="2399653" cy="1575580"/>
          </a:xfrm>
          <a:prstGeom prst="triangl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765800" y="2806700"/>
            <a:ext cx="5232400" cy="4624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0"/>
          </p:cNvCxnSpPr>
          <p:nvPr/>
        </p:nvCxnSpPr>
        <p:spPr>
          <a:xfrm flipH="1">
            <a:off x="8077201" y="3120829"/>
            <a:ext cx="1175304" cy="3178371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4"/>
            <a:endCxn id="11" idx="2"/>
          </p:cNvCxnSpPr>
          <p:nvPr/>
        </p:nvCxnSpPr>
        <p:spPr>
          <a:xfrm flipH="1" flipV="1">
            <a:off x="7279515" y="2949518"/>
            <a:ext cx="1283229" cy="2027723"/>
          </a:xfrm>
          <a:prstGeom prst="line">
            <a:avLst/>
          </a:prstGeom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Building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10</a:t>
            </a:r>
            <a:endParaRPr lang="de-CH" dirty="0"/>
          </a:p>
        </p:txBody>
      </p:sp>
      <p:grpSp>
        <p:nvGrpSpPr>
          <p:cNvPr id="50" name="Group 49"/>
          <p:cNvGrpSpPr/>
          <p:nvPr/>
        </p:nvGrpSpPr>
        <p:grpSpPr>
          <a:xfrm>
            <a:off x="1800456" y="2210842"/>
            <a:ext cx="3341694" cy="1783690"/>
            <a:chOff x="4757069" y="1315460"/>
            <a:chExt cx="3341694" cy="178369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951709" y="2064600"/>
              <a:ext cx="11325" cy="527990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0" y="52959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Merging</a:t>
            </a:r>
            <a:r>
              <a:rPr lang="fr-FR" sz="2400" dirty="0" smtClean="0"/>
              <a:t> SV </a:t>
            </a:r>
            <a:r>
              <a:rPr lang="fr-FR" sz="2400" dirty="0" err="1" smtClean="0"/>
              <a:t>cast</a:t>
            </a:r>
            <a:r>
              <a:rPr lang="fr-FR" sz="2400" dirty="0" smtClean="0"/>
              <a:t> by </a:t>
            </a:r>
            <a:r>
              <a:rPr lang="fr-FR" sz="2400" dirty="0" err="1" smtClean="0"/>
              <a:t>red</a:t>
            </a:r>
            <a:r>
              <a:rPr lang="fr-FR" sz="2400" dirty="0" smtClean="0"/>
              <a:t> triangle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67858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/>
        </p:nvSpPr>
        <p:spPr>
          <a:xfrm rot="3460358">
            <a:off x="7374385" y="2747374"/>
            <a:ext cx="2416081" cy="1575580"/>
          </a:xfrm>
          <a:prstGeom prst="triangl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765800" y="2806700"/>
            <a:ext cx="5232400" cy="4624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0"/>
          </p:cNvCxnSpPr>
          <p:nvPr/>
        </p:nvCxnSpPr>
        <p:spPr>
          <a:xfrm flipH="1">
            <a:off x="8077201" y="3113889"/>
            <a:ext cx="1170912" cy="3185311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4"/>
            <a:endCxn id="11" idx="2"/>
          </p:cNvCxnSpPr>
          <p:nvPr/>
        </p:nvCxnSpPr>
        <p:spPr>
          <a:xfrm flipH="1" flipV="1">
            <a:off x="7270731" y="2935637"/>
            <a:ext cx="1292014" cy="2041605"/>
          </a:xfrm>
          <a:prstGeom prst="line">
            <a:avLst/>
          </a:prstGeom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Building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sp>
        <p:nvSpPr>
          <p:cNvPr id="27" name="Right Triangle 26"/>
          <p:cNvSpPr/>
          <p:nvPr/>
        </p:nvSpPr>
        <p:spPr>
          <a:xfrm rot="20945747">
            <a:off x="6705398" y="1512301"/>
            <a:ext cx="1334887" cy="811799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800456" y="2210842"/>
            <a:ext cx="3341694" cy="1783690"/>
            <a:chOff x="4757069" y="1315460"/>
            <a:chExt cx="3341694" cy="178369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951709" y="2064600"/>
              <a:ext cx="11325" cy="527990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49" name="Right Triangle 26"/>
          <p:cNvSpPr/>
          <p:nvPr/>
        </p:nvSpPr>
        <p:spPr>
          <a:xfrm rot="20945747">
            <a:off x="393497" y="2261601"/>
            <a:ext cx="1334887" cy="811799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4" name="Forme libre 3"/>
          <p:cNvSpPr/>
          <p:nvPr/>
        </p:nvSpPr>
        <p:spPr>
          <a:xfrm>
            <a:off x="1689100" y="1270000"/>
            <a:ext cx="673100" cy="1435100"/>
          </a:xfrm>
          <a:custGeom>
            <a:avLst/>
            <a:gdLst>
              <a:gd name="connsiteX0" fmla="*/ 457200 w 501194"/>
              <a:gd name="connsiteY0" fmla="*/ 0 h 1435100"/>
              <a:gd name="connsiteX1" fmla="*/ 457200 w 501194"/>
              <a:gd name="connsiteY1" fmla="*/ 927100 h 1435100"/>
              <a:gd name="connsiteX2" fmla="*/ 0 w 501194"/>
              <a:gd name="connsiteY2" fmla="*/ 143510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1194" h="1435100">
                <a:moveTo>
                  <a:pt x="457200" y="0"/>
                </a:moveTo>
                <a:cubicBezTo>
                  <a:pt x="495300" y="343958"/>
                  <a:pt x="533400" y="687917"/>
                  <a:pt x="457200" y="927100"/>
                </a:cubicBezTo>
                <a:cubicBezTo>
                  <a:pt x="381000" y="1166283"/>
                  <a:pt x="0" y="1435100"/>
                  <a:pt x="0" y="1435100"/>
                </a:cubicBezTo>
              </a:path>
            </a:pathLst>
          </a:custGeom>
          <a:ln w="38100" cmpd="sng"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0" y="52959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Green triangle location</a:t>
            </a:r>
            <a:endParaRPr lang="fr-FR" sz="2400" dirty="0"/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7115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/>
        </p:nvSpPr>
        <p:spPr>
          <a:xfrm rot="3460358">
            <a:off x="7379124" y="2749983"/>
            <a:ext cx="2409904" cy="1575580"/>
          </a:xfrm>
          <a:prstGeom prst="triangl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765800" y="2806700"/>
            <a:ext cx="5232400" cy="4624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0"/>
          </p:cNvCxnSpPr>
          <p:nvPr/>
        </p:nvCxnSpPr>
        <p:spPr>
          <a:xfrm flipH="1">
            <a:off x="8077202" y="3116498"/>
            <a:ext cx="1172562" cy="3182702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4"/>
            <a:endCxn id="11" idx="2"/>
          </p:cNvCxnSpPr>
          <p:nvPr/>
        </p:nvCxnSpPr>
        <p:spPr>
          <a:xfrm flipH="1" flipV="1">
            <a:off x="7274033" y="2940856"/>
            <a:ext cx="1288711" cy="2036385"/>
          </a:xfrm>
          <a:prstGeom prst="line">
            <a:avLst/>
          </a:prstGeom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Building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sp>
        <p:nvSpPr>
          <p:cNvPr id="27" name="Right Triangle 26"/>
          <p:cNvSpPr/>
          <p:nvPr/>
        </p:nvSpPr>
        <p:spPr>
          <a:xfrm rot="20945747">
            <a:off x="6705398" y="1512301"/>
            <a:ext cx="1334887" cy="811799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800456" y="2210842"/>
            <a:ext cx="3341694" cy="1783690"/>
            <a:chOff x="4757069" y="1315460"/>
            <a:chExt cx="3341694" cy="178369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951709" y="2064600"/>
              <a:ext cx="11325" cy="527990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68444" y="2650712"/>
            <a:ext cx="1235610" cy="756200"/>
            <a:chOff x="367687" y="4212895"/>
            <a:chExt cx="676059" cy="403380"/>
          </a:xfrm>
        </p:grpSpPr>
        <p:grpSp>
          <p:nvGrpSpPr>
            <p:cNvPr id="35" name="Grouper 8"/>
            <p:cNvGrpSpPr/>
            <p:nvPr/>
          </p:nvGrpSpPr>
          <p:grpSpPr>
            <a:xfrm>
              <a:off x="367687" y="4334058"/>
              <a:ext cx="676059" cy="282217"/>
              <a:chOff x="2382885" y="2828119"/>
              <a:chExt cx="1041035" cy="434574"/>
            </a:xfrm>
          </p:grpSpPr>
          <p:cxnSp>
            <p:nvCxnSpPr>
              <p:cNvPr id="37" name="Straight Connector 44"/>
              <p:cNvCxnSpPr/>
              <p:nvPr/>
            </p:nvCxnSpPr>
            <p:spPr>
              <a:xfrm>
                <a:off x="2900444" y="2947087"/>
                <a:ext cx="0" cy="315606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51"/>
              <p:cNvCxnSpPr/>
              <p:nvPr/>
            </p:nvCxnSpPr>
            <p:spPr>
              <a:xfrm flipH="1">
                <a:off x="2382885" y="2828119"/>
                <a:ext cx="468750" cy="282222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52"/>
              <p:cNvCxnSpPr/>
              <p:nvPr/>
            </p:nvCxnSpPr>
            <p:spPr>
              <a:xfrm>
                <a:off x="2899740" y="2842839"/>
                <a:ext cx="524180" cy="267502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Oval 53"/>
            <p:cNvSpPr/>
            <p:nvPr/>
          </p:nvSpPr>
          <p:spPr>
            <a:xfrm>
              <a:off x="568961" y="4212895"/>
              <a:ext cx="282450" cy="286594"/>
            </a:xfrm>
            <a:prstGeom prst="ellips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cxnSp>
        <p:nvCxnSpPr>
          <p:cNvPr id="70" name="Straight Connector 23"/>
          <p:cNvCxnSpPr>
            <a:stCxn id="27" idx="2"/>
          </p:cNvCxnSpPr>
          <p:nvPr/>
        </p:nvCxnSpPr>
        <p:spPr>
          <a:xfrm flipV="1">
            <a:off x="6794232" y="1549400"/>
            <a:ext cx="4597668" cy="89363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23"/>
          <p:cNvCxnSpPr>
            <a:stCxn id="27" idx="0"/>
            <a:endCxn id="27" idx="4"/>
          </p:cNvCxnSpPr>
          <p:nvPr/>
        </p:nvCxnSpPr>
        <p:spPr>
          <a:xfrm>
            <a:off x="6640666" y="1645888"/>
            <a:ext cx="1464351" cy="544625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23"/>
          <p:cNvCxnSpPr/>
          <p:nvPr/>
        </p:nvCxnSpPr>
        <p:spPr>
          <a:xfrm>
            <a:off x="6489700" y="876300"/>
            <a:ext cx="393700" cy="20245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0" y="52959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Merging</a:t>
            </a:r>
            <a:r>
              <a:rPr lang="fr-FR" sz="2400" dirty="0" smtClean="0"/>
              <a:t> SV </a:t>
            </a:r>
            <a:r>
              <a:rPr lang="fr-FR" sz="2400" dirty="0" err="1" smtClean="0"/>
              <a:t>cast</a:t>
            </a:r>
            <a:r>
              <a:rPr lang="fr-FR" sz="2400" dirty="0" smtClean="0"/>
              <a:t> by green triangle</a:t>
            </a:r>
            <a:endParaRPr lang="fr-FR" sz="2400" dirty="0"/>
          </a:p>
        </p:txBody>
      </p:sp>
      <p:sp>
        <p:nvSpPr>
          <p:cNvPr id="3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0838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&gt;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Real time hard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hadows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900" y="1320800"/>
            <a:ext cx="5245100" cy="47037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rgbClr val="F45B48"/>
                </a:solidFill>
                <a:latin typeface="+mn-lt"/>
              </a:rPr>
              <a:t>Two usual solutions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+mn-lt"/>
              </a:rPr>
              <a:t>Shadow Maps [</a:t>
            </a:r>
            <a:r>
              <a:rPr lang="en-US" sz="1600" dirty="0" smtClean="0">
                <a:latin typeface="+mn-lt"/>
              </a:rPr>
              <a:t>Williams 78]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Screen space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>
                <a:solidFill>
                  <a:srgbClr val="008000"/>
                </a:solidFill>
              </a:rPr>
              <a:t>Fast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Aliasing,  tweaking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+mn-lt"/>
              </a:rPr>
              <a:t>Shadow Volumes [</a:t>
            </a:r>
            <a:r>
              <a:rPr lang="en-US" sz="1600" dirty="0" smtClean="0">
                <a:latin typeface="+mn-lt"/>
              </a:rPr>
              <a:t>Crow 77]  [</a:t>
            </a:r>
            <a:r>
              <a:rPr lang="en-US" sz="1600" dirty="0" err="1" smtClean="0">
                <a:latin typeface="+mn-lt"/>
              </a:rPr>
              <a:t>Heidman</a:t>
            </a:r>
            <a:r>
              <a:rPr lang="en-US" sz="1600" dirty="0" smtClean="0">
                <a:latin typeface="+mn-lt"/>
              </a:rPr>
              <a:t> 91]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Object space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>
                <a:solidFill>
                  <a:srgbClr val="008000"/>
                </a:solidFill>
              </a:rPr>
              <a:t>Pixel accurate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Connectivity, </a:t>
            </a:r>
            <a:r>
              <a:rPr lang="en-US" sz="2000" dirty="0" err="1" smtClean="0">
                <a:solidFill>
                  <a:srgbClr val="FF0000"/>
                </a:solidFill>
              </a:rPr>
              <a:t>fillrate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540499" y="1320800"/>
            <a:ext cx="5549901" cy="49657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rgbClr val="F45B48"/>
                </a:solidFill>
                <a:latin typeface="+mn-lt"/>
              </a:rPr>
              <a:t>Still a research issue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+mn-lt"/>
              </a:rPr>
              <a:t>Many works in 40 years!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+mn-lt"/>
              </a:rPr>
              <a:t>[Wyman 2015]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Irregular z-buffers / shadow rays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2000" dirty="0" smtClean="0"/>
          </a:p>
          <a:p>
            <a:pPr marL="457200" lvl="1" indent="0">
              <a:lnSpc>
                <a:spcPct val="120000"/>
              </a:lnSpc>
              <a:buNone/>
            </a:pPr>
            <a:endParaRPr lang="en-US" sz="2000" dirty="0" smtClean="0"/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+mn-lt"/>
              </a:rPr>
              <a:t>[</a:t>
            </a:r>
            <a:r>
              <a:rPr lang="en-US" sz="2000" dirty="0" err="1" smtClean="0">
                <a:latin typeface="+mn-lt"/>
              </a:rPr>
              <a:t>Sintorn</a:t>
            </a:r>
            <a:r>
              <a:rPr lang="en-US" sz="2000" dirty="0" smtClean="0">
                <a:latin typeface="+mn-lt"/>
              </a:rPr>
              <a:t> 2011]</a:t>
            </a:r>
          </a:p>
          <a:p>
            <a:pPr lvl="1">
              <a:lnSpc>
                <a:spcPct val="120000"/>
              </a:lnSpc>
            </a:pPr>
            <a:r>
              <a:rPr lang="en-US" sz="1900" dirty="0" smtClean="0"/>
              <a:t>No mesh connectivity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Hierarchical SV </a:t>
            </a:r>
            <a:r>
              <a:rPr lang="en-US" sz="2000" dirty="0" smtClean="0"/>
              <a:t>software </a:t>
            </a:r>
            <a:r>
              <a:rPr lang="en-US" sz="2000" dirty="0" err="1" smtClean="0"/>
              <a:t>rasterization</a:t>
            </a:r>
            <a:endParaRPr lang="en-US" sz="2000" dirty="0" smtClean="0"/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+mn-lt"/>
              </a:rPr>
              <a:t>[</a:t>
            </a:r>
            <a:r>
              <a:rPr lang="en-US" sz="2000" dirty="0" err="1" smtClean="0">
                <a:latin typeface="+mn-lt"/>
              </a:rPr>
              <a:t>Sintorn</a:t>
            </a:r>
            <a:r>
              <a:rPr lang="en-US" sz="2000" dirty="0" smtClean="0">
                <a:latin typeface="+mn-lt"/>
              </a:rPr>
              <a:t> 2014]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Improved version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/>
              <a:t>3</a:t>
            </a:r>
            <a:endParaRPr lang="de-CH" dirty="0" smtClean="0"/>
          </a:p>
        </p:txBody>
      </p:sp>
      <p:sp>
        <p:nvSpPr>
          <p:cNvPr id="7" name="Flèche vers la droite 6"/>
          <p:cNvSpPr/>
          <p:nvPr/>
        </p:nvSpPr>
        <p:spPr>
          <a:xfrm>
            <a:off x="88900" y="3543300"/>
            <a:ext cx="11899900" cy="508000"/>
          </a:xfrm>
          <a:prstGeom prst="rightArrow">
            <a:avLst/>
          </a:prstGeom>
          <a:solidFill>
            <a:srgbClr val="F45B4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90500" y="3594100"/>
            <a:ext cx="10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1977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833100" y="3606800"/>
            <a:ext cx="10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</a:rPr>
              <a:t>2015</a:t>
            </a:r>
            <a:endParaRPr lang="fr-FR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1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/>
        </p:nvSpPr>
        <p:spPr>
          <a:xfrm rot="3460358">
            <a:off x="7373476" y="2746873"/>
            <a:ext cx="2417266" cy="1575580"/>
          </a:xfrm>
          <a:prstGeom prst="triangl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765800" y="2806700"/>
            <a:ext cx="5232400" cy="4624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0"/>
          </p:cNvCxnSpPr>
          <p:nvPr/>
        </p:nvCxnSpPr>
        <p:spPr>
          <a:xfrm flipH="1">
            <a:off x="8077201" y="3113388"/>
            <a:ext cx="1170596" cy="3185812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4"/>
            <a:endCxn id="11" idx="2"/>
          </p:cNvCxnSpPr>
          <p:nvPr/>
        </p:nvCxnSpPr>
        <p:spPr>
          <a:xfrm flipH="1" flipV="1">
            <a:off x="7270098" y="2934636"/>
            <a:ext cx="1292647" cy="2042605"/>
          </a:xfrm>
          <a:prstGeom prst="line">
            <a:avLst/>
          </a:prstGeom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Building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sp>
        <p:nvSpPr>
          <p:cNvPr id="27" name="Right Triangle 26"/>
          <p:cNvSpPr/>
          <p:nvPr/>
        </p:nvSpPr>
        <p:spPr>
          <a:xfrm rot="20945747">
            <a:off x="6705398" y="1512301"/>
            <a:ext cx="1334887" cy="811799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800456" y="2210842"/>
            <a:ext cx="3341694" cy="1783690"/>
            <a:chOff x="4757069" y="1315460"/>
            <a:chExt cx="3341694" cy="178369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951709" y="2064600"/>
              <a:ext cx="11325" cy="527990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68444" y="2650712"/>
            <a:ext cx="1235610" cy="756200"/>
            <a:chOff x="367687" y="4212895"/>
            <a:chExt cx="676059" cy="403380"/>
          </a:xfrm>
        </p:grpSpPr>
        <p:grpSp>
          <p:nvGrpSpPr>
            <p:cNvPr id="35" name="Grouper 8"/>
            <p:cNvGrpSpPr/>
            <p:nvPr/>
          </p:nvGrpSpPr>
          <p:grpSpPr>
            <a:xfrm>
              <a:off x="367687" y="4334058"/>
              <a:ext cx="676059" cy="282217"/>
              <a:chOff x="2382885" y="2828119"/>
              <a:chExt cx="1041035" cy="434574"/>
            </a:xfrm>
          </p:grpSpPr>
          <p:cxnSp>
            <p:nvCxnSpPr>
              <p:cNvPr id="37" name="Straight Connector 44"/>
              <p:cNvCxnSpPr/>
              <p:nvPr/>
            </p:nvCxnSpPr>
            <p:spPr>
              <a:xfrm>
                <a:off x="2900444" y="2947087"/>
                <a:ext cx="0" cy="315606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51"/>
              <p:cNvCxnSpPr/>
              <p:nvPr/>
            </p:nvCxnSpPr>
            <p:spPr>
              <a:xfrm flipH="1">
                <a:off x="2382885" y="2828119"/>
                <a:ext cx="468750" cy="282222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52"/>
              <p:cNvCxnSpPr/>
              <p:nvPr/>
            </p:nvCxnSpPr>
            <p:spPr>
              <a:xfrm>
                <a:off x="2899740" y="2842839"/>
                <a:ext cx="524180" cy="267502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Oval 53"/>
            <p:cNvSpPr/>
            <p:nvPr/>
          </p:nvSpPr>
          <p:spPr>
            <a:xfrm>
              <a:off x="568961" y="4212895"/>
              <a:ext cx="282450" cy="286594"/>
            </a:xfrm>
            <a:prstGeom prst="ellips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cxnSp>
        <p:nvCxnSpPr>
          <p:cNvPr id="70" name="Straight Connector 23"/>
          <p:cNvCxnSpPr>
            <a:stCxn id="27" idx="2"/>
          </p:cNvCxnSpPr>
          <p:nvPr/>
        </p:nvCxnSpPr>
        <p:spPr>
          <a:xfrm flipV="1">
            <a:off x="6794232" y="1549400"/>
            <a:ext cx="4597668" cy="89363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23"/>
          <p:cNvCxnSpPr>
            <a:stCxn id="27" idx="0"/>
            <a:endCxn id="27" idx="4"/>
          </p:cNvCxnSpPr>
          <p:nvPr/>
        </p:nvCxnSpPr>
        <p:spPr>
          <a:xfrm>
            <a:off x="6640666" y="1645888"/>
            <a:ext cx="1464351" cy="544625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23"/>
          <p:cNvCxnSpPr/>
          <p:nvPr/>
        </p:nvCxnSpPr>
        <p:spPr>
          <a:xfrm>
            <a:off x="6489700" y="876300"/>
            <a:ext cx="393700" cy="20245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23"/>
          <p:cNvCxnSpPr>
            <a:stCxn id="26" idx="2"/>
            <a:endCxn id="26" idx="4"/>
          </p:cNvCxnSpPr>
          <p:nvPr/>
        </p:nvCxnSpPr>
        <p:spPr>
          <a:xfrm flipV="1">
            <a:off x="9144000" y="4277370"/>
            <a:ext cx="254153" cy="68833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Isosceles Triangle 25"/>
          <p:cNvSpPr/>
          <p:nvPr/>
        </p:nvSpPr>
        <p:spPr>
          <a:xfrm rot="17415945">
            <a:off x="8490396" y="4027634"/>
            <a:ext cx="733752" cy="882222"/>
          </a:xfrm>
          <a:prstGeom prst="triangl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48" name="Isosceles Triangle 25"/>
          <p:cNvSpPr/>
          <p:nvPr/>
        </p:nvSpPr>
        <p:spPr>
          <a:xfrm rot="17415945">
            <a:off x="2330896" y="3316434"/>
            <a:ext cx="733752" cy="882222"/>
          </a:xfrm>
          <a:prstGeom prst="triangl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" name="Forme libre 2"/>
          <p:cNvSpPr/>
          <p:nvPr/>
        </p:nvSpPr>
        <p:spPr>
          <a:xfrm>
            <a:off x="2160190" y="1651000"/>
            <a:ext cx="766509" cy="1778000"/>
          </a:xfrm>
          <a:custGeom>
            <a:avLst/>
            <a:gdLst>
              <a:gd name="connsiteX0" fmla="*/ 36910 w 766509"/>
              <a:gd name="connsiteY0" fmla="*/ 0 h 2146300"/>
              <a:gd name="connsiteX1" fmla="*/ 75010 w 766509"/>
              <a:gd name="connsiteY1" fmla="*/ 965200 h 2146300"/>
              <a:gd name="connsiteX2" fmla="*/ 710010 w 766509"/>
              <a:gd name="connsiteY2" fmla="*/ 1460500 h 2146300"/>
              <a:gd name="connsiteX3" fmla="*/ 735410 w 766509"/>
              <a:gd name="connsiteY3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6509" h="2146300">
                <a:moveTo>
                  <a:pt x="36910" y="0"/>
                </a:moveTo>
                <a:cubicBezTo>
                  <a:pt x="-132" y="360891"/>
                  <a:pt x="-37173" y="721783"/>
                  <a:pt x="75010" y="965200"/>
                </a:cubicBezTo>
                <a:cubicBezTo>
                  <a:pt x="187193" y="1208617"/>
                  <a:pt x="599943" y="1263650"/>
                  <a:pt x="710010" y="1460500"/>
                </a:cubicBezTo>
                <a:cubicBezTo>
                  <a:pt x="820077" y="1657350"/>
                  <a:pt x="735410" y="2146300"/>
                  <a:pt x="735410" y="2146300"/>
                </a:cubicBezTo>
              </a:path>
            </a:pathLst>
          </a:custGeom>
          <a:ln w="38100" cmpd="sng"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0" y="52959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Blue triangle location</a:t>
            </a:r>
            <a:endParaRPr lang="fr-FR" sz="2400" dirty="0"/>
          </a:p>
        </p:txBody>
      </p:sp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3013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/>
        </p:nvSpPr>
        <p:spPr>
          <a:xfrm rot="3460358">
            <a:off x="7372429" y="2746297"/>
            <a:ext cx="2418629" cy="1575580"/>
          </a:xfrm>
          <a:prstGeom prst="triangl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765800" y="2806700"/>
            <a:ext cx="5232400" cy="4624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0"/>
          </p:cNvCxnSpPr>
          <p:nvPr/>
        </p:nvCxnSpPr>
        <p:spPr>
          <a:xfrm flipH="1">
            <a:off x="8077201" y="3112812"/>
            <a:ext cx="1170230" cy="3186388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4"/>
            <a:endCxn id="11" idx="2"/>
          </p:cNvCxnSpPr>
          <p:nvPr/>
        </p:nvCxnSpPr>
        <p:spPr>
          <a:xfrm flipH="1" flipV="1">
            <a:off x="7269368" y="2933484"/>
            <a:ext cx="1293376" cy="2043757"/>
          </a:xfrm>
          <a:prstGeom prst="line">
            <a:avLst/>
          </a:prstGeom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Building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sp>
        <p:nvSpPr>
          <p:cNvPr id="27" name="Right Triangle 26"/>
          <p:cNvSpPr/>
          <p:nvPr/>
        </p:nvSpPr>
        <p:spPr>
          <a:xfrm rot="20945747">
            <a:off x="6705398" y="1512301"/>
            <a:ext cx="1334887" cy="811799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800456" y="2210842"/>
            <a:ext cx="3341694" cy="1783690"/>
            <a:chOff x="4757069" y="1315460"/>
            <a:chExt cx="3341694" cy="178369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951709" y="2064600"/>
              <a:ext cx="11325" cy="527990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68444" y="2650712"/>
            <a:ext cx="1235610" cy="756200"/>
            <a:chOff x="367687" y="4212895"/>
            <a:chExt cx="676059" cy="403380"/>
          </a:xfrm>
        </p:grpSpPr>
        <p:grpSp>
          <p:nvGrpSpPr>
            <p:cNvPr id="35" name="Grouper 8"/>
            <p:cNvGrpSpPr/>
            <p:nvPr/>
          </p:nvGrpSpPr>
          <p:grpSpPr>
            <a:xfrm>
              <a:off x="367687" y="4334058"/>
              <a:ext cx="676059" cy="282217"/>
              <a:chOff x="2382885" y="2828119"/>
              <a:chExt cx="1041035" cy="434574"/>
            </a:xfrm>
          </p:grpSpPr>
          <p:cxnSp>
            <p:nvCxnSpPr>
              <p:cNvPr id="37" name="Straight Connector 44"/>
              <p:cNvCxnSpPr/>
              <p:nvPr/>
            </p:nvCxnSpPr>
            <p:spPr>
              <a:xfrm>
                <a:off x="2900444" y="2947087"/>
                <a:ext cx="0" cy="315606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51"/>
              <p:cNvCxnSpPr/>
              <p:nvPr/>
            </p:nvCxnSpPr>
            <p:spPr>
              <a:xfrm flipH="1">
                <a:off x="2382885" y="2828119"/>
                <a:ext cx="468750" cy="282222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52"/>
              <p:cNvCxnSpPr/>
              <p:nvPr/>
            </p:nvCxnSpPr>
            <p:spPr>
              <a:xfrm>
                <a:off x="2899740" y="2842839"/>
                <a:ext cx="524180" cy="267502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Oval 53"/>
            <p:cNvSpPr/>
            <p:nvPr/>
          </p:nvSpPr>
          <p:spPr>
            <a:xfrm>
              <a:off x="568961" y="4212895"/>
              <a:ext cx="282450" cy="286594"/>
            </a:xfrm>
            <a:prstGeom prst="ellips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363857" y="3492126"/>
            <a:ext cx="1235610" cy="756193"/>
            <a:chOff x="367687" y="4212895"/>
            <a:chExt cx="676059" cy="403376"/>
          </a:xfrm>
        </p:grpSpPr>
        <p:grpSp>
          <p:nvGrpSpPr>
            <p:cNvPr id="42" name="Grouper 8"/>
            <p:cNvGrpSpPr/>
            <p:nvPr/>
          </p:nvGrpSpPr>
          <p:grpSpPr>
            <a:xfrm>
              <a:off x="367687" y="4334063"/>
              <a:ext cx="676059" cy="282208"/>
              <a:chOff x="2382885" y="2828119"/>
              <a:chExt cx="1041035" cy="434559"/>
            </a:xfrm>
          </p:grpSpPr>
          <p:cxnSp>
            <p:nvCxnSpPr>
              <p:cNvPr id="44" name="Straight Connector 44"/>
              <p:cNvCxnSpPr/>
              <p:nvPr/>
            </p:nvCxnSpPr>
            <p:spPr>
              <a:xfrm>
                <a:off x="2911144" y="2947073"/>
                <a:ext cx="0" cy="315605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51"/>
              <p:cNvCxnSpPr/>
              <p:nvPr/>
            </p:nvCxnSpPr>
            <p:spPr>
              <a:xfrm flipH="1">
                <a:off x="2382885" y="2828119"/>
                <a:ext cx="468750" cy="282222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2"/>
              <p:cNvCxnSpPr/>
              <p:nvPr/>
            </p:nvCxnSpPr>
            <p:spPr>
              <a:xfrm>
                <a:off x="2899740" y="2842839"/>
                <a:ext cx="524180" cy="267502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Oval 53"/>
            <p:cNvSpPr/>
            <p:nvPr/>
          </p:nvSpPr>
          <p:spPr>
            <a:xfrm>
              <a:off x="568961" y="4212895"/>
              <a:ext cx="282450" cy="286594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cxnSp>
        <p:nvCxnSpPr>
          <p:cNvPr id="70" name="Straight Connector 23"/>
          <p:cNvCxnSpPr>
            <a:stCxn id="27" idx="2"/>
          </p:cNvCxnSpPr>
          <p:nvPr/>
        </p:nvCxnSpPr>
        <p:spPr>
          <a:xfrm flipV="1">
            <a:off x="6794232" y="1549400"/>
            <a:ext cx="4597668" cy="89363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23"/>
          <p:cNvCxnSpPr>
            <a:stCxn id="27" idx="0"/>
            <a:endCxn id="27" idx="4"/>
          </p:cNvCxnSpPr>
          <p:nvPr/>
        </p:nvCxnSpPr>
        <p:spPr>
          <a:xfrm>
            <a:off x="6640666" y="1645888"/>
            <a:ext cx="1464351" cy="544625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23"/>
          <p:cNvCxnSpPr/>
          <p:nvPr/>
        </p:nvCxnSpPr>
        <p:spPr>
          <a:xfrm>
            <a:off x="6489700" y="876300"/>
            <a:ext cx="393700" cy="20245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23"/>
          <p:cNvCxnSpPr>
            <a:stCxn id="26" idx="2"/>
            <a:endCxn id="26" idx="4"/>
          </p:cNvCxnSpPr>
          <p:nvPr/>
        </p:nvCxnSpPr>
        <p:spPr>
          <a:xfrm flipV="1">
            <a:off x="9144000" y="4277370"/>
            <a:ext cx="254153" cy="68833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23"/>
          <p:cNvCxnSpPr>
            <a:stCxn id="26" idx="0"/>
          </p:cNvCxnSpPr>
          <p:nvPr/>
        </p:nvCxnSpPr>
        <p:spPr>
          <a:xfrm>
            <a:off x="8443467" y="4315955"/>
            <a:ext cx="1589533" cy="1487945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23"/>
          <p:cNvCxnSpPr/>
          <p:nvPr/>
        </p:nvCxnSpPr>
        <p:spPr>
          <a:xfrm flipV="1">
            <a:off x="6450411" y="4203700"/>
            <a:ext cx="4712889" cy="18542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Isosceles Triangle 25"/>
          <p:cNvSpPr/>
          <p:nvPr/>
        </p:nvSpPr>
        <p:spPr>
          <a:xfrm rot="17415945">
            <a:off x="8490396" y="4027634"/>
            <a:ext cx="733752" cy="882222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47" name="ZoneTexte 46"/>
          <p:cNvSpPr txBox="1"/>
          <p:nvPr/>
        </p:nvSpPr>
        <p:spPr>
          <a:xfrm>
            <a:off x="0" y="52959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Merging</a:t>
            </a:r>
            <a:r>
              <a:rPr lang="fr-FR" sz="2400" dirty="0" smtClean="0"/>
              <a:t> SV </a:t>
            </a:r>
            <a:r>
              <a:rPr lang="fr-FR" sz="2400" dirty="0" err="1" smtClean="0"/>
              <a:t>cast</a:t>
            </a:r>
            <a:r>
              <a:rPr lang="fr-FR" sz="2400" dirty="0" smtClean="0"/>
              <a:t> by </a:t>
            </a:r>
            <a:r>
              <a:rPr lang="fr-FR" sz="2400" dirty="0" err="1" smtClean="0"/>
              <a:t>blue</a:t>
            </a:r>
            <a:r>
              <a:rPr lang="fr-FR" sz="2400" dirty="0" smtClean="0"/>
              <a:t> triangle</a:t>
            </a:r>
            <a:endParaRPr lang="fr-FR" sz="2400" dirty="0"/>
          </a:p>
        </p:txBody>
      </p:sp>
      <p:sp>
        <p:nvSpPr>
          <p:cNvPr id="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463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/>
        </p:nvSpPr>
        <p:spPr>
          <a:xfrm rot="3460358">
            <a:off x="7377119" y="2748879"/>
            <a:ext cx="2412517" cy="1575580"/>
          </a:xfrm>
          <a:prstGeom prst="triangl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765800" y="2806700"/>
            <a:ext cx="5232400" cy="4624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0"/>
          </p:cNvCxnSpPr>
          <p:nvPr/>
        </p:nvCxnSpPr>
        <p:spPr>
          <a:xfrm flipH="1">
            <a:off x="8077201" y="3115394"/>
            <a:ext cx="1171864" cy="3183806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4"/>
            <a:endCxn id="11" idx="2"/>
          </p:cNvCxnSpPr>
          <p:nvPr/>
        </p:nvCxnSpPr>
        <p:spPr>
          <a:xfrm flipH="1" flipV="1">
            <a:off x="7272636" y="2938648"/>
            <a:ext cx="1290108" cy="2038593"/>
          </a:xfrm>
          <a:prstGeom prst="line">
            <a:avLst/>
          </a:prstGeom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Building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sp>
        <p:nvSpPr>
          <p:cNvPr id="27" name="Right Triangle 26"/>
          <p:cNvSpPr/>
          <p:nvPr/>
        </p:nvSpPr>
        <p:spPr>
          <a:xfrm rot="20945747">
            <a:off x="6705398" y="1512301"/>
            <a:ext cx="1334887" cy="811799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800456" y="2210842"/>
            <a:ext cx="3341694" cy="1783690"/>
            <a:chOff x="4757069" y="1315460"/>
            <a:chExt cx="3341694" cy="178369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951709" y="2064600"/>
              <a:ext cx="11325" cy="527990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68444" y="2650712"/>
            <a:ext cx="1235610" cy="756200"/>
            <a:chOff x="367687" y="4212895"/>
            <a:chExt cx="676059" cy="403380"/>
          </a:xfrm>
        </p:grpSpPr>
        <p:grpSp>
          <p:nvGrpSpPr>
            <p:cNvPr id="35" name="Grouper 8"/>
            <p:cNvGrpSpPr/>
            <p:nvPr/>
          </p:nvGrpSpPr>
          <p:grpSpPr>
            <a:xfrm>
              <a:off x="367687" y="4334058"/>
              <a:ext cx="676059" cy="282217"/>
              <a:chOff x="2382885" y="2828119"/>
              <a:chExt cx="1041035" cy="434574"/>
            </a:xfrm>
          </p:grpSpPr>
          <p:cxnSp>
            <p:nvCxnSpPr>
              <p:cNvPr id="37" name="Straight Connector 44"/>
              <p:cNvCxnSpPr/>
              <p:nvPr/>
            </p:nvCxnSpPr>
            <p:spPr>
              <a:xfrm>
                <a:off x="2900444" y="2947087"/>
                <a:ext cx="0" cy="315606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51"/>
              <p:cNvCxnSpPr/>
              <p:nvPr/>
            </p:nvCxnSpPr>
            <p:spPr>
              <a:xfrm flipH="1">
                <a:off x="2382885" y="2828119"/>
                <a:ext cx="468750" cy="282222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52"/>
              <p:cNvCxnSpPr/>
              <p:nvPr/>
            </p:nvCxnSpPr>
            <p:spPr>
              <a:xfrm>
                <a:off x="2899740" y="2842839"/>
                <a:ext cx="524180" cy="267502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Oval 53"/>
            <p:cNvSpPr/>
            <p:nvPr/>
          </p:nvSpPr>
          <p:spPr>
            <a:xfrm>
              <a:off x="568961" y="4212895"/>
              <a:ext cx="282450" cy="286594"/>
            </a:xfrm>
            <a:prstGeom prst="ellips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363857" y="3492126"/>
            <a:ext cx="1235610" cy="756193"/>
            <a:chOff x="367687" y="4212895"/>
            <a:chExt cx="676059" cy="403376"/>
          </a:xfrm>
        </p:grpSpPr>
        <p:grpSp>
          <p:nvGrpSpPr>
            <p:cNvPr id="42" name="Grouper 8"/>
            <p:cNvGrpSpPr/>
            <p:nvPr/>
          </p:nvGrpSpPr>
          <p:grpSpPr>
            <a:xfrm>
              <a:off x="367687" y="4334063"/>
              <a:ext cx="676059" cy="282208"/>
              <a:chOff x="2382885" y="2828119"/>
              <a:chExt cx="1041035" cy="434559"/>
            </a:xfrm>
          </p:grpSpPr>
          <p:cxnSp>
            <p:nvCxnSpPr>
              <p:cNvPr id="44" name="Straight Connector 44"/>
              <p:cNvCxnSpPr/>
              <p:nvPr/>
            </p:nvCxnSpPr>
            <p:spPr>
              <a:xfrm>
                <a:off x="2911144" y="2947073"/>
                <a:ext cx="0" cy="315605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51"/>
              <p:cNvCxnSpPr/>
              <p:nvPr/>
            </p:nvCxnSpPr>
            <p:spPr>
              <a:xfrm flipH="1">
                <a:off x="2382885" y="2828119"/>
                <a:ext cx="468750" cy="282222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2"/>
              <p:cNvCxnSpPr/>
              <p:nvPr/>
            </p:nvCxnSpPr>
            <p:spPr>
              <a:xfrm>
                <a:off x="2899740" y="2842839"/>
                <a:ext cx="524180" cy="267502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Oval 53"/>
            <p:cNvSpPr/>
            <p:nvPr/>
          </p:nvSpPr>
          <p:spPr>
            <a:xfrm>
              <a:off x="568961" y="4212895"/>
              <a:ext cx="282450" cy="286594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cxnSp>
        <p:nvCxnSpPr>
          <p:cNvPr id="70" name="Straight Connector 23"/>
          <p:cNvCxnSpPr>
            <a:stCxn id="27" idx="2"/>
          </p:cNvCxnSpPr>
          <p:nvPr/>
        </p:nvCxnSpPr>
        <p:spPr>
          <a:xfrm flipV="1">
            <a:off x="6794232" y="1549400"/>
            <a:ext cx="4597668" cy="89363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23"/>
          <p:cNvCxnSpPr>
            <a:stCxn id="27" idx="0"/>
            <a:endCxn id="27" idx="4"/>
          </p:cNvCxnSpPr>
          <p:nvPr/>
        </p:nvCxnSpPr>
        <p:spPr>
          <a:xfrm>
            <a:off x="6640666" y="1645888"/>
            <a:ext cx="1464351" cy="544625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23"/>
          <p:cNvCxnSpPr/>
          <p:nvPr/>
        </p:nvCxnSpPr>
        <p:spPr>
          <a:xfrm>
            <a:off x="6489700" y="876300"/>
            <a:ext cx="393700" cy="20245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23"/>
          <p:cNvCxnSpPr>
            <a:stCxn id="26" idx="2"/>
            <a:endCxn id="26" idx="4"/>
          </p:cNvCxnSpPr>
          <p:nvPr/>
        </p:nvCxnSpPr>
        <p:spPr>
          <a:xfrm flipV="1">
            <a:off x="9144000" y="4277370"/>
            <a:ext cx="254153" cy="68833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23"/>
          <p:cNvCxnSpPr>
            <a:stCxn id="26" idx="0"/>
          </p:cNvCxnSpPr>
          <p:nvPr/>
        </p:nvCxnSpPr>
        <p:spPr>
          <a:xfrm>
            <a:off x="8443467" y="4315955"/>
            <a:ext cx="1589533" cy="1487945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23"/>
          <p:cNvCxnSpPr/>
          <p:nvPr/>
        </p:nvCxnSpPr>
        <p:spPr>
          <a:xfrm flipV="1">
            <a:off x="8140700" y="4203700"/>
            <a:ext cx="3022600" cy="11430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ight Triangle 46"/>
          <p:cNvSpPr/>
          <p:nvPr/>
        </p:nvSpPr>
        <p:spPr>
          <a:xfrm rot="1924606">
            <a:off x="7925008" y="3300300"/>
            <a:ext cx="850691" cy="636700"/>
          </a:xfrm>
          <a:prstGeom prst="rtTriangl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 rot="17415945">
            <a:off x="8490396" y="4027634"/>
            <a:ext cx="733752" cy="882222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8" name="Right Triangle 46"/>
          <p:cNvSpPr/>
          <p:nvPr/>
        </p:nvSpPr>
        <p:spPr>
          <a:xfrm rot="1924606">
            <a:off x="3657809" y="4113101"/>
            <a:ext cx="850691" cy="636700"/>
          </a:xfrm>
          <a:prstGeom prst="rtTriangl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7" name="Forme libre 16"/>
          <p:cNvSpPr/>
          <p:nvPr/>
        </p:nvSpPr>
        <p:spPr>
          <a:xfrm>
            <a:off x="2227146" y="1358900"/>
            <a:ext cx="2338560" cy="2616200"/>
          </a:xfrm>
          <a:custGeom>
            <a:avLst/>
            <a:gdLst>
              <a:gd name="connsiteX0" fmla="*/ 96954 w 2338560"/>
              <a:gd name="connsiteY0" fmla="*/ 0 h 2616200"/>
              <a:gd name="connsiteX1" fmla="*/ 249354 w 2338560"/>
              <a:gd name="connsiteY1" fmla="*/ 1016000 h 2616200"/>
              <a:gd name="connsiteX2" fmla="*/ 2243254 w 2338560"/>
              <a:gd name="connsiteY2" fmla="*/ 2044700 h 2616200"/>
              <a:gd name="connsiteX3" fmla="*/ 1836854 w 2338560"/>
              <a:gd name="connsiteY3" fmla="*/ 2616200 h 261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560" h="2616200">
                <a:moveTo>
                  <a:pt x="96954" y="0"/>
                </a:moveTo>
                <a:cubicBezTo>
                  <a:pt x="-5705" y="337608"/>
                  <a:pt x="-108363" y="675217"/>
                  <a:pt x="249354" y="1016000"/>
                </a:cubicBezTo>
                <a:cubicBezTo>
                  <a:pt x="607071" y="1356783"/>
                  <a:pt x="1978671" y="1778000"/>
                  <a:pt x="2243254" y="2044700"/>
                </a:cubicBezTo>
                <a:cubicBezTo>
                  <a:pt x="2507837" y="2311400"/>
                  <a:pt x="2172345" y="2463800"/>
                  <a:pt x="1836854" y="2616200"/>
                </a:cubicBezTo>
              </a:path>
            </a:pathLst>
          </a:custGeom>
          <a:ln w="38100" cmpd="sng">
            <a:solidFill>
              <a:srgbClr val="ED7D3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ZoneTexte 78"/>
          <p:cNvSpPr txBox="1"/>
          <p:nvPr/>
        </p:nvSpPr>
        <p:spPr>
          <a:xfrm>
            <a:off x="0" y="52959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Orange triangle location</a:t>
            </a:r>
            <a:endParaRPr lang="fr-FR" sz="2400" dirty="0"/>
          </a:p>
        </p:txBody>
      </p:sp>
      <p:cxnSp>
        <p:nvCxnSpPr>
          <p:cNvPr id="48" name="Straight Connector 23"/>
          <p:cNvCxnSpPr/>
          <p:nvPr/>
        </p:nvCxnSpPr>
        <p:spPr>
          <a:xfrm flipV="1">
            <a:off x="6450411" y="4203700"/>
            <a:ext cx="4712889" cy="18542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7130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/>
        </p:nvSpPr>
        <p:spPr>
          <a:xfrm rot="3460358">
            <a:off x="7379125" y="2749983"/>
            <a:ext cx="2409904" cy="1575580"/>
          </a:xfrm>
          <a:prstGeom prst="triangl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765800" y="2806700"/>
            <a:ext cx="5232400" cy="4624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0"/>
          </p:cNvCxnSpPr>
          <p:nvPr/>
        </p:nvCxnSpPr>
        <p:spPr>
          <a:xfrm flipH="1">
            <a:off x="8077201" y="3116498"/>
            <a:ext cx="1172564" cy="3182702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4"/>
            <a:endCxn id="11" idx="2"/>
          </p:cNvCxnSpPr>
          <p:nvPr/>
        </p:nvCxnSpPr>
        <p:spPr>
          <a:xfrm flipH="1" flipV="1">
            <a:off x="7274034" y="2940856"/>
            <a:ext cx="1288711" cy="2036385"/>
          </a:xfrm>
          <a:prstGeom prst="line">
            <a:avLst/>
          </a:prstGeom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Building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sp>
        <p:nvSpPr>
          <p:cNvPr id="27" name="Right Triangle 26"/>
          <p:cNvSpPr/>
          <p:nvPr/>
        </p:nvSpPr>
        <p:spPr>
          <a:xfrm rot="20945747">
            <a:off x="6705398" y="1512301"/>
            <a:ext cx="1334887" cy="811799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800456" y="2210842"/>
            <a:ext cx="3341694" cy="1783690"/>
            <a:chOff x="4757069" y="1315460"/>
            <a:chExt cx="3341694" cy="178369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951709" y="2064600"/>
              <a:ext cx="11325" cy="527990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68444" y="2650712"/>
            <a:ext cx="1235610" cy="756200"/>
            <a:chOff x="367687" y="4212895"/>
            <a:chExt cx="676059" cy="403380"/>
          </a:xfrm>
        </p:grpSpPr>
        <p:grpSp>
          <p:nvGrpSpPr>
            <p:cNvPr id="35" name="Grouper 8"/>
            <p:cNvGrpSpPr/>
            <p:nvPr/>
          </p:nvGrpSpPr>
          <p:grpSpPr>
            <a:xfrm>
              <a:off x="367687" y="4334058"/>
              <a:ext cx="676059" cy="282217"/>
              <a:chOff x="2382885" y="2828119"/>
              <a:chExt cx="1041035" cy="434574"/>
            </a:xfrm>
          </p:grpSpPr>
          <p:cxnSp>
            <p:nvCxnSpPr>
              <p:cNvPr id="37" name="Straight Connector 44"/>
              <p:cNvCxnSpPr/>
              <p:nvPr/>
            </p:nvCxnSpPr>
            <p:spPr>
              <a:xfrm>
                <a:off x="2900444" y="2947087"/>
                <a:ext cx="0" cy="315606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51"/>
              <p:cNvCxnSpPr/>
              <p:nvPr/>
            </p:nvCxnSpPr>
            <p:spPr>
              <a:xfrm flipH="1">
                <a:off x="2382885" y="2828119"/>
                <a:ext cx="468750" cy="282222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52"/>
              <p:cNvCxnSpPr/>
              <p:nvPr/>
            </p:nvCxnSpPr>
            <p:spPr>
              <a:xfrm>
                <a:off x="2899740" y="2842839"/>
                <a:ext cx="524180" cy="267502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Oval 53"/>
            <p:cNvSpPr/>
            <p:nvPr/>
          </p:nvSpPr>
          <p:spPr>
            <a:xfrm>
              <a:off x="568961" y="4212895"/>
              <a:ext cx="282450" cy="286594"/>
            </a:xfrm>
            <a:prstGeom prst="ellips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363857" y="3492126"/>
            <a:ext cx="1235610" cy="756193"/>
            <a:chOff x="367687" y="4212895"/>
            <a:chExt cx="676059" cy="403376"/>
          </a:xfrm>
        </p:grpSpPr>
        <p:grpSp>
          <p:nvGrpSpPr>
            <p:cNvPr id="42" name="Grouper 8"/>
            <p:cNvGrpSpPr/>
            <p:nvPr/>
          </p:nvGrpSpPr>
          <p:grpSpPr>
            <a:xfrm>
              <a:off x="367687" y="4334063"/>
              <a:ext cx="676059" cy="282208"/>
              <a:chOff x="2382885" y="2828119"/>
              <a:chExt cx="1041035" cy="434559"/>
            </a:xfrm>
          </p:grpSpPr>
          <p:cxnSp>
            <p:nvCxnSpPr>
              <p:cNvPr id="44" name="Straight Connector 44"/>
              <p:cNvCxnSpPr/>
              <p:nvPr/>
            </p:nvCxnSpPr>
            <p:spPr>
              <a:xfrm>
                <a:off x="2911144" y="2947073"/>
                <a:ext cx="0" cy="315605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51"/>
              <p:cNvCxnSpPr/>
              <p:nvPr/>
            </p:nvCxnSpPr>
            <p:spPr>
              <a:xfrm flipH="1">
                <a:off x="2382885" y="2828119"/>
                <a:ext cx="468750" cy="282222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2"/>
              <p:cNvCxnSpPr/>
              <p:nvPr/>
            </p:nvCxnSpPr>
            <p:spPr>
              <a:xfrm>
                <a:off x="2899740" y="2842839"/>
                <a:ext cx="524180" cy="267502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Oval 53"/>
            <p:cNvSpPr/>
            <p:nvPr/>
          </p:nvSpPr>
          <p:spPr>
            <a:xfrm>
              <a:off x="568961" y="4212895"/>
              <a:ext cx="282450" cy="286594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407984" y="3874185"/>
            <a:ext cx="1235610" cy="756207"/>
            <a:chOff x="367687" y="4212895"/>
            <a:chExt cx="676059" cy="403384"/>
          </a:xfrm>
          <a:solidFill>
            <a:srgbClr val="FFFFFF"/>
          </a:solidFill>
        </p:grpSpPr>
        <p:grpSp>
          <p:nvGrpSpPr>
            <p:cNvPr id="59" name="Grouper 8"/>
            <p:cNvGrpSpPr/>
            <p:nvPr/>
          </p:nvGrpSpPr>
          <p:grpSpPr>
            <a:xfrm>
              <a:off x="367687" y="4334057"/>
              <a:ext cx="676059" cy="282222"/>
              <a:chOff x="2382885" y="2828119"/>
              <a:chExt cx="1041035" cy="434582"/>
            </a:xfrm>
            <a:grpFill/>
          </p:grpSpPr>
          <p:cxnSp>
            <p:nvCxnSpPr>
              <p:cNvPr id="66" name="Straight Connector 44"/>
              <p:cNvCxnSpPr/>
              <p:nvPr/>
            </p:nvCxnSpPr>
            <p:spPr>
              <a:xfrm>
                <a:off x="2911144" y="2947095"/>
                <a:ext cx="0" cy="315606"/>
              </a:xfrm>
              <a:prstGeom prst="line">
                <a:avLst/>
              </a:prstGeom>
              <a:grpFill/>
              <a:ln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1"/>
              <p:cNvCxnSpPr/>
              <p:nvPr/>
            </p:nvCxnSpPr>
            <p:spPr>
              <a:xfrm flipH="1">
                <a:off x="2382885" y="2828119"/>
                <a:ext cx="468750" cy="282222"/>
              </a:xfrm>
              <a:prstGeom prst="line">
                <a:avLst/>
              </a:prstGeom>
              <a:grpFill/>
              <a:ln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2"/>
              <p:cNvCxnSpPr/>
              <p:nvPr/>
            </p:nvCxnSpPr>
            <p:spPr>
              <a:xfrm>
                <a:off x="2899740" y="2842839"/>
                <a:ext cx="524180" cy="267502"/>
              </a:xfrm>
              <a:prstGeom prst="line">
                <a:avLst/>
              </a:prstGeom>
              <a:grpFill/>
              <a:ln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5" name="Oval 53"/>
            <p:cNvSpPr/>
            <p:nvPr/>
          </p:nvSpPr>
          <p:spPr>
            <a:xfrm>
              <a:off x="568961" y="4212895"/>
              <a:ext cx="282450" cy="2865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cxnSp>
        <p:nvCxnSpPr>
          <p:cNvPr id="70" name="Straight Connector 23"/>
          <p:cNvCxnSpPr>
            <a:stCxn id="27" idx="2"/>
          </p:cNvCxnSpPr>
          <p:nvPr/>
        </p:nvCxnSpPr>
        <p:spPr>
          <a:xfrm flipV="1">
            <a:off x="6794232" y="1549400"/>
            <a:ext cx="4597668" cy="89363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23"/>
          <p:cNvCxnSpPr>
            <a:stCxn id="27" idx="0"/>
            <a:endCxn id="27" idx="4"/>
          </p:cNvCxnSpPr>
          <p:nvPr/>
        </p:nvCxnSpPr>
        <p:spPr>
          <a:xfrm>
            <a:off x="6640666" y="1645888"/>
            <a:ext cx="1464351" cy="544625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23"/>
          <p:cNvCxnSpPr/>
          <p:nvPr/>
        </p:nvCxnSpPr>
        <p:spPr>
          <a:xfrm>
            <a:off x="6489700" y="876300"/>
            <a:ext cx="393700" cy="20245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23"/>
          <p:cNvCxnSpPr>
            <a:stCxn id="26" idx="2"/>
            <a:endCxn id="26" idx="4"/>
          </p:cNvCxnSpPr>
          <p:nvPr/>
        </p:nvCxnSpPr>
        <p:spPr>
          <a:xfrm flipV="1">
            <a:off x="9144000" y="4277370"/>
            <a:ext cx="254153" cy="68833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23"/>
          <p:cNvCxnSpPr>
            <a:stCxn id="26" idx="0"/>
          </p:cNvCxnSpPr>
          <p:nvPr/>
        </p:nvCxnSpPr>
        <p:spPr>
          <a:xfrm>
            <a:off x="8443467" y="4315955"/>
            <a:ext cx="1589533" cy="1487945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23"/>
          <p:cNvCxnSpPr/>
          <p:nvPr/>
        </p:nvCxnSpPr>
        <p:spPr>
          <a:xfrm flipV="1">
            <a:off x="8140700" y="4203700"/>
            <a:ext cx="3022600" cy="11430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ight Triangle 46"/>
          <p:cNvSpPr/>
          <p:nvPr/>
        </p:nvSpPr>
        <p:spPr>
          <a:xfrm rot="1924606">
            <a:off x="7925008" y="3300300"/>
            <a:ext cx="850691" cy="636700"/>
          </a:xfrm>
          <a:prstGeom prst="rtTriangle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23"/>
          <p:cNvCxnSpPr>
            <a:stCxn id="47" idx="2"/>
            <a:endCxn id="47" idx="0"/>
          </p:cNvCxnSpPr>
          <p:nvPr/>
        </p:nvCxnSpPr>
        <p:spPr>
          <a:xfrm flipV="1">
            <a:off x="7820881" y="3123018"/>
            <a:ext cx="338123" cy="53950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23"/>
          <p:cNvCxnSpPr/>
          <p:nvPr/>
        </p:nvCxnSpPr>
        <p:spPr>
          <a:xfrm>
            <a:off x="7658100" y="3543300"/>
            <a:ext cx="1346200" cy="87630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Isosceles Triangle 25"/>
          <p:cNvSpPr/>
          <p:nvPr/>
        </p:nvSpPr>
        <p:spPr>
          <a:xfrm rot="17415945">
            <a:off x="8490396" y="4027634"/>
            <a:ext cx="733752" cy="882222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23"/>
          <p:cNvCxnSpPr>
            <a:stCxn id="47" idx="4"/>
          </p:cNvCxnSpPr>
          <p:nvPr/>
        </p:nvCxnSpPr>
        <p:spPr>
          <a:xfrm flipH="1" flipV="1">
            <a:off x="8115300" y="3009900"/>
            <a:ext cx="426403" cy="1104382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ZoneTexte 68"/>
          <p:cNvSpPr txBox="1"/>
          <p:nvPr/>
        </p:nvSpPr>
        <p:spPr>
          <a:xfrm>
            <a:off x="0" y="52959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Merging</a:t>
            </a:r>
            <a:r>
              <a:rPr lang="fr-FR" sz="2400" dirty="0" smtClean="0"/>
              <a:t> SV </a:t>
            </a:r>
            <a:r>
              <a:rPr lang="fr-FR" sz="2400" dirty="0" err="1" smtClean="0"/>
              <a:t>cast</a:t>
            </a:r>
            <a:r>
              <a:rPr lang="fr-FR" sz="2400" dirty="0" smtClean="0"/>
              <a:t> by orange triangle</a:t>
            </a:r>
            <a:endParaRPr lang="fr-FR" sz="2400" dirty="0"/>
          </a:p>
        </p:txBody>
      </p:sp>
      <p:cxnSp>
        <p:nvCxnSpPr>
          <p:cNvPr id="73" name="Straight Connector 23"/>
          <p:cNvCxnSpPr/>
          <p:nvPr/>
        </p:nvCxnSpPr>
        <p:spPr>
          <a:xfrm flipV="1">
            <a:off x="6450411" y="4203700"/>
            <a:ext cx="4712889" cy="18542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6296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/>
        </p:nvSpPr>
        <p:spPr>
          <a:xfrm rot="3460358">
            <a:off x="7371837" y="2745971"/>
            <a:ext cx="2419401" cy="1575580"/>
          </a:xfrm>
          <a:prstGeom prst="triangl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765800" y="2806700"/>
            <a:ext cx="5232400" cy="4624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0"/>
          </p:cNvCxnSpPr>
          <p:nvPr/>
        </p:nvCxnSpPr>
        <p:spPr>
          <a:xfrm flipH="1">
            <a:off x="8077201" y="3112486"/>
            <a:ext cx="1170024" cy="318671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4"/>
            <a:endCxn id="11" idx="2"/>
          </p:cNvCxnSpPr>
          <p:nvPr/>
        </p:nvCxnSpPr>
        <p:spPr>
          <a:xfrm flipH="1" flipV="1">
            <a:off x="7268955" y="2932832"/>
            <a:ext cx="1293789" cy="2044409"/>
          </a:xfrm>
          <a:prstGeom prst="line">
            <a:avLst/>
          </a:prstGeom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Building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sp>
        <p:nvSpPr>
          <p:cNvPr id="27" name="Right Triangle 26"/>
          <p:cNvSpPr/>
          <p:nvPr/>
        </p:nvSpPr>
        <p:spPr>
          <a:xfrm rot="20945747">
            <a:off x="6705398" y="1512301"/>
            <a:ext cx="1334887" cy="811799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800456" y="2210842"/>
            <a:ext cx="3341694" cy="1783690"/>
            <a:chOff x="4757069" y="1315460"/>
            <a:chExt cx="3341694" cy="178369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951709" y="2064600"/>
              <a:ext cx="11325" cy="527990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68444" y="2650712"/>
            <a:ext cx="1235610" cy="756200"/>
            <a:chOff x="367687" y="4212895"/>
            <a:chExt cx="676059" cy="403380"/>
          </a:xfrm>
        </p:grpSpPr>
        <p:grpSp>
          <p:nvGrpSpPr>
            <p:cNvPr id="35" name="Grouper 8"/>
            <p:cNvGrpSpPr/>
            <p:nvPr/>
          </p:nvGrpSpPr>
          <p:grpSpPr>
            <a:xfrm>
              <a:off x="367687" y="4334058"/>
              <a:ext cx="676059" cy="282217"/>
              <a:chOff x="2382885" y="2828119"/>
              <a:chExt cx="1041035" cy="434574"/>
            </a:xfrm>
          </p:grpSpPr>
          <p:cxnSp>
            <p:nvCxnSpPr>
              <p:cNvPr id="37" name="Straight Connector 44"/>
              <p:cNvCxnSpPr/>
              <p:nvPr/>
            </p:nvCxnSpPr>
            <p:spPr>
              <a:xfrm>
                <a:off x="2900444" y="2947087"/>
                <a:ext cx="0" cy="315606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51"/>
              <p:cNvCxnSpPr/>
              <p:nvPr/>
            </p:nvCxnSpPr>
            <p:spPr>
              <a:xfrm flipH="1">
                <a:off x="2382885" y="2828119"/>
                <a:ext cx="468750" cy="282222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52"/>
              <p:cNvCxnSpPr/>
              <p:nvPr/>
            </p:nvCxnSpPr>
            <p:spPr>
              <a:xfrm>
                <a:off x="2899740" y="2842839"/>
                <a:ext cx="524180" cy="267502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Oval 53"/>
            <p:cNvSpPr/>
            <p:nvPr/>
          </p:nvSpPr>
          <p:spPr>
            <a:xfrm>
              <a:off x="568961" y="4212895"/>
              <a:ext cx="282450" cy="286594"/>
            </a:xfrm>
            <a:prstGeom prst="ellips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363857" y="3492126"/>
            <a:ext cx="1235610" cy="756193"/>
            <a:chOff x="367687" y="4212895"/>
            <a:chExt cx="676059" cy="403376"/>
          </a:xfrm>
        </p:grpSpPr>
        <p:grpSp>
          <p:nvGrpSpPr>
            <p:cNvPr id="42" name="Grouper 8"/>
            <p:cNvGrpSpPr/>
            <p:nvPr/>
          </p:nvGrpSpPr>
          <p:grpSpPr>
            <a:xfrm>
              <a:off x="367687" y="4334063"/>
              <a:ext cx="676059" cy="282208"/>
              <a:chOff x="2382885" y="2828119"/>
              <a:chExt cx="1041035" cy="434559"/>
            </a:xfrm>
          </p:grpSpPr>
          <p:cxnSp>
            <p:nvCxnSpPr>
              <p:cNvPr id="44" name="Straight Connector 44"/>
              <p:cNvCxnSpPr/>
              <p:nvPr/>
            </p:nvCxnSpPr>
            <p:spPr>
              <a:xfrm>
                <a:off x="2911144" y="2947073"/>
                <a:ext cx="0" cy="315605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51"/>
              <p:cNvCxnSpPr/>
              <p:nvPr/>
            </p:nvCxnSpPr>
            <p:spPr>
              <a:xfrm flipH="1">
                <a:off x="2382885" y="2828119"/>
                <a:ext cx="468750" cy="282222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2"/>
              <p:cNvCxnSpPr/>
              <p:nvPr/>
            </p:nvCxnSpPr>
            <p:spPr>
              <a:xfrm>
                <a:off x="2899740" y="2842839"/>
                <a:ext cx="524180" cy="267502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Oval 53"/>
            <p:cNvSpPr/>
            <p:nvPr/>
          </p:nvSpPr>
          <p:spPr>
            <a:xfrm>
              <a:off x="568961" y="4212895"/>
              <a:ext cx="282450" cy="286594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407984" y="3874185"/>
            <a:ext cx="1235610" cy="756207"/>
            <a:chOff x="367687" y="4212895"/>
            <a:chExt cx="676059" cy="403384"/>
          </a:xfrm>
          <a:solidFill>
            <a:srgbClr val="FFFFFF"/>
          </a:solidFill>
        </p:grpSpPr>
        <p:grpSp>
          <p:nvGrpSpPr>
            <p:cNvPr id="59" name="Grouper 8"/>
            <p:cNvGrpSpPr/>
            <p:nvPr/>
          </p:nvGrpSpPr>
          <p:grpSpPr>
            <a:xfrm>
              <a:off x="367687" y="4334057"/>
              <a:ext cx="676059" cy="282222"/>
              <a:chOff x="2382885" y="2828119"/>
              <a:chExt cx="1041035" cy="434582"/>
            </a:xfrm>
            <a:grpFill/>
          </p:grpSpPr>
          <p:cxnSp>
            <p:nvCxnSpPr>
              <p:cNvPr id="66" name="Straight Connector 44"/>
              <p:cNvCxnSpPr/>
              <p:nvPr/>
            </p:nvCxnSpPr>
            <p:spPr>
              <a:xfrm>
                <a:off x="2911144" y="2947095"/>
                <a:ext cx="0" cy="315606"/>
              </a:xfrm>
              <a:prstGeom prst="line">
                <a:avLst/>
              </a:prstGeom>
              <a:grpFill/>
              <a:ln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1"/>
              <p:cNvCxnSpPr/>
              <p:nvPr/>
            </p:nvCxnSpPr>
            <p:spPr>
              <a:xfrm flipH="1">
                <a:off x="2382885" y="2828119"/>
                <a:ext cx="468750" cy="282222"/>
              </a:xfrm>
              <a:prstGeom prst="line">
                <a:avLst/>
              </a:prstGeom>
              <a:grpFill/>
              <a:ln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2"/>
              <p:cNvCxnSpPr/>
              <p:nvPr/>
            </p:nvCxnSpPr>
            <p:spPr>
              <a:xfrm>
                <a:off x="2899740" y="2842839"/>
                <a:ext cx="524180" cy="267502"/>
              </a:xfrm>
              <a:prstGeom prst="line">
                <a:avLst/>
              </a:prstGeom>
              <a:grpFill/>
              <a:ln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5" name="Oval 53"/>
            <p:cNvSpPr/>
            <p:nvPr/>
          </p:nvSpPr>
          <p:spPr>
            <a:xfrm>
              <a:off x="568961" y="4212895"/>
              <a:ext cx="282450" cy="2865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cxnSp>
        <p:nvCxnSpPr>
          <p:cNvPr id="70" name="Straight Connector 23"/>
          <p:cNvCxnSpPr>
            <a:stCxn id="27" idx="2"/>
          </p:cNvCxnSpPr>
          <p:nvPr/>
        </p:nvCxnSpPr>
        <p:spPr>
          <a:xfrm flipV="1">
            <a:off x="6794232" y="1549400"/>
            <a:ext cx="4597668" cy="89363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23"/>
          <p:cNvCxnSpPr>
            <a:stCxn id="27" idx="0"/>
            <a:endCxn id="27" idx="4"/>
          </p:cNvCxnSpPr>
          <p:nvPr/>
        </p:nvCxnSpPr>
        <p:spPr>
          <a:xfrm>
            <a:off x="6640666" y="1645888"/>
            <a:ext cx="1464351" cy="544625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23"/>
          <p:cNvCxnSpPr/>
          <p:nvPr/>
        </p:nvCxnSpPr>
        <p:spPr>
          <a:xfrm>
            <a:off x="6489700" y="876300"/>
            <a:ext cx="393700" cy="20245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23"/>
          <p:cNvCxnSpPr>
            <a:stCxn id="26" idx="2"/>
            <a:endCxn id="26" idx="4"/>
          </p:cNvCxnSpPr>
          <p:nvPr/>
        </p:nvCxnSpPr>
        <p:spPr>
          <a:xfrm flipV="1">
            <a:off x="9144000" y="4277370"/>
            <a:ext cx="254153" cy="68833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23"/>
          <p:cNvCxnSpPr>
            <a:stCxn id="26" idx="0"/>
          </p:cNvCxnSpPr>
          <p:nvPr/>
        </p:nvCxnSpPr>
        <p:spPr>
          <a:xfrm>
            <a:off x="8443467" y="4315955"/>
            <a:ext cx="1589533" cy="1487945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23"/>
          <p:cNvCxnSpPr/>
          <p:nvPr/>
        </p:nvCxnSpPr>
        <p:spPr>
          <a:xfrm flipV="1">
            <a:off x="8140700" y="4203700"/>
            <a:ext cx="3022600" cy="11430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ight Triangle 68"/>
          <p:cNvSpPr/>
          <p:nvPr/>
        </p:nvSpPr>
        <p:spPr>
          <a:xfrm>
            <a:off x="8405210" y="3420565"/>
            <a:ext cx="427443" cy="452939"/>
          </a:xfrm>
          <a:prstGeom prst="rtTriangle">
            <a:avLst/>
          </a:prstGeom>
          <a:pattFill prst="dkDnDiag">
            <a:fgClr>
              <a:srgbClr val="FF9E84"/>
            </a:fgClr>
            <a:bgClr>
              <a:srgbClr val="660066"/>
            </a:bgClr>
          </a:pattFill>
          <a:ln w="9525" cmpd="sng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47" name="Right Triangle 46"/>
          <p:cNvSpPr/>
          <p:nvPr/>
        </p:nvSpPr>
        <p:spPr>
          <a:xfrm rot="1924606">
            <a:off x="7925008" y="3300300"/>
            <a:ext cx="850691" cy="636700"/>
          </a:xfrm>
          <a:prstGeom prst="rtTriangle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23"/>
          <p:cNvCxnSpPr>
            <a:stCxn id="47" idx="2"/>
            <a:endCxn id="47" idx="0"/>
          </p:cNvCxnSpPr>
          <p:nvPr/>
        </p:nvCxnSpPr>
        <p:spPr>
          <a:xfrm flipV="1">
            <a:off x="7820881" y="3123018"/>
            <a:ext cx="338123" cy="53950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23"/>
          <p:cNvCxnSpPr/>
          <p:nvPr/>
        </p:nvCxnSpPr>
        <p:spPr>
          <a:xfrm>
            <a:off x="7658100" y="3543300"/>
            <a:ext cx="1346200" cy="87630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Isosceles Triangle 25"/>
          <p:cNvSpPr/>
          <p:nvPr/>
        </p:nvSpPr>
        <p:spPr>
          <a:xfrm rot="17415945">
            <a:off x="8490396" y="4027634"/>
            <a:ext cx="733752" cy="882222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7" name="Right Triangle 68"/>
          <p:cNvSpPr/>
          <p:nvPr/>
        </p:nvSpPr>
        <p:spPr>
          <a:xfrm>
            <a:off x="5433410" y="3687265"/>
            <a:ext cx="427443" cy="452939"/>
          </a:xfrm>
          <a:prstGeom prst="rtTriangle">
            <a:avLst/>
          </a:prstGeom>
          <a:solidFill>
            <a:srgbClr val="660066"/>
          </a:solidFill>
          <a:ln w="127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23"/>
          <p:cNvCxnSpPr>
            <a:stCxn id="47" idx="4"/>
          </p:cNvCxnSpPr>
          <p:nvPr/>
        </p:nvCxnSpPr>
        <p:spPr>
          <a:xfrm flipH="1" flipV="1">
            <a:off x="8115300" y="3009900"/>
            <a:ext cx="426403" cy="1104382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orme libre 14"/>
          <p:cNvSpPr/>
          <p:nvPr/>
        </p:nvSpPr>
        <p:spPr>
          <a:xfrm>
            <a:off x="2222500" y="1016000"/>
            <a:ext cx="3136900" cy="2565400"/>
          </a:xfrm>
          <a:custGeom>
            <a:avLst/>
            <a:gdLst>
              <a:gd name="connsiteX0" fmla="*/ 234597 w 3269897"/>
              <a:gd name="connsiteY0" fmla="*/ 0 h 2540000"/>
              <a:gd name="connsiteX1" fmla="*/ 310797 w 3269897"/>
              <a:gd name="connsiteY1" fmla="*/ 1066800 h 2540000"/>
              <a:gd name="connsiteX2" fmla="*/ 3269897 w 3269897"/>
              <a:gd name="connsiteY2" fmla="*/ 2540000 h 2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9897" h="2540000">
                <a:moveTo>
                  <a:pt x="234597" y="0"/>
                </a:moveTo>
                <a:cubicBezTo>
                  <a:pt x="19755" y="321733"/>
                  <a:pt x="-195086" y="643467"/>
                  <a:pt x="310797" y="1066800"/>
                </a:cubicBezTo>
                <a:cubicBezTo>
                  <a:pt x="816680" y="1490133"/>
                  <a:pt x="3269897" y="2540000"/>
                  <a:pt x="3269897" y="2540000"/>
                </a:cubicBezTo>
              </a:path>
            </a:pathLst>
          </a:custGeom>
          <a:ln w="38100" cmpd="sng">
            <a:solidFill>
              <a:srgbClr val="660066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ZoneTexte 68"/>
          <p:cNvSpPr txBox="1"/>
          <p:nvPr/>
        </p:nvSpPr>
        <p:spPr>
          <a:xfrm>
            <a:off x="0" y="52959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Purple</a:t>
            </a:r>
            <a:r>
              <a:rPr lang="fr-FR" sz="2400" dirty="0" smtClean="0"/>
              <a:t> triangle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located</a:t>
            </a:r>
            <a:r>
              <a:rPr lang="fr-FR" sz="2400" dirty="0" smtClean="0"/>
              <a:t> in </a:t>
            </a:r>
            <a:r>
              <a:rPr lang="fr-FR" sz="2400" dirty="0" err="1" smtClean="0"/>
              <a:t>red</a:t>
            </a:r>
            <a:r>
              <a:rPr lang="fr-FR" sz="2400" dirty="0" smtClean="0"/>
              <a:t> SV</a:t>
            </a:r>
            <a:endParaRPr lang="fr-FR" sz="2400" dirty="0"/>
          </a:p>
        </p:txBody>
      </p:sp>
      <p:cxnSp>
        <p:nvCxnSpPr>
          <p:cNvPr id="78" name="Straight Connector 23"/>
          <p:cNvCxnSpPr/>
          <p:nvPr/>
        </p:nvCxnSpPr>
        <p:spPr>
          <a:xfrm flipV="1">
            <a:off x="6450411" y="4203700"/>
            <a:ext cx="4712889" cy="18542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7960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/>
        </p:nvSpPr>
        <p:spPr>
          <a:xfrm rot="3460358">
            <a:off x="7376894" y="2748755"/>
            <a:ext cx="2412812" cy="1575580"/>
          </a:xfrm>
          <a:prstGeom prst="triangl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765800" y="2806700"/>
            <a:ext cx="5232400" cy="4624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0"/>
          </p:cNvCxnSpPr>
          <p:nvPr/>
        </p:nvCxnSpPr>
        <p:spPr>
          <a:xfrm flipH="1">
            <a:off x="8077202" y="3115270"/>
            <a:ext cx="1171786" cy="318393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4"/>
            <a:endCxn id="11" idx="2"/>
          </p:cNvCxnSpPr>
          <p:nvPr/>
        </p:nvCxnSpPr>
        <p:spPr>
          <a:xfrm flipH="1" flipV="1">
            <a:off x="7272479" y="2938400"/>
            <a:ext cx="1290266" cy="2038841"/>
          </a:xfrm>
          <a:prstGeom prst="line">
            <a:avLst/>
          </a:prstGeom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Building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sp>
        <p:nvSpPr>
          <p:cNvPr id="27" name="Right Triangle 26"/>
          <p:cNvSpPr/>
          <p:nvPr/>
        </p:nvSpPr>
        <p:spPr>
          <a:xfrm rot="20945747">
            <a:off x="6705398" y="1512301"/>
            <a:ext cx="1334887" cy="811799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800456" y="2210842"/>
            <a:ext cx="3341694" cy="1783690"/>
            <a:chOff x="4757069" y="1315460"/>
            <a:chExt cx="3341694" cy="178369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951709" y="2064600"/>
              <a:ext cx="11325" cy="527990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  <a:ln>
              <a:solidFill>
                <a:srgbClr val="F45B4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5B4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68444" y="2650712"/>
            <a:ext cx="1235610" cy="756200"/>
            <a:chOff x="367687" y="4212895"/>
            <a:chExt cx="676059" cy="403380"/>
          </a:xfrm>
        </p:grpSpPr>
        <p:grpSp>
          <p:nvGrpSpPr>
            <p:cNvPr id="35" name="Grouper 8"/>
            <p:cNvGrpSpPr/>
            <p:nvPr/>
          </p:nvGrpSpPr>
          <p:grpSpPr>
            <a:xfrm>
              <a:off x="367687" y="4334058"/>
              <a:ext cx="676059" cy="282217"/>
              <a:chOff x="2382885" y="2828119"/>
              <a:chExt cx="1041035" cy="434574"/>
            </a:xfrm>
          </p:grpSpPr>
          <p:cxnSp>
            <p:nvCxnSpPr>
              <p:cNvPr id="37" name="Straight Connector 44"/>
              <p:cNvCxnSpPr/>
              <p:nvPr/>
            </p:nvCxnSpPr>
            <p:spPr>
              <a:xfrm>
                <a:off x="2900444" y="2947087"/>
                <a:ext cx="0" cy="315606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51"/>
              <p:cNvCxnSpPr/>
              <p:nvPr/>
            </p:nvCxnSpPr>
            <p:spPr>
              <a:xfrm flipH="1">
                <a:off x="2382885" y="2828119"/>
                <a:ext cx="468750" cy="282222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52"/>
              <p:cNvCxnSpPr/>
              <p:nvPr/>
            </p:nvCxnSpPr>
            <p:spPr>
              <a:xfrm>
                <a:off x="2899740" y="2842839"/>
                <a:ext cx="524180" cy="267502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Oval 53"/>
            <p:cNvSpPr/>
            <p:nvPr/>
          </p:nvSpPr>
          <p:spPr>
            <a:xfrm>
              <a:off x="568961" y="4212895"/>
              <a:ext cx="282450" cy="286594"/>
            </a:xfrm>
            <a:prstGeom prst="ellips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363857" y="3492126"/>
            <a:ext cx="1235610" cy="756193"/>
            <a:chOff x="367687" y="4212895"/>
            <a:chExt cx="676059" cy="403376"/>
          </a:xfrm>
        </p:grpSpPr>
        <p:grpSp>
          <p:nvGrpSpPr>
            <p:cNvPr id="42" name="Grouper 8"/>
            <p:cNvGrpSpPr/>
            <p:nvPr/>
          </p:nvGrpSpPr>
          <p:grpSpPr>
            <a:xfrm>
              <a:off x="367687" y="4334063"/>
              <a:ext cx="676059" cy="282208"/>
              <a:chOff x="2382885" y="2828119"/>
              <a:chExt cx="1041035" cy="434559"/>
            </a:xfrm>
          </p:grpSpPr>
          <p:cxnSp>
            <p:nvCxnSpPr>
              <p:cNvPr id="44" name="Straight Connector 44"/>
              <p:cNvCxnSpPr/>
              <p:nvPr/>
            </p:nvCxnSpPr>
            <p:spPr>
              <a:xfrm>
                <a:off x="2911144" y="2947073"/>
                <a:ext cx="0" cy="315605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51"/>
              <p:cNvCxnSpPr/>
              <p:nvPr/>
            </p:nvCxnSpPr>
            <p:spPr>
              <a:xfrm flipH="1">
                <a:off x="2382885" y="2828119"/>
                <a:ext cx="468750" cy="282222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2"/>
              <p:cNvCxnSpPr/>
              <p:nvPr/>
            </p:nvCxnSpPr>
            <p:spPr>
              <a:xfrm>
                <a:off x="2899740" y="2842839"/>
                <a:ext cx="524180" cy="267502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Oval 53"/>
            <p:cNvSpPr/>
            <p:nvPr/>
          </p:nvSpPr>
          <p:spPr>
            <a:xfrm>
              <a:off x="568961" y="4212895"/>
              <a:ext cx="282450" cy="286594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47" name="Right Triangle 46"/>
          <p:cNvSpPr/>
          <p:nvPr/>
        </p:nvSpPr>
        <p:spPr>
          <a:xfrm rot="1924606">
            <a:off x="7925008" y="3300300"/>
            <a:ext cx="850691" cy="636700"/>
          </a:xfrm>
          <a:prstGeom prst="rtTriangl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3407984" y="3874185"/>
            <a:ext cx="1235610" cy="756207"/>
            <a:chOff x="367687" y="4212895"/>
            <a:chExt cx="676059" cy="403384"/>
          </a:xfrm>
          <a:solidFill>
            <a:srgbClr val="FFFFFF"/>
          </a:solidFill>
        </p:grpSpPr>
        <p:grpSp>
          <p:nvGrpSpPr>
            <p:cNvPr id="59" name="Grouper 8"/>
            <p:cNvGrpSpPr/>
            <p:nvPr/>
          </p:nvGrpSpPr>
          <p:grpSpPr>
            <a:xfrm>
              <a:off x="367687" y="4334057"/>
              <a:ext cx="676059" cy="282222"/>
              <a:chOff x="2382885" y="2828119"/>
              <a:chExt cx="1041035" cy="434582"/>
            </a:xfrm>
            <a:grpFill/>
          </p:grpSpPr>
          <p:cxnSp>
            <p:nvCxnSpPr>
              <p:cNvPr id="66" name="Straight Connector 44"/>
              <p:cNvCxnSpPr/>
              <p:nvPr/>
            </p:nvCxnSpPr>
            <p:spPr>
              <a:xfrm>
                <a:off x="2911144" y="2947095"/>
                <a:ext cx="0" cy="315606"/>
              </a:xfrm>
              <a:prstGeom prst="line">
                <a:avLst/>
              </a:prstGeom>
              <a:grpFill/>
              <a:ln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1"/>
              <p:cNvCxnSpPr/>
              <p:nvPr/>
            </p:nvCxnSpPr>
            <p:spPr>
              <a:xfrm flipH="1">
                <a:off x="2382885" y="2828119"/>
                <a:ext cx="468750" cy="282222"/>
              </a:xfrm>
              <a:prstGeom prst="line">
                <a:avLst/>
              </a:prstGeom>
              <a:grpFill/>
              <a:ln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2"/>
              <p:cNvCxnSpPr/>
              <p:nvPr/>
            </p:nvCxnSpPr>
            <p:spPr>
              <a:xfrm>
                <a:off x="2899740" y="2842839"/>
                <a:ext cx="524180" cy="267502"/>
              </a:xfrm>
              <a:prstGeom prst="line">
                <a:avLst/>
              </a:prstGeom>
              <a:grpFill/>
              <a:ln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5" name="Oval 53"/>
            <p:cNvSpPr/>
            <p:nvPr/>
          </p:nvSpPr>
          <p:spPr>
            <a:xfrm>
              <a:off x="568961" y="4212895"/>
              <a:ext cx="282450" cy="2865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 dirty="0"/>
            </a:p>
          </p:txBody>
        </p:sp>
      </p:grpSp>
      <p:cxnSp>
        <p:nvCxnSpPr>
          <p:cNvPr id="70" name="Straight Connector 23"/>
          <p:cNvCxnSpPr>
            <a:stCxn id="27" idx="2"/>
          </p:cNvCxnSpPr>
          <p:nvPr/>
        </p:nvCxnSpPr>
        <p:spPr>
          <a:xfrm flipV="1">
            <a:off x="6794232" y="1549400"/>
            <a:ext cx="4597668" cy="89363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23"/>
          <p:cNvCxnSpPr>
            <a:stCxn id="27" idx="0"/>
            <a:endCxn id="27" idx="4"/>
          </p:cNvCxnSpPr>
          <p:nvPr/>
        </p:nvCxnSpPr>
        <p:spPr>
          <a:xfrm>
            <a:off x="6640666" y="1645888"/>
            <a:ext cx="1464351" cy="544625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23"/>
          <p:cNvCxnSpPr/>
          <p:nvPr/>
        </p:nvCxnSpPr>
        <p:spPr>
          <a:xfrm>
            <a:off x="6489700" y="876300"/>
            <a:ext cx="393700" cy="2024554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23"/>
          <p:cNvCxnSpPr>
            <a:stCxn id="26" idx="2"/>
            <a:endCxn id="26" idx="4"/>
          </p:cNvCxnSpPr>
          <p:nvPr/>
        </p:nvCxnSpPr>
        <p:spPr>
          <a:xfrm flipV="1">
            <a:off x="9144000" y="4277370"/>
            <a:ext cx="254153" cy="68833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23"/>
          <p:cNvCxnSpPr>
            <a:stCxn id="26" idx="0"/>
          </p:cNvCxnSpPr>
          <p:nvPr/>
        </p:nvCxnSpPr>
        <p:spPr>
          <a:xfrm>
            <a:off x="8443467" y="4315955"/>
            <a:ext cx="1589533" cy="1487945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23"/>
          <p:cNvCxnSpPr/>
          <p:nvPr/>
        </p:nvCxnSpPr>
        <p:spPr>
          <a:xfrm flipV="1">
            <a:off x="8140700" y="4203700"/>
            <a:ext cx="3022600" cy="11430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23"/>
          <p:cNvCxnSpPr>
            <a:stCxn id="47" idx="2"/>
            <a:endCxn id="47" idx="0"/>
          </p:cNvCxnSpPr>
          <p:nvPr/>
        </p:nvCxnSpPr>
        <p:spPr>
          <a:xfrm flipV="1">
            <a:off x="7820881" y="3123018"/>
            <a:ext cx="338123" cy="53950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23"/>
          <p:cNvCxnSpPr>
            <a:stCxn id="47" idx="4"/>
          </p:cNvCxnSpPr>
          <p:nvPr/>
        </p:nvCxnSpPr>
        <p:spPr>
          <a:xfrm flipH="1" flipV="1">
            <a:off x="8115300" y="3009900"/>
            <a:ext cx="426403" cy="1104382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23"/>
          <p:cNvCxnSpPr/>
          <p:nvPr/>
        </p:nvCxnSpPr>
        <p:spPr>
          <a:xfrm>
            <a:off x="7658100" y="3543300"/>
            <a:ext cx="1346200" cy="87630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Isosceles Triangle 25"/>
          <p:cNvSpPr/>
          <p:nvPr/>
        </p:nvSpPr>
        <p:spPr>
          <a:xfrm rot="17415945">
            <a:off x="8490396" y="4027634"/>
            <a:ext cx="733752" cy="882222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0" y="52959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Purple</a:t>
            </a:r>
            <a:r>
              <a:rPr lang="fr-FR" sz="2400" dirty="0" smtClean="0"/>
              <a:t> triangle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discarded</a:t>
            </a:r>
            <a:endParaRPr lang="fr-FR" sz="2400" dirty="0"/>
          </a:p>
        </p:txBody>
      </p:sp>
      <p:cxnSp>
        <p:nvCxnSpPr>
          <p:cNvPr id="69" name="Straight Connector 23"/>
          <p:cNvCxnSpPr/>
          <p:nvPr/>
        </p:nvCxnSpPr>
        <p:spPr>
          <a:xfrm flipV="1">
            <a:off x="6450411" y="4203700"/>
            <a:ext cx="4712889" cy="185420"/>
          </a:xfrm>
          <a:prstGeom prst="line">
            <a:avLst/>
          </a:prstGeom>
          <a:ln w="28575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03622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ZoneTexte 105"/>
          <p:cNvSpPr txBox="1"/>
          <p:nvPr/>
        </p:nvSpPr>
        <p:spPr>
          <a:xfrm>
            <a:off x="0" y="53721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Insertion order == strip order                 3n depth, O(n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building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Does insertion order matter? (yes)</a:t>
            </a:r>
            <a:endParaRPr lang="en-US" dirty="0"/>
          </a:p>
        </p:txBody>
      </p:sp>
      <p:sp>
        <p:nvSpPr>
          <p:cNvPr id="10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11</a:t>
            </a:r>
            <a:endParaRPr lang="de-CH" dirty="0"/>
          </a:p>
        </p:txBody>
      </p:sp>
      <p:grpSp>
        <p:nvGrpSpPr>
          <p:cNvPr id="22" name="Grouper 21"/>
          <p:cNvGrpSpPr/>
          <p:nvPr/>
        </p:nvGrpSpPr>
        <p:grpSpPr>
          <a:xfrm>
            <a:off x="241300" y="3009900"/>
            <a:ext cx="4070604" cy="914400"/>
            <a:chOff x="736600" y="4381500"/>
            <a:chExt cx="4070604" cy="914400"/>
          </a:xfrm>
        </p:grpSpPr>
        <p:sp>
          <p:nvSpPr>
            <p:cNvPr id="102" name="Triangle isocèle 101"/>
            <p:cNvSpPr/>
            <p:nvPr/>
          </p:nvSpPr>
          <p:spPr>
            <a:xfrm>
              <a:off x="3200400" y="4381500"/>
              <a:ext cx="1060704" cy="914400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Triangle isocèle 113"/>
            <p:cNvSpPr/>
            <p:nvPr/>
          </p:nvSpPr>
          <p:spPr>
            <a:xfrm rot="10800000">
              <a:off x="3746500" y="4381500"/>
              <a:ext cx="1060704" cy="914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Triangle isocèle 114"/>
            <p:cNvSpPr/>
            <p:nvPr/>
          </p:nvSpPr>
          <p:spPr>
            <a:xfrm>
              <a:off x="736600" y="4381500"/>
              <a:ext cx="1060704" cy="914400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Triangle isocèle 115"/>
            <p:cNvSpPr/>
            <p:nvPr/>
          </p:nvSpPr>
          <p:spPr>
            <a:xfrm rot="10800000">
              <a:off x="1282700" y="4381500"/>
              <a:ext cx="1060704" cy="914400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109699" y="4761840"/>
              <a:ext cx="349075" cy="422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652083" y="4530076"/>
              <a:ext cx="349075" cy="422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488180" y="4733239"/>
              <a:ext cx="578588" cy="422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n-1</a:t>
              </a:r>
              <a:endParaRPr lang="en-US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070582" y="4530077"/>
              <a:ext cx="354197" cy="422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  <p:cxnSp>
          <p:nvCxnSpPr>
            <p:cNvPr id="8" name="Connecteur droit 7"/>
            <p:cNvCxnSpPr/>
            <p:nvPr/>
          </p:nvCxnSpPr>
          <p:spPr>
            <a:xfrm flipV="1">
              <a:off x="1803400" y="5295900"/>
              <a:ext cx="1422400" cy="0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/>
            <p:cNvCxnSpPr/>
            <p:nvPr/>
          </p:nvCxnSpPr>
          <p:spPr>
            <a:xfrm flipV="1">
              <a:off x="2324100" y="4381500"/>
              <a:ext cx="1422400" cy="0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/>
            <p:cNvCxnSpPr/>
            <p:nvPr/>
          </p:nvCxnSpPr>
          <p:spPr>
            <a:xfrm>
              <a:off x="2336800" y="4394200"/>
              <a:ext cx="228600" cy="457200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/>
            <p:cNvCxnSpPr/>
            <p:nvPr/>
          </p:nvCxnSpPr>
          <p:spPr>
            <a:xfrm>
              <a:off x="2959100" y="4813300"/>
              <a:ext cx="228600" cy="457200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r 31"/>
          <p:cNvGrpSpPr/>
          <p:nvPr/>
        </p:nvGrpSpPr>
        <p:grpSpPr>
          <a:xfrm>
            <a:off x="7367525" y="1107105"/>
            <a:ext cx="3292596" cy="4334755"/>
            <a:chOff x="6999225" y="1304045"/>
            <a:chExt cx="3292596" cy="4334755"/>
          </a:xfrm>
        </p:grpSpPr>
        <p:grpSp>
          <p:nvGrpSpPr>
            <p:cNvPr id="13" name="Group 12"/>
            <p:cNvGrpSpPr/>
            <p:nvPr/>
          </p:nvGrpSpPr>
          <p:grpSpPr>
            <a:xfrm>
              <a:off x="6999225" y="1304045"/>
              <a:ext cx="1387596" cy="740655"/>
              <a:chOff x="4757069" y="1315460"/>
              <a:chExt cx="3341694" cy="178369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6733667" y="2417544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7505970" y="2783544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963034" y="2064600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242528" y="1694944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7020512" y="2683641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6037963" y="2297274"/>
                <a:ext cx="680664" cy="46544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5460866" y="1945624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4757069" y="1575968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273924" y="1590688"/>
                <a:ext cx="2824839" cy="140515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4991029" y="1315460"/>
                <a:ext cx="532191" cy="540000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694567" y="1690786"/>
                <a:ext cx="532191" cy="540000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467545" y="2043974"/>
                <a:ext cx="532191" cy="540000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250379" y="2401347"/>
                <a:ext cx="532191" cy="540000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20" name="Group 12"/>
            <p:cNvGrpSpPr/>
            <p:nvPr/>
          </p:nvGrpSpPr>
          <p:grpSpPr>
            <a:xfrm>
              <a:off x="7265925" y="1888245"/>
              <a:ext cx="1387596" cy="740655"/>
              <a:chOff x="4757069" y="1315460"/>
              <a:chExt cx="3341694" cy="1783690"/>
            </a:xfrm>
          </p:grpSpPr>
          <p:cxnSp>
            <p:nvCxnSpPr>
              <p:cNvPr id="121" name="Straight Connector 13"/>
              <p:cNvCxnSpPr/>
              <p:nvPr/>
            </p:nvCxnSpPr>
            <p:spPr>
              <a:xfrm>
                <a:off x="6733667" y="2417544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4"/>
              <p:cNvCxnSpPr/>
              <p:nvPr/>
            </p:nvCxnSpPr>
            <p:spPr>
              <a:xfrm>
                <a:off x="7505970" y="2783544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5"/>
              <p:cNvCxnSpPr/>
              <p:nvPr/>
            </p:nvCxnSpPr>
            <p:spPr>
              <a:xfrm>
                <a:off x="5963034" y="2064600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6"/>
              <p:cNvCxnSpPr/>
              <p:nvPr/>
            </p:nvCxnSpPr>
            <p:spPr>
              <a:xfrm>
                <a:off x="5242528" y="1694944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7"/>
              <p:cNvCxnSpPr/>
              <p:nvPr/>
            </p:nvCxnSpPr>
            <p:spPr>
              <a:xfrm flipH="1">
                <a:off x="7020512" y="2683641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8"/>
              <p:cNvCxnSpPr/>
              <p:nvPr/>
            </p:nvCxnSpPr>
            <p:spPr>
              <a:xfrm flipH="1">
                <a:off x="6068548" y="2297274"/>
                <a:ext cx="650079" cy="46544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9"/>
              <p:cNvCxnSpPr/>
              <p:nvPr/>
            </p:nvCxnSpPr>
            <p:spPr>
              <a:xfrm flipH="1">
                <a:off x="5460866" y="1945624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20"/>
              <p:cNvCxnSpPr/>
              <p:nvPr/>
            </p:nvCxnSpPr>
            <p:spPr>
              <a:xfrm flipH="1">
                <a:off x="4757069" y="1575968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22"/>
              <p:cNvCxnSpPr/>
              <p:nvPr/>
            </p:nvCxnSpPr>
            <p:spPr>
              <a:xfrm>
                <a:off x="5273924" y="1590688"/>
                <a:ext cx="2824839" cy="140515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0" name="Oval 23"/>
              <p:cNvSpPr/>
              <p:nvPr/>
            </p:nvSpPr>
            <p:spPr>
              <a:xfrm>
                <a:off x="4991029" y="1315460"/>
                <a:ext cx="532191" cy="54000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1" name="Oval 24"/>
              <p:cNvSpPr/>
              <p:nvPr/>
            </p:nvSpPr>
            <p:spPr>
              <a:xfrm>
                <a:off x="5694567" y="1690786"/>
                <a:ext cx="532191" cy="54000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2" name="Oval 25"/>
              <p:cNvSpPr/>
              <p:nvPr/>
            </p:nvSpPr>
            <p:spPr>
              <a:xfrm>
                <a:off x="6467545" y="2043974"/>
                <a:ext cx="532191" cy="54000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3" name="Oval 26"/>
              <p:cNvSpPr/>
              <p:nvPr/>
            </p:nvSpPr>
            <p:spPr>
              <a:xfrm>
                <a:off x="7250379" y="2401347"/>
                <a:ext cx="532191" cy="54000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48" name="Group 12"/>
            <p:cNvGrpSpPr/>
            <p:nvPr/>
          </p:nvGrpSpPr>
          <p:grpSpPr>
            <a:xfrm>
              <a:off x="8612125" y="4301245"/>
              <a:ext cx="1387596" cy="740655"/>
              <a:chOff x="4757069" y="1315460"/>
              <a:chExt cx="3341694" cy="1783690"/>
            </a:xfrm>
          </p:grpSpPr>
          <p:cxnSp>
            <p:nvCxnSpPr>
              <p:cNvPr id="149" name="Straight Connector 13"/>
              <p:cNvCxnSpPr/>
              <p:nvPr/>
            </p:nvCxnSpPr>
            <p:spPr>
              <a:xfrm>
                <a:off x="6733667" y="2417544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"/>
              <p:cNvCxnSpPr/>
              <p:nvPr/>
            </p:nvCxnSpPr>
            <p:spPr>
              <a:xfrm>
                <a:off x="7505970" y="2783544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"/>
              <p:cNvCxnSpPr/>
              <p:nvPr/>
            </p:nvCxnSpPr>
            <p:spPr>
              <a:xfrm>
                <a:off x="5963034" y="2064600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6"/>
              <p:cNvCxnSpPr/>
              <p:nvPr/>
            </p:nvCxnSpPr>
            <p:spPr>
              <a:xfrm>
                <a:off x="5242528" y="1694944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7"/>
              <p:cNvCxnSpPr/>
              <p:nvPr/>
            </p:nvCxnSpPr>
            <p:spPr>
              <a:xfrm flipH="1">
                <a:off x="7020512" y="2683641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8"/>
              <p:cNvCxnSpPr/>
              <p:nvPr/>
            </p:nvCxnSpPr>
            <p:spPr>
              <a:xfrm flipH="1">
                <a:off x="6007378" y="2297274"/>
                <a:ext cx="711249" cy="46544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9"/>
              <p:cNvCxnSpPr/>
              <p:nvPr/>
            </p:nvCxnSpPr>
            <p:spPr>
              <a:xfrm flipH="1">
                <a:off x="5460866" y="1945624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20"/>
              <p:cNvCxnSpPr/>
              <p:nvPr/>
            </p:nvCxnSpPr>
            <p:spPr>
              <a:xfrm flipH="1">
                <a:off x="4757069" y="1575968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22"/>
              <p:cNvCxnSpPr/>
              <p:nvPr/>
            </p:nvCxnSpPr>
            <p:spPr>
              <a:xfrm>
                <a:off x="5273924" y="1590688"/>
                <a:ext cx="2824839" cy="140515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8" name="Oval 23"/>
              <p:cNvSpPr/>
              <p:nvPr/>
            </p:nvSpPr>
            <p:spPr>
              <a:xfrm>
                <a:off x="4991029" y="1315460"/>
                <a:ext cx="532191" cy="5400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59" name="Oval 24"/>
              <p:cNvSpPr/>
              <p:nvPr/>
            </p:nvSpPr>
            <p:spPr>
              <a:xfrm>
                <a:off x="5694567" y="1690786"/>
                <a:ext cx="532191" cy="5400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0" name="Oval 25"/>
              <p:cNvSpPr/>
              <p:nvPr/>
            </p:nvSpPr>
            <p:spPr>
              <a:xfrm>
                <a:off x="6467545" y="2043974"/>
                <a:ext cx="532191" cy="5400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1" name="Oval 26"/>
              <p:cNvSpPr/>
              <p:nvPr/>
            </p:nvSpPr>
            <p:spPr>
              <a:xfrm>
                <a:off x="7250379" y="2401347"/>
                <a:ext cx="532191" cy="5400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62" name="Group 12"/>
            <p:cNvGrpSpPr/>
            <p:nvPr/>
          </p:nvGrpSpPr>
          <p:grpSpPr>
            <a:xfrm>
              <a:off x="8904225" y="4898145"/>
              <a:ext cx="1387596" cy="740655"/>
              <a:chOff x="4757069" y="1315460"/>
              <a:chExt cx="3341694" cy="1783690"/>
            </a:xfrm>
          </p:grpSpPr>
          <p:cxnSp>
            <p:nvCxnSpPr>
              <p:cNvPr id="163" name="Straight Connector 13"/>
              <p:cNvCxnSpPr/>
              <p:nvPr/>
            </p:nvCxnSpPr>
            <p:spPr>
              <a:xfrm>
                <a:off x="6733667" y="2417544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4"/>
              <p:cNvCxnSpPr/>
              <p:nvPr/>
            </p:nvCxnSpPr>
            <p:spPr>
              <a:xfrm>
                <a:off x="7505970" y="2783544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5"/>
              <p:cNvCxnSpPr/>
              <p:nvPr/>
            </p:nvCxnSpPr>
            <p:spPr>
              <a:xfrm>
                <a:off x="5963034" y="2064600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"/>
              <p:cNvCxnSpPr/>
              <p:nvPr/>
            </p:nvCxnSpPr>
            <p:spPr>
              <a:xfrm>
                <a:off x="5242528" y="1694944"/>
                <a:ext cx="0" cy="3156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7"/>
              <p:cNvCxnSpPr/>
              <p:nvPr/>
            </p:nvCxnSpPr>
            <p:spPr>
              <a:xfrm flipH="1">
                <a:off x="7020512" y="2683641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8"/>
              <p:cNvCxnSpPr/>
              <p:nvPr/>
            </p:nvCxnSpPr>
            <p:spPr>
              <a:xfrm flipH="1">
                <a:off x="6249879" y="2297273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9"/>
              <p:cNvCxnSpPr/>
              <p:nvPr/>
            </p:nvCxnSpPr>
            <p:spPr>
              <a:xfrm flipH="1">
                <a:off x="5460866" y="1945624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20"/>
              <p:cNvCxnSpPr/>
              <p:nvPr/>
            </p:nvCxnSpPr>
            <p:spPr>
              <a:xfrm flipH="1">
                <a:off x="4757069" y="1575968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22"/>
              <p:cNvCxnSpPr/>
              <p:nvPr/>
            </p:nvCxnSpPr>
            <p:spPr>
              <a:xfrm>
                <a:off x="5273924" y="1590688"/>
                <a:ext cx="2824839" cy="140515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2" name="Oval 23"/>
              <p:cNvSpPr/>
              <p:nvPr/>
            </p:nvSpPr>
            <p:spPr>
              <a:xfrm>
                <a:off x="4991029" y="1315460"/>
                <a:ext cx="532191" cy="5400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73" name="Oval 24"/>
              <p:cNvSpPr/>
              <p:nvPr/>
            </p:nvSpPr>
            <p:spPr>
              <a:xfrm>
                <a:off x="5694567" y="1690786"/>
                <a:ext cx="532191" cy="5400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74" name="Oval 25"/>
              <p:cNvSpPr/>
              <p:nvPr/>
            </p:nvSpPr>
            <p:spPr>
              <a:xfrm>
                <a:off x="6467545" y="2043974"/>
                <a:ext cx="532191" cy="5400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75" name="Oval 26"/>
              <p:cNvSpPr/>
              <p:nvPr/>
            </p:nvSpPr>
            <p:spPr>
              <a:xfrm>
                <a:off x="7250379" y="2401347"/>
                <a:ext cx="532191" cy="5400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76" name="Group 12"/>
            <p:cNvGrpSpPr/>
            <p:nvPr/>
          </p:nvGrpSpPr>
          <p:grpSpPr>
            <a:xfrm>
              <a:off x="8345425" y="3717045"/>
              <a:ext cx="1387596" cy="740655"/>
              <a:chOff x="4757069" y="1315460"/>
              <a:chExt cx="3341694" cy="1783690"/>
            </a:xfrm>
          </p:grpSpPr>
          <p:cxnSp>
            <p:nvCxnSpPr>
              <p:cNvPr id="177" name="Straight Connector 13"/>
              <p:cNvCxnSpPr/>
              <p:nvPr/>
            </p:nvCxnSpPr>
            <p:spPr>
              <a:xfrm>
                <a:off x="6733667" y="2417544"/>
                <a:ext cx="0" cy="31560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4"/>
              <p:cNvCxnSpPr/>
              <p:nvPr/>
            </p:nvCxnSpPr>
            <p:spPr>
              <a:xfrm>
                <a:off x="7505970" y="2783544"/>
                <a:ext cx="0" cy="31560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5"/>
              <p:cNvCxnSpPr/>
              <p:nvPr/>
            </p:nvCxnSpPr>
            <p:spPr>
              <a:xfrm>
                <a:off x="5963034" y="2064600"/>
                <a:ext cx="0" cy="31560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6"/>
              <p:cNvCxnSpPr/>
              <p:nvPr/>
            </p:nvCxnSpPr>
            <p:spPr>
              <a:xfrm>
                <a:off x="5242528" y="1694944"/>
                <a:ext cx="0" cy="31560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7"/>
              <p:cNvCxnSpPr/>
              <p:nvPr/>
            </p:nvCxnSpPr>
            <p:spPr>
              <a:xfrm flipH="1">
                <a:off x="7020512" y="2683641"/>
                <a:ext cx="468749" cy="28222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"/>
              <p:cNvCxnSpPr/>
              <p:nvPr/>
            </p:nvCxnSpPr>
            <p:spPr>
              <a:xfrm flipH="1">
                <a:off x="6007378" y="2297274"/>
                <a:ext cx="711249" cy="46544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9"/>
              <p:cNvCxnSpPr/>
              <p:nvPr/>
            </p:nvCxnSpPr>
            <p:spPr>
              <a:xfrm flipH="1">
                <a:off x="5460866" y="1945624"/>
                <a:ext cx="468749" cy="28222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20"/>
              <p:cNvCxnSpPr/>
              <p:nvPr/>
            </p:nvCxnSpPr>
            <p:spPr>
              <a:xfrm flipH="1">
                <a:off x="4757069" y="1575968"/>
                <a:ext cx="468749" cy="28222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22"/>
              <p:cNvCxnSpPr/>
              <p:nvPr/>
            </p:nvCxnSpPr>
            <p:spPr>
              <a:xfrm>
                <a:off x="5273924" y="1590688"/>
                <a:ext cx="2824839" cy="1405154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6" name="Oval 23"/>
              <p:cNvSpPr/>
              <p:nvPr/>
            </p:nvSpPr>
            <p:spPr>
              <a:xfrm>
                <a:off x="4991029" y="1315460"/>
                <a:ext cx="532191" cy="54000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7" name="Oval 24"/>
              <p:cNvSpPr/>
              <p:nvPr/>
            </p:nvSpPr>
            <p:spPr>
              <a:xfrm>
                <a:off x="5694567" y="1690786"/>
                <a:ext cx="532191" cy="54000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8" name="Oval 25"/>
              <p:cNvSpPr/>
              <p:nvPr/>
            </p:nvSpPr>
            <p:spPr>
              <a:xfrm>
                <a:off x="6467545" y="2043974"/>
                <a:ext cx="532191" cy="54000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9" name="Oval 26"/>
              <p:cNvSpPr/>
              <p:nvPr/>
            </p:nvSpPr>
            <p:spPr>
              <a:xfrm>
                <a:off x="7250379" y="2401347"/>
                <a:ext cx="532191" cy="54000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90" name="Group 12"/>
            <p:cNvGrpSpPr/>
            <p:nvPr/>
          </p:nvGrpSpPr>
          <p:grpSpPr>
            <a:xfrm>
              <a:off x="7558025" y="2472445"/>
              <a:ext cx="1387596" cy="740655"/>
              <a:chOff x="4757069" y="1315460"/>
              <a:chExt cx="3341694" cy="1783690"/>
            </a:xfrm>
          </p:grpSpPr>
          <p:cxnSp>
            <p:nvCxnSpPr>
              <p:cNvPr id="191" name="Straight Connector 13"/>
              <p:cNvCxnSpPr/>
              <p:nvPr/>
            </p:nvCxnSpPr>
            <p:spPr>
              <a:xfrm>
                <a:off x="6733667" y="2417544"/>
                <a:ext cx="0" cy="31560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4"/>
              <p:cNvCxnSpPr/>
              <p:nvPr/>
            </p:nvCxnSpPr>
            <p:spPr>
              <a:xfrm>
                <a:off x="7505970" y="2783544"/>
                <a:ext cx="0" cy="31560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5"/>
              <p:cNvCxnSpPr/>
              <p:nvPr/>
            </p:nvCxnSpPr>
            <p:spPr>
              <a:xfrm>
                <a:off x="5963034" y="2064600"/>
                <a:ext cx="0" cy="31560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6"/>
              <p:cNvCxnSpPr/>
              <p:nvPr/>
            </p:nvCxnSpPr>
            <p:spPr>
              <a:xfrm>
                <a:off x="5242528" y="1694944"/>
                <a:ext cx="0" cy="31560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7"/>
              <p:cNvCxnSpPr/>
              <p:nvPr/>
            </p:nvCxnSpPr>
            <p:spPr>
              <a:xfrm flipH="1">
                <a:off x="7020512" y="2683641"/>
                <a:ext cx="468749" cy="28222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8"/>
              <p:cNvCxnSpPr/>
              <p:nvPr/>
            </p:nvCxnSpPr>
            <p:spPr>
              <a:xfrm flipH="1">
                <a:off x="6007378" y="2297274"/>
                <a:ext cx="711249" cy="46544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"/>
              <p:cNvCxnSpPr/>
              <p:nvPr/>
            </p:nvCxnSpPr>
            <p:spPr>
              <a:xfrm flipH="1">
                <a:off x="5460866" y="1945624"/>
                <a:ext cx="468749" cy="28222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20"/>
              <p:cNvCxnSpPr/>
              <p:nvPr/>
            </p:nvCxnSpPr>
            <p:spPr>
              <a:xfrm flipH="1">
                <a:off x="4757069" y="1575968"/>
                <a:ext cx="468749" cy="28222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22"/>
              <p:cNvCxnSpPr/>
              <p:nvPr/>
            </p:nvCxnSpPr>
            <p:spPr>
              <a:xfrm>
                <a:off x="5273924" y="1590688"/>
                <a:ext cx="2824839" cy="1405154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0" name="Oval 23"/>
              <p:cNvSpPr/>
              <p:nvPr/>
            </p:nvSpPr>
            <p:spPr>
              <a:xfrm>
                <a:off x="4991029" y="1315460"/>
                <a:ext cx="532191" cy="54000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01" name="Oval 24"/>
              <p:cNvSpPr/>
              <p:nvPr/>
            </p:nvSpPr>
            <p:spPr>
              <a:xfrm>
                <a:off x="5694567" y="1690786"/>
                <a:ext cx="532191" cy="54000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02" name="Oval 25"/>
              <p:cNvSpPr/>
              <p:nvPr/>
            </p:nvSpPr>
            <p:spPr>
              <a:xfrm>
                <a:off x="6467545" y="2043974"/>
                <a:ext cx="532191" cy="54000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03" name="Oval 26"/>
              <p:cNvSpPr/>
              <p:nvPr/>
            </p:nvSpPr>
            <p:spPr>
              <a:xfrm>
                <a:off x="7250379" y="2401347"/>
                <a:ext cx="532191" cy="54000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/>
              </a:p>
            </p:txBody>
          </p:sp>
        </p:grpSp>
      </p:grpSp>
      <p:cxnSp>
        <p:nvCxnSpPr>
          <p:cNvPr id="35" name="Connecteur droit 34"/>
          <p:cNvCxnSpPr/>
          <p:nvPr/>
        </p:nvCxnSpPr>
        <p:spPr>
          <a:xfrm flipH="1">
            <a:off x="10922000" y="984160"/>
            <a:ext cx="38100" cy="434340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10985044" y="2609760"/>
            <a:ext cx="103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3n </a:t>
            </a:r>
            <a:r>
              <a:rPr lang="fr-FR" dirty="0" err="1" smtClean="0">
                <a:solidFill>
                  <a:srgbClr val="FF0000"/>
                </a:solidFill>
              </a:rPr>
              <a:t>depth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1" name="Flèche vers la droite 50"/>
          <p:cNvSpPr/>
          <p:nvPr/>
        </p:nvSpPr>
        <p:spPr>
          <a:xfrm>
            <a:off x="5143500" y="3149600"/>
            <a:ext cx="1435100" cy="57150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4" name="Connecteur droit 203"/>
          <p:cNvCxnSpPr/>
          <p:nvPr/>
        </p:nvCxnSpPr>
        <p:spPr>
          <a:xfrm>
            <a:off x="8407400" y="3130460"/>
            <a:ext cx="419100" cy="190500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Flèche vers la droite 106"/>
          <p:cNvSpPr/>
          <p:nvPr/>
        </p:nvSpPr>
        <p:spPr>
          <a:xfrm>
            <a:off x="6109852" y="5524940"/>
            <a:ext cx="635000" cy="241299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20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Randomized insertion order</a:t>
            </a:r>
            <a:endParaRPr lang="en-US" dirty="0"/>
          </a:p>
        </p:txBody>
      </p:sp>
      <p:sp>
        <p:nvSpPr>
          <p:cNvPr id="10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12</a:t>
            </a:r>
            <a:endParaRPr lang="de-CH" dirty="0"/>
          </a:p>
        </p:txBody>
      </p:sp>
      <p:sp>
        <p:nvSpPr>
          <p:cNvPr id="3" name="ZoneTexte 2"/>
          <p:cNvSpPr txBox="1"/>
          <p:nvPr/>
        </p:nvSpPr>
        <p:spPr>
          <a:xfrm>
            <a:off x="685800" y="1498600"/>
            <a:ext cx="9791700" cy="451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45B48"/>
                </a:solidFill>
              </a:rPr>
              <a:t>Problem: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How to avoid bad luck? </a:t>
            </a:r>
          </a:p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45B48"/>
                </a:solidFill>
              </a:rPr>
              <a:t>Constraint: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Speed matters! </a:t>
            </a:r>
          </a:p>
          <a:p>
            <a:pPr>
              <a:lnSpc>
                <a:spcPct val="120000"/>
              </a:lnSpc>
            </a:pPr>
            <a:endParaRPr lang="en-US" sz="2400" dirty="0" smtClean="0"/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45B48"/>
                </a:solidFill>
              </a:rPr>
              <a:t>Solution: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Random insertion order of triangles (quicksort!)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Maybe not the best tree, but fast and good tree on average</a:t>
            </a:r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481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Expected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complexity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1422400"/>
            <a:ext cx="121920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0" y="3898900"/>
            <a:ext cx="12192000" cy="2057400"/>
          </a:xfrm>
          <a:prstGeom prst="rect">
            <a:avLst/>
          </a:prstGeom>
          <a:solidFill>
            <a:srgbClr val="FF9E84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736342" y="2196098"/>
            <a:ext cx="20198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Data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-767348" y="4666248"/>
            <a:ext cx="2057916" cy="523220"/>
          </a:xfrm>
          <a:prstGeom prst="rect">
            <a:avLst/>
          </a:prstGeom>
          <a:solidFill>
            <a:srgbClr val="F45B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Algorithms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2419" y="1569974"/>
            <a:ext cx="2752781" cy="171932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/>
              <a:t>n triangles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80475" y="4051925"/>
            <a:ext cx="3747325" cy="1764675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Building a TOP Tree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02519" y="4045934"/>
            <a:ext cx="3744227" cy="1762531"/>
          </a:xfrm>
          <a:prstGeom prst="rect">
            <a:avLst/>
          </a:prstGeom>
          <a:solidFill>
            <a:srgbClr val="C0504D"/>
          </a:solidFill>
          <a:ln w="63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Shading with TOP Tree</a:t>
            </a:r>
            <a:endParaRPr lang="en-US" dirty="0"/>
          </a:p>
        </p:txBody>
      </p:sp>
      <p:cxnSp>
        <p:nvCxnSpPr>
          <p:cNvPr id="32" name="Straight Arrow Connector 14"/>
          <p:cNvCxnSpPr/>
          <p:nvPr/>
        </p:nvCxnSpPr>
        <p:spPr>
          <a:xfrm>
            <a:off x="3398810" y="32766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4"/>
          <p:cNvCxnSpPr/>
          <p:nvPr/>
        </p:nvCxnSpPr>
        <p:spPr>
          <a:xfrm>
            <a:off x="59388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4"/>
          <p:cNvCxnSpPr/>
          <p:nvPr/>
        </p:nvCxnSpPr>
        <p:spPr>
          <a:xfrm>
            <a:off x="7843810" y="32385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523" y="1574801"/>
            <a:ext cx="2760377" cy="17018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TOP Tree</a:t>
            </a:r>
          </a:p>
        </p:txBody>
      </p:sp>
    </p:spTree>
    <p:extLst>
      <p:ext uri="{BB962C8B-B14F-4D97-AF65-F5344CB8AC3E}">
        <p14:creationId xmlns:p14="http://schemas.microsoft.com/office/powerpoint/2010/main" val="419787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Expected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complexity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422400"/>
            <a:ext cx="121920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0" y="3898900"/>
            <a:ext cx="12192000" cy="2057400"/>
          </a:xfrm>
          <a:prstGeom prst="rect">
            <a:avLst/>
          </a:prstGeom>
          <a:solidFill>
            <a:srgbClr val="FF9E84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736342" y="2196098"/>
            <a:ext cx="20198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Data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-767348" y="4666248"/>
            <a:ext cx="2057916" cy="523220"/>
          </a:xfrm>
          <a:prstGeom prst="rect">
            <a:avLst/>
          </a:prstGeom>
          <a:solidFill>
            <a:srgbClr val="F45B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Algorithms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2419" y="1569974"/>
            <a:ext cx="2752781" cy="171932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/>
              <a:t>n triangles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80475" y="4051925"/>
            <a:ext cx="3747325" cy="1764675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Building a TOP Tree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02519" y="4045934"/>
            <a:ext cx="3744227" cy="176253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Shading with TOP Tree</a:t>
            </a:r>
            <a:endParaRPr lang="en-US" dirty="0"/>
          </a:p>
        </p:txBody>
      </p:sp>
      <p:cxnSp>
        <p:nvCxnSpPr>
          <p:cNvPr id="32" name="Straight Arrow Connector 14"/>
          <p:cNvCxnSpPr/>
          <p:nvPr/>
        </p:nvCxnSpPr>
        <p:spPr>
          <a:xfrm>
            <a:off x="3398810" y="32766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4"/>
          <p:cNvCxnSpPr/>
          <p:nvPr/>
        </p:nvCxnSpPr>
        <p:spPr>
          <a:xfrm>
            <a:off x="59388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4"/>
          <p:cNvCxnSpPr/>
          <p:nvPr/>
        </p:nvCxnSpPr>
        <p:spPr>
          <a:xfrm>
            <a:off x="7843810" y="32385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523" y="1574801"/>
            <a:ext cx="2760377" cy="1701800"/>
          </a:xfrm>
          <a:prstGeom prst="rect">
            <a:avLst/>
          </a:prstGeom>
          <a:solidFill>
            <a:schemeClr val="accent3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TOP Tree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O(n)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2019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&gt;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ain idea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20700" y="1193800"/>
            <a:ext cx="5702300" cy="49911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 smtClean="0">
                <a:solidFill>
                  <a:srgbClr val="F45B48"/>
                </a:solidFill>
                <a:latin typeface="+mn-lt"/>
              </a:rPr>
              <a:t>Revisiting the old SVBSP algorithm </a:t>
            </a:r>
            <a:r>
              <a:rPr lang="en-US" sz="1600" dirty="0" smtClean="0">
                <a:latin typeface="+mn-lt"/>
              </a:rPr>
              <a:t>[Chin89]</a:t>
            </a:r>
            <a:endParaRPr lang="en-US" sz="1600" dirty="0">
              <a:latin typeface="+mn-lt"/>
            </a:endParaRPr>
          </a:p>
          <a:p>
            <a:pPr marL="0" lvl="1" indent="0">
              <a:lnSpc>
                <a:spcPct val="120000"/>
              </a:lnSpc>
              <a:spcBef>
                <a:spcPts val="1000"/>
              </a:spcBef>
              <a:buNone/>
            </a:pPr>
            <a:r>
              <a:rPr lang="en-US" sz="2000" dirty="0" smtClean="0"/>
              <a:t>A different but left aside approach</a:t>
            </a:r>
            <a:endParaRPr lang="en-US" sz="2000" dirty="0"/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Visibility </a:t>
            </a:r>
            <a:r>
              <a:rPr lang="en-US" sz="2000" dirty="0"/>
              <a:t>from the light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BSP tree made with SV </a:t>
            </a:r>
            <a:endParaRPr lang="en-US" sz="2000" dirty="0"/>
          </a:p>
          <a:p>
            <a:pPr lvl="1"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Clipping: Degeneracies, memory footprint 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188200" y="1193800"/>
            <a:ext cx="5181600" cy="4351338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F45B48"/>
                </a:solidFill>
                <a:latin typeface="+mn-lt"/>
              </a:rPr>
              <a:t>Our </a:t>
            </a:r>
            <a:r>
              <a:rPr lang="en-US" sz="2000" b="1" dirty="0" smtClean="0">
                <a:solidFill>
                  <a:srgbClr val="F45B48"/>
                </a:solidFill>
                <a:latin typeface="+mn-lt"/>
              </a:rPr>
              <a:t>solution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+mn-lt"/>
              </a:rPr>
              <a:t>Analyze SVBSP drawbacks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+mn-lt"/>
              </a:rPr>
              <a:t>Different partitioning strategy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No clipping</a:t>
            </a:r>
            <a:endParaRPr lang="en-US" sz="2000" dirty="0">
              <a:solidFill>
                <a:schemeClr val="accent6"/>
              </a:solidFill>
              <a:latin typeface="+mn-lt"/>
            </a:endParaRPr>
          </a:p>
          <a:p>
            <a:pPr lvl="2">
              <a:lnSpc>
                <a:spcPct val="120000"/>
              </a:lnSpc>
            </a:pPr>
            <a:r>
              <a:rPr lang="en-US" dirty="0" smtClean="0">
                <a:solidFill>
                  <a:schemeClr val="accent6"/>
                </a:solidFill>
              </a:rPr>
              <a:t>Robust</a:t>
            </a:r>
            <a:endParaRPr lang="en-US" strike="sngStrike" dirty="0">
              <a:solidFill>
                <a:schemeClr val="accent6"/>
              </a:solidFill>
            </a:endParaRPr>
          </a:p>
          <a:p>
            <a:pPr lvl="2">
              <a:lnSpc>
                <a:spcPct val="120000"/>
              </a:lnSpc>
            </a:pPr>
            <a:r>
              <a:rPr lang="en-US" dirty="0" smtClean="0">
                <a:solidFill>
                  <a:srgbClr val="70AD47"/>
                </a:solidFill>
              </a:rPr>
              <a:t>Predictable memory footprint</a:t>
            </a:r>
            <a:endParaRPr lang="en-US" dirty="0">
              <a:solidFill>
                <a:srgbClr val="70AD47"/>
              </a:solidFill>
            </a:endParaRPr>
          </a:p>
          <a:p>
            <a:pPr lvl="2">
              <a:lnSpc>
                <a:spcPct val="120000"/>
              </a:lnSpc>
            </a:pPr>
            <a:endParaRPr lang="en-US" dirty="0">
              <a:solidFill>
                <a:srgbClr val="70AD47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4</a:t>
            </a:fld>
            <a:endParaRPr lang="de-CH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812800" y="3543300"/>
            <a:ext cx="4826000" cy="2425700"/>
            <a:chOff x="812800" y="3543300"/>
            <a:chExt cx="4826000" cy="2425700"/>
          </a:xfrm>
        </p:grpSpPr>
        <p:sp>
          <p:nvSpPr>
            <p:cNvPr id="11" name="Rectangle 10"/>
            <p:cNvSpPr/>
            <p:nvPr/>
          </p:nvSpPr>
          <p:spPr>
            <a:xfrm>
              <a:off x="812800" y="3543300"/>
              <a:ext cx="4826000" cy="24257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Picture 7" descr="Chin89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118" y="3592847"/>
              <a:ext cx="2443582" cy="193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Picture 2" descr="Chin89-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336" y="3594100"/>
              <a:ext cx="1882964" cy="1930399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ZoneTexte 6"/>
            <p:cNvSpPr txBox="1"/>
            <p:nvPr/>
          </p:nvSpPr>
          <p:spPr>
            <a:xfrm>
              <a:off x="812800" y="5651500"/>
              <a:ext cx="4826000" cy="317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latin typeface="Courier"/>
                  <a:cs typeface="Courier"/>
                </a:rPr>
                <a:t>Captures </a:t>
              </a:r>
              <a:r>
                <a:rPr lang="fr-FR" sz="1400" dirty="0" err="1" smtClean="0">
                  <a:latin typeface="Courier"/>
                  <a:cs typeface="Courier"/>
                </a:rPr>
                <a:t>from</a:t>
              </a:r>
              <a:r>
                <a:rPr lang="fr-FR" sz="1400" dirty="0" smtClean="0">
                  <a:latin typeface="Courier"/>
                  <a:cs typeface="Courier"/>
                </a:rPr>
                <a:t> the SVBSP </a:t>
              </a:r>
              <a:r>
                <a:rPr lang="fr-FR" sz="1400" dirty="0" err="1" smtClean="0">
                  <a:latin typeface="Courier"/>
                  <a:cs typeface="Courier"/>
                </a:rPr>
                <a:t>paper</a:t>
              </a:r>
              <a:r>
                <a:rPr lang="fr-FR" sz="1400" dirty="0" smtClean="0">
                  <a:latin typeface="Courier"/>
                  <a:cs typeface="Courier"/>
                </a:rPr>
                <a:t>, Siggraph’89</a:t>
              </a:r>
              <a:endParaRPr lang="fr-FR" sz="1400" dirty="0">
                <a:latin typeface="Courier"/>
                <a:cs typeface="Courier"/>
              </a:endParaRPr>
            </a:p>
          </p:txBody>
        </p:sp>
        <p:sp>
          <p:nvSpPr>
            <p:cNvPr id="9" name="Ellipse 18"/>
            <p:cNvSpPr/>
            <p:nvPr/>
          </p:nvSpPr>
          <p:spPr>
            <a:xfrm>
              <a:off x="1165415" y="4486073"/>
              <a:ext cx="101600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0" name="Ellipse 18"/>
            <p:cNvSpPr/>
            <p:nvPr/>
          </p:nvSpPr>
          <p:spPr>
            <a:xfrm>
              <a:off x="1432115" y="4689273"/>
              <a:ext cx="101600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715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Expected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complexity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422400"/>
            <a:ext cx="121920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0" y="3898900"/>
            <a:ext cx="12192000" cy="2057400"/>
          </a:xfrm>
          <a:prstGeom prst="rect">
            <a:avLst/>
          </a:prstGeom>
          <a:solidFill>
            <a:srgbClr val="FF9E84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736342" y="2196098"/>
            <a:ext cx="20198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Data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-767348" y="4666248"/>
            <a:ext cx="2057916" cy="523220"/>
          </a:xfrm>
          <a:prstGeom prst="rect">
            <a:avLst/>
          </a:prstGeom>
          <a:solidFill>
            <a:srgbClr val="F45B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Algorithms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2419" y="1569974"/>
            <a:ext cx="2752781" cy="171932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/>
              <a:t>n triangles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80475" y="4051925"/>
            <a:ext cx="3747325" cy="1764675"/>
          </a:xfrm>
          <a:prstGeom prst="rect">
            <a:avLst/>
          </a:prstGeom>
          <a:solidFill>
            <a:srgbClr val="C0504D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Building a TOP Tree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O(n log(n))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02519" y="4045934"/>
            <a:ext cx="3744227" cy="176253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Shading with TOP Tree</a:t>
            </a:r>
          </a:p>
        </p:txBody>
      </p:sp>
      <p:cxnSp>
        <p:nvCxnSpPr>
          <p:cNvPr id="32" name="Straight Arrow Connector 14"/>
          <p:cNvCxnSpPr/>
          <p:nvPr/>
        </p:nvCxnSpPr>
        <p:spPr>
          <a:xfrm>
            <a:off x="3398810" y="32766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4"/>
          <p:cNvCxnSpPr/>
          <p:nvPr/>
        </p:nvCxnSpPr>
        <p:spPr>
          <a:xfrm>
            <a:off x="59388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4"/>
          <p:cNvCxnSpPr/>
          <p:nvPr/>
        </p:nvCxnSpPr>
        <p:spPr>
          <a:xfrm>
            <a:off x="7843810" y="32385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523" y="1574801"/>
            <a:ext cx="2760377" cy="17018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TOP Tree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O(n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83921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Shading with a TOP tree</a:t>
            </a:r>
            <a:endParaRPr lang="en-US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14</a:t>
            </a:r>
            <a:endParaRPr lang="de-CH" dirty="0"/>
          </a:p>
        </p:txBody>
      </p:sp>
      <p:sp>
        <p:nvSpPr>
          <p:cNvPr id="5" name="ZoneTexte 4"/>
          <p:cNvSpPr txBox="1"/>
          <p:nvPr/>
        </p:nvSpPr>
        <p:spPr>
          <a:xfrm>
            <a:off x="723900" y="1676400"/>
            <a:ext cx="11468100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F45B48"/>
                </a:solidFill>
              </a:rPr>
              <a:t>Shading: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Locate image points in the TOP tree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/>
              <a:t>P</a:t>
            </a:r>
            <a:r>
              <a:rPr lang="en-US" sz="2400" dirty="0" smtClean="0"/>
              <a:t>ositive leaves: outside shadow volumes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/>
              <a:t>N</a:t>
            </a:r>
            <a:r>
              <a:rPr lang="en-US" sz="2400" dirty="0" smtClean="0"/>
              <a:t>egative leaves: inside shadow volumes</a:t>
            </a:r>
          </a:p>
          <a:p>
            <a:pPr>
              <a:lnSpc>
                <a:spcPct val="130000"/>
              </a:lnSpc>
            </a:pPr>
            <a:endParaRPr lang="en-US" sz="2400" dirty="0" smtClean="0"/>
          </a:p>
          <a:p>
            <a:pPr>
              <a:lnSpc>
                <a:spcPct val="130000"/>
              </a:lnSpc>
            </a:pPr>
            <a:endParaRPr lang="en-US" sz="2400" dirty="0" smtClean="0"/>
          </a:p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F45B48"/>
                </a:solidFill>
              </a:rPr>
              <a:t>Advantage: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TOP tree is used as an acceleration data structure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1496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Shading with a TOP tree</a:t>
            </a:r>
            <a:endParaRPr lang="en-US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5" name="Grouper 4"/>
          <p:cNvGrpSpPr/>
          <p:nvPr/>
        </p:nvGrpSpPr>
        <p:grpSpPr>
          <a:xfrm>
            <a:off x="6883400" y="763976"/>
            <a:ext cx="4902200" cy="4430324"/>
            <a:chOff x="6413500" y="1168400"/>
            <a:chExt cx="5143500" cy="4343400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8768402" y="2165747"/>
              <a:ext cx="1574016" cy="1275166"/>
            </a:xfrm>
            <a:prstGeom prst="triangl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555444" y="2454376"/>
              <a:ext cx="3847093" cy="34666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087940" y="2462379"/>
              <a:ext cx="1006233" cy="2056466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595791" y="2479254"/>
              <a:ext cx="841714" cy="1330054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7831622" y="1852744"/>
              <a:ext cx="526929" cy="891659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8874403" y="3686052"/>
              <a:ext cx="526929" cy="891659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8826544" y="2491487"/>
              <a:ext cx="897935" cy="64288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413500" y="2759176"/>
              <a:ext cx="1941037" cy="2212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7831622" y="1852744"/>
              <a:ext cx="263465" cy="891659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8990544" y="2590800"/>
              <a:ext cx="801156" cy="63342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088844" y="3746342"/>
              <a:ext cx="3468156" cy="87645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8864600" y="4124004"/>
              <a:ext cx="791066" cy="1387796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8750643" y="3910927"/>
              <a:ext cx="643876" cy="67074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245600" y="2463800"/>
              <a:ext cx="609600" cy="102870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8928100" y="2489200"/>
              <a:ext cx="406400" cy="88900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7899400" y="1168400"/>
              <a:ext cx="685800" cy="241300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047763" y="4070332"/>
              <a:ext cx="101600" cy="101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Example: Point is hidden by green triangle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723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Shading with a TOP 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5" name="Grouper 4"/>
          <p:cNvGrpSpPr/>
          <p:nvPr/>
        </p:nvGrpSpPr>
        <p:grpSpPr>
          <a:xfrm>
            <a:off x="6883400" y="763976"/>
            <a:ext cx="4902200" cy="4430324"/>
            <a:chOff x="6413500" y="1168400"/>
            <a:chExt cx="5143500" cy="4343400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8768402" y="2165747"/>
              <a:ext cx="1574016" cy="1275166"/>
            </a:xfrm>
            <a:prstGeom prst="triangl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555444" y="2454376"/>
              <a:ext cx="3847093" cy="34666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087940" y="2462379"/>
              <a:ext cx="1006233" cy="2056466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595791" y="2479254"/>
              <a:ext cx="841714" cy="1330054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7831622" y="1852744"/>
              <a:ext cx="526929" cy="891659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8874403" y="3686052"/>
              <a:ext cx="526929" cy="891659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8826544" y="2491487"/>
              <a:ext cx="897935" cy="64288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413500" y="2759176"/>
              <a:ext cx="1941037" cy="2212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7831622" y="1852744"/>
              <a:ext cx="263465" cy="891659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8990544" y="2590800"/>
              <a:ext cx="801156" cy="63342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088844" y="3746342"/>
              <a:ext cx="3468156" cy="87645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8864600" y="4124004"/>
              <a:ext cx="791066" cy="1387796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8750643" y="3910927"/>
              <a:ext cx="643876" cy="67074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245600" y="2463800"/>
              <a:ext cx="609600" cy="102870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8928100" y="2489200"/>
              <a:ext cx="406400" cy="88900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7899400" y="1168400"/>
              <a:ext cx="685800" cy="241300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047763" y="4070332"/>
              <a:ext cx="101600" cy="101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happens if the point is located like using a BSP tree?</a:t>
            </a:r>
            <a:endParaRPr lang="en-US" sz="2400" dirty="0"/>
          </a:p>
        </p:txBody>
      </p:sp>
      <p:sp>
        <p:nvSpPr>
          <p:cNvPr id="10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82545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883400" y="763976"/>
            <a:ext cx="4902200" cy="4430324"/>
            <a:chOff x="6883400" y="763976"/>
            <a:chExt cx="4902200" cy="4430324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9075153" y="1823954"/>
              <a:ext cx="1605517" cy="121534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971771" y="2075688"/>
              <a:ext cx="3666612" cy="3536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436100" y="2106670"/>
              <a:ext cx="955298" cy="213513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935145" y="2078245"/>
              <a:ext cx="858560" cy="135667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8234993" y="1462016"/>
              <a:ext cx="502209" cy="90950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9211220" y="3361851"/>
              <a:ext cx="537474" cy="849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9153192" y="2135055"/>
              <a:ext cx="915905" cy="6127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883400" y="2386588"/>
              <a:ext cx="1849976" cy="2256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8234993" y="1462016"/>
              <a:ext cx="251105" cy="90950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9339546" y="2214842"/>
              <a:ext cx="763571" cy="6461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480148" y="3393510"/>
              <a:ext cx="3305452" cy="89399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9219510" y="3778730"/>
              <a:ext cx="753954" cy="141557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9110899" y="3561389"/>
              <a:ext cx="613669" cy="68416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582636" y="2085301"/>
              <a:ext cx="581001" cy="104928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9280031" y="2111209"/>
              <a:ext cx="387334" cy="9067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8299591" y="763976"/>
              <a:ext cx="653627" cy="24612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394080" y="3723984"/>
              <a:ext cx="96834" cy="103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2" name="Forme libre 11"/>
          <p:cNvSpPr/>
          <p:nvPr/>
        </p:nvSpPr>
        <p:spPr>
          <a:xfrm>
            <a:off x="6781800" y="431800"/>
            <a:ext cx="5232400" cy="4940300"/>
          </a:xfrm>
          <a:custGeom>
            <a:avLst/>
            <a:gdLst>
              <a:gd name="connsiteX0" fmla="*/ 5194300 w 5232400"/>
              <a:gd name="connsiteY0" fmla="*/ 114300 h 4940300"/>
              <a:gd name="connsiteX1" fmla="*/ 5232400 w 5232400"/>
              <a:gd name="connsiteY1" fmla="*/ 4940300 h 4940300"/>
              <a:gd name="connsiteX2" fmla="*/ 114300 w 5232400"/>
              <a:gd name="connsiteY2" fmla="*/ 4851400 h 4940300"/>
              <a:gd name="connsiteX3" fmla="*/ 0 w 5232400"/>
              <a:gd name="connsiteY3" fmla="*/ 1612900 h 4940300"/>
              <a:gd name="connsiteX4" fmla="*/ 1587500 w 5232400"/>
              <a:gd name="connsiteY4" fmla="*/ 0 h 4940300"/>
              <a:gd name="connsiteX5" fmla="*/ 5194300 w 5232400"/>
              <a:gd name="connsiteY5" fmla="*/ 114300 h 49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4940300">
                <a:moveTo>
                  <a:pt x="5194300" y="114300"/>
                </a:moveTo>
                <a:lnTo>
                  <a:pt x="5232400" y="4940300"/>
                </a:lnTo>
                <a:lnTo>
                  <a:pt x="114300" y="4851400"/>
                </a:lnTo>
                <a:lnTo>
                  <a:pt x="0" y="1612900"/>
                </a:lnTo>
                <a:lnTo>
                  <a:pt x="1587500" y="0"/>
                </a:lnTo>
                <a:lnTo>
                  <a:pt x="5194300" y="1143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Shading with a TOP 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0000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FFFFFF"/>
                      </a:solidFill>
                    </a:rPr>
                    <a:t>1</a:t>
                  </a:r>
                  <a:endParaRPr lang="en-US" sz="20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happens if the point is localized like using a BSP tree?</a:t>
            </a:r>
            <a:endParaRPr lang="en-US" sz="2400" dirty="0"/>
          </a:p>
        </p:txBody>
      </p:sp>
      <p:sp>
        <p:nvSpPr>
          <p:cNvPr id="102" name="Ellipse 18"/>
          <p:cNvSpPr/>
          <p:nvPr/>
        </p:nvSpPr>
        <p:spPr>
          <a:xfrm>
            <a:off x="2510680" y="11204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3" name="Straight Connector 131"/>
          <p:cNvCxnSpPr/>
          <p:nvPr/>
        </p:nvCxnSpPr>
        <p:spPr>
          <a:xfrm flipV="1">
            <a:off x="7997171" y="2075688"/>
            <a:ext cx="3666612" cy="35360"/>
          </a:xfrm>
          <a:prstGeom prst="line">
            <a:avLst/>
          </a:prstGeom>
          <a:ln w="38100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Ellipse 18"/>
          <p:cNvSpPr/>
          <p:nvPr/>
        </p:nvSpPr>
        <p:spPr>
          <a:xfrm>
            <a:off x="9394080" y="37239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5" name="Straight Connector 131"/>
          <p:cNvCxnSpPr/>
          <p:nvPr/>
        </p:nvCxnSpPr>
        <p:spPr>
          <a:xfrm flipH="1" flipV="1">
            <a:off x="9652000" y="1752600"/>
            <a:ext cx="8871" cy="345748"/>
          </a:xfrm>
          <a:prstGeom prst="line">
            <a:avLst/>
          </a:prstGeom>
          <a:ln w="38100" cmpd="sng">
            <a:solidFill>
              <a:srgbClr val="1F497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5262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883400" y="763976"/>
            <a:ext cx="4902200" cy="4430324"/>
            <a:chOff x="6883400" y="763976"/>
            <a:chExt cx="4902200" cy="4430324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9075153" y="1823954"/>
              <a:ext cx="1605517" cy="121534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971771" y="2075688"/>
              <a:ext cx="3666612" cy="3536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436100" y="2106670"/>
              <a:ext cx="955298" cy="213513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935145" y="2078245"/>
              <a:ext cx="858560" cy="135667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8234993" y="1462016"/>
              <a:ext cx="502209" cy="90950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9211220" y="3361851"/>
              <a:ext cx="537474" cy="849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9153192" y="2135055"/>
              <a:ext cx="915905" cy="6127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883400" y="2386588"/>
              <a:ext cx="1849976" cy="2256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8234993" y="1462016"/>
              <a:ext cx="251105" cy="90950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9339546" y="2214842"/>
              <a:ext cx="763571" cy="6461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480148" y="3393510"/>
              <a:ext cx="3305452" cy="89399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9219510" y="3778730"/>
              <a:ext cx="753954" cy="141557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9110899" y="3561389"/>
              <a:ext cx="613669" cy="68416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582636" y="2085301"/>
              <a:ext cx="581001" cy="104928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9280031" y="2111209"/>
              <a:ext cx="387334" cy="9067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8299591" y="763976"/>
              <a:ext cx="653627" cy="24612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394080" y="3723984"/>
              <a:ext cx="96834" cy="103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2" name="Forme libre 11"/>
          <p:cNvSpPr/>
          <p:nvPr/>
        </p:nvSpPr>
        <p:spPr>
          <a:xfrm>
            <a:off x="6781800" y="431800"/>
            <a:ext cx="5232400" cy="4940300"/>
          </a:xfrm>
          <a:custGeom>
            <a:avLst/>
            <a:gdLst>
              <a:gd name="connsiteX0" fmla="*/ 5194300 w 5232400"/>
              <a:gd name="connsiteY0" fmla="*/ 114300 h 4940300"/>
              <a:gd name="connsiteX1" fmla="*/ 5232400 w 5232400"/>
              <a:gd name="connsiteY1" fmla="*/ 4940300 h 4940300"/>
              <a:gd name="connsiteX2" fmla="*/ 114300 w 5232400"/>
              <a:gd name="connsiteY2" fmla="*/ 4851400 h 4940300"/>
              <a:gd name="connsiteX3" fmla="*/ 0 w 5232400"/>
              <a:gd name="connsiteY3" fmla="*/ 1612900 h 4940300"/>
              <a:gd name="connsiteX4" fmla="*/ 1587500 w 5232400"/>
              <a:gd name="connsiteY4" fmla="*/ 0 h 4940300"/>
              <a:gd name="connsiteX5" fmla="*/ 5194300 w 5232400"/>
              <a:gd name="connsiteY5" fmla="*/ 114300 h 49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4940300">
                <a:moveTo>
                  <a:pt x="5194300" y="114300"/>
                </a:moveTo>
                <a:lnTo>
                  <a:pt x="5232400" y="4940300"/>
                </a:lnTo>
                <a:lnTo>
                  <a:pt x="114300" y="4851400"/>
                </a:lnTo>
                <a:lnTo>
                  <a:pt x="0" y="1612900"/>
                </a:lnTo>
                <a:lnTo>
                  <a:pt x="1587500" y="0"/>
                </a:lnTo>
                <a:lnTo>
                  <a:pt x="5194300" y="1143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Shading with a TOP 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0000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FFFFFF"/>
                      </a:solidFill>
                    </a:rPr>
                    <a:t>2</a:t>
                  </a:r>
                  <a:endParaRPr lang="en-US" sz="20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happens if the point is localized like using a BSP tree?</a:t>
            </a:r>
            <a:endParaRPr lang="en-US" sz="2400" dirty="0"/>
          </a:p>
        </p:txBody>
      </p:sp>
      <p:sp>
        <p:nvSpPr>
          <p:cNvPr id="102" name="Ellipse 18"/>
          <p:cNvSpPr/>
          <p:nvPr/>
        </p:nvSpPr>
        <p:spPr>
          <a:xfrm>
            <a:off x="3132980" y="14252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3" name="Straight Connector 131"/>
          <p:cNvCxnSpPr/>
          <p:nvPr/>
        </p:nvCxnSpPr>
        <p:spPr>
          <a:xfrm flipV="1">
            <a:off x="9423400" y="2095500"/>
            <a:ext cx="990600" cy="2171700"/>
          </a:xfrm>
          <a:prstGeom prst="line">
            <a:avLst/>
          </a:prstGeom>
          <a:ln w="38100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Ellipse 18"/>
          <p:cNvSpPr/>
          <p:nvPr/>
        </p:nvSpPr>
        <p:spPr>
          <a:xfrm>
            <a:off x="9394080" y="37239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5" name="Straight Connector 131"/>
          <p:cNvCxnSpPr/>
          <p:nvPr/>
        </p:nvCxnSpPr>
        <p:spPr>
          <a:xfrm>
            <a:off x="9940272" y="3127048"/>
            <a:ext cx="308628" cy="149552"/>
          </a:xfrm>
          <a:prstGeom prst="line">
            <a:avLst/>
          </a:prstGeom>
          <a:ln w="38100" cmpd="sng">
            <a:solidFill>
              <a:srgbClr val="1F497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3481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883400" y="763976"/>
            <a:ext cx="4902200" cy="4430324"/>
            <a:chOff x="6883400" y="763976"/>
            <a:chExt cx="4902200" cy="4430324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9075153" y="1823954"/>
              <a:ext cx="1605517" cy="121534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971771" y="2075688"/>
              <a:ext cx="3666612" cy="3536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436100" y="2106670"/>
              <a:ext cx="955298" cy="213513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935145" y="2078245"/>
              <a:ext cx="858560" cy="135667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8234993" y="1462016"/>
              <a:ext cx="502209" cy="90950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9211220" y="3361851"/>
              <a:ext cx="537474" cy="849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9153192" y="2135055"/>
              <a:ext cx="915905" cy="6127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883400" y="2386588"/>
              <a:ext cx="1849976" cy="2256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8234993" y="1462016"/>
              <a:ext cx="251105" cy="90950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9339546" y="2214842"/>
              <a:ext cx="763571" cy="6461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480148" y="3393510"/>
              <a:ext cx="3305452" cy="89399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9219510" y="3778730"/>
              <a:ext cx="753954" cy="141557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9110899" y="3561389"/>
              <a:ext cx="613669" cy="68416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582636" y="2085301"/>
              <a:ext cx="581001" cy="104928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9280031" y="2111209"/>
              <a:ext cx="387334" cy="9067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8299591" y="763976"/>
              <a:ext cx="653627" cy="24612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394080" y="3723984"/>
              <a:ext cx="96834" cy="103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2" name="Forme libre 11"/>
          <p:cNvSpPr/>
          <p:nvPr/>
        </p:nvSpPr>
        <p:spPr>
          <a:xfrm>
            <a:off x="6781800" y="431800"/>
            <a:ext cx="5232400" cy="4940300"/>
          </a:xfrm>
          <a:custGeom>
            <a:avLst/>
            <a:gdLst>
              <a:gd name="connsiteX0" fmla="*/ 5194300 w 5232400"/>
              <a:gd name="connsiteY0" fmla="*/ 114300 h 4940300"/>
              <a:gd name="connsiteX1" fmla="*/ 5232400 w 5232400"/>
              <a:gd name="connsiteY1" fmla="*/ 4940300 h 4940300"/>
              <a:gd name="connsiteX2" fmla="*/ 114300 w 5232400"/>
              <a:gd name="connsiteY2" fmla="*/ 4851400 h 4940300"/>
              <a:gd name="connsiteX3" fmla="*/ 0 w 5232400"/>
              <a:gd name="connsiteY3" fmla="*/ 1612900 h 4940300"/>
              <a:gd name="connsiteX4" fmla="*/ 1587500 w 5232400"/>
              <a:gd name="connsiteY4" fmla="*/ 0 h 4940300"/>
              <a:gd name="connsiteX5" fmla="*/ 5194300 w 5232400"/>
              <a:gd name="connsiteY5" fmla="*/ 114300 h 49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4940300">
                <a:moveTo>
                  <a:pt x="5194300" y="114300"/>
                </a:moveTo>
                <a:lnTo>
                  <a:pt x="5232400" y="4940300"/>
                </a:lnTo>
                <a:lnTo>
                  <a:pt x="114300" y="4851400"/>
                </a:lnTo>
                <a:lnTo>
                  <a:pt x="0" y="1612900"/>
                </a:lnTo>
                <a:lnTo>
                  <a:pt x="1587500" y="0"/>
                </a:lnTo>
                <a:lnTo>
                  <a:pt x="5194300" y="1143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Shading with a TOP 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000000"/>
                      </a:solidFill>
                    </a:rPr>
                    <a:t>2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0000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bg1"/>
                      </a:solidFill>
                    </a:rPr>
                    <a:t>3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happens if the point is localized like using a BSP tree?</a:t>
            </a:r>
            <a:endParaRPr lang="en-US" sz="2400" dirty="0"/>
          </a:p>
        </p:txBody>
      </p:sp>
      <p:sp>
        <p:nvSpPr>
          <p:cNvPr id="102" name="Ellipse 18"/>
          <p:cNvSpPr/>
          <p:nvPr/>
        </p:nvSpPr>
        <p:spPr>
          <a:xfrm>
            <a:off x="3780680" y="17300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3" name="Straight Connector 131"/>
          <p:cNvCxnSpPr/>
          <p:nvPr/>
        </p:nvCxnSpPr>
        <p:spPr>
          <a:xfrm flipH="1" flipV="1">
            <a:off x="8966200" y="2095500"/>
            <a:ext cx="838200" cy="1358900"/>
          </a:xfrm>
          <a:prstGeom prst="line">
            <a:avLst/>
          </a:prstGeom>
          <a:ln w="38100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Ellipse 18"/>
          <p:cNvSpPr/>
          <p:nvPr/>
        </p:nvSpPr>
        <p:spPr>
          <a:xfrm>
            <a:off x="9394080" y="37239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5" name="Straight Connector 131"/>
          <p:cNvCxnSpPr/>
          <p:nvPr/>
        </p:nvCxnSpPr>
        <p:spPr>
          <a:xfrm rot="7200000">
            <a:off x="9114772" y="2822248"/>
            <a:ext cx="308628" cy="149552"/>
          </a:xfrm>
          <a:prstGeom prst="line">
            <a:avLst/>
          </a:prstGeom>
          <a:ln w="38100" cmpd="sng">
            <a:solidFill>
              <a:srgbClr val="1F497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5939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883400" y="763976"/>
            <a:ext cx="4902200" cy="4430324"/>
            <a:chOff x="6883400" y="763976"/>
            <a:chExt cx="4902200" cy="4430324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9075153" y="1823954"/>
              <a:ext cx="1605517" cy="121534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971771" y="2075688"/>
              <a:ext cx="3666612" cy="3536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436100" y="2106670"/>
              <a:ext cx="955298" cy="213513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935145" y="2078245"/>
              <a:ext cx="858560" cy="135667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8234993" y="1462016"/>
              <a:ext cx="502209" cy="90950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9211220" y="3361851"/>
              <a:ext cx="537474" cy="849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9153192" y="2135055"/>
              <a:ext cx="915905" cy="6127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883400" y="2386588"/>
              <a:ext cx="1849976" cy="2256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8234993" y="1462016"/>
              <a:ext cx="251105" cy="90950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9339546" y="2214842"/>
              <a:ext cx="763571" cy="6461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480148" y="3393510"/>
              <a:ext cx="3305452" cy="89399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9219510" y="3778730"/>
              <a:ext cx="753954" cy="141557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9110899" y="3561389"/>
              <a:ext cx="613669" cy="68416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582636" y="2085301"/>
              <a:ext cx="581001" cy="104928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9280031" y="2111209"/>
              <a:ext cx="387334" cy="9067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8299591" y="763976"/>
              <a:ext cx="653627" cy="24612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394080" y="3723984"/>
              <a:ext cx="96834" cy="103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2" name="Forme libre 11"/>
          <p:cNvSpPr/>
          <p:nvPr/>
        </p:nvSpPr>
        <p:spPr>
          <a:xfrm>
            <a:off x="6781800" y="431800"/>
            <a:ext cx="5232400" cy="4940300"/>
          </a:xfrm>
          <a:custGeom>
            <a:avLst/>
            <a:gdLst>
              <a:gd name="connsiteX0" fmla="*/ 5194300 w 5232400"/>
              <a:gd name="connsiteY0" fmla="*/ 114300 h 4940300"/>
              <a:gd name="connsiteX1" fmla="*/ 5232400 w 5232400"/>
              <a:gd name="connsiteY1" fmla="*/ 4940300 h 4940300"/>
              <a:gd name="connsiteX2" fmla="*/ 114300 w 5232400"/>
              <a:gd name="connsiteY2" fmla="*/ 4851400 h 4940300"/>
              <a:gd name="connsiteX3" fmla="*/ 0 w 5232400"/>
              <a:gd name="connsiteY3" fmla="*/ 1612900 h 4940300"/>
              <a:gd name="connsiteX4" fmla="*/ 1587500 w 5232400"/>
              <a:gd name="connsiteY4" fmla="*/ 0 h 4940300"/>
              <a:gd name="connsiteX5" fmla="*/ 5194300 w 5232400"/>
              <a:gd name="connsiteY5" fmla="*/ 114300 h 49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4940300">
                <a:moveTo>
                  <a:pt x="5194300" y="114300"/>
                </a:moveTo>
                <a:lnTo>
                  <a:pt x="5232400" y="4940300"/>
                </a:lnTo>
                <a:lnTo>
                  <a:pt x="114300" y="4851400"/>
                </a:lnTo>
                <a:lnTo>
                  <a:pt x="0" y="1612900"/>
                </a:lnTo>
                <a:lnTo>
                  <a:pt x="1587500" y="0"/>
                </a:lnTo>
                <a:lnTo>
                  <a:pt x="5194300" y="1143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Shading with a TOP 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000000"/>
                      </a:solidFill>
                    </a:rPr>
                    <a:t>2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False visibility, green triangle is missed!</a:t>
            </a:r>
            <a:endParaRPr lang="en-US" sz="2400" dirty="0"/>
          </a:p>
        </p:txBody>
      </p:sp>
      <p:sp>
        <p:nvSpPr>
          <p:cNvPr id="102" name="Ellipse 18"/>
          <p:cNvSpPr/>
          <p:nvPr/>
        </p:nvSpPr>
        <p:spPr>
          <a:xfrm>
            <a:off x="3310780" y="23015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3" name="Straight Connector 131"/>
          <p:cNvCxnSpPr/>
          <p:nvPr/>
        </p:nvCxnSpPr>
        <p:spPr>
          <a:xfrm flipH="1" flipV="1">
            <a:off x="8966200" y="2095500"/>
            <a:ext cx="838200" cy="1358900"/>
          </a:xfrm>
          <a:prstGeom prst="line">
            <a:avLst/>
          </a:prstGeom>
          <a:ln w="38100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Ellipse 18"/>
          <p:cNvSpPr/>
          <p:nvPr/>
        </p:nvSpPr>
        <p:spPr>
          <a:xfrm>
            <a:off x="9394080" y="37239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5" name="Straight Connector 131"/>
          <p:cNvCxnSpPr/>
          <p:nvPr/>
        </p:nvCxnSpPr>
        <p:spPr>
          <a:xfrm rot="7200000">
            <a:off x="9114772" y="2822248"/>
            <a:ext cx="308628" cy="149552"/>
          </a:xfrm>
          <a:prstGeom prst="line">
            <a:avLst/>
          </a:prstGeom>
          <a:ln w="38100" cmpd="sng">
            <a:solidFill>
              <a:srgbClr val="1F497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6663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883400" y="763976"/>
            <a:ext cx="4902200" cy="4430324"/>
            <a:chOff x="6883400" y="763976"/>
            <a:chExt cx="4902200" cy="4430324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9075153" y="1823954"/>
              <a:ext cx="1605517" cy="121534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971771" y="2075688"/>
              <a:ext cx="3666612" cy="3536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436100" y="2106670"/>
              <a:ext cx="955298" cy="213513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935145" y="2078245"/>
              <a:ext cx="858560" cy="135667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8234993" y="1462016"/>
              <a:ext cx="502209" cy="90950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9211220" y="3361851"/>
              <a:ext cx="537474" cy="849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9153192" y="2135055"/>
              <a:ext cx="915905" cy="6127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883400" y="2386588"/>
              <a:ext cx="1849976" cy="2256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8234993" y="1462016"/>
              <a:ext cx="251105" cy="90950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9339546" y="2214842"/>
              <a:ext cx="763571" cy="6461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480148" y="3393510"/>
              <a:ext cx="3305452" cy="89399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9219510" y="3778730"/>
              <a:ext cx="753954" cy="141557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9110899" y="3561389"/>
              <a:ext cx="613669" cy="68416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582636" y="2085301"/>
              <a:ext cx="581001" cy="104928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9280031" y="2111209"/>
              <a:ext cx="387334" cy="9067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8299591" y="763976"/>
              <a:ext cx="653627" cy="24612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394080" y="3723984"/>
              <a:ext cx="96834" cy="103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2" name="Forme libre 11"/>
          <p:cNvSpPr/>
          <p:nvPr/>
        </p:nvSpPr>
        <p:spPr>
          <a:xfrm>
            <a:off x="6781800" y="431800"/>
            <a:ext cx="5232400" cy="4940300"/>
          </a:xfrm>
          <a:custGeom>
            <a:avLst/>
            <a:gdLst>
              <a:gd name="connsiteX0" fmla="*/ 5194300 w 5232400"/>
              <a:gd name="connsiteY0" fmla="*/ 114300 h 4940300"/>
              <a:gd name="connsiteX1" fmla="*/ 5232400 w 5232400"/>
              <a:gd name="connsiteY1" fmla="*/ 4940300 h 4940300"/>
              <a:gd name="connsiteX2" fmla="*/ 114300 w 5232400"/>
              <a:gd name="connsiteY2" fmla="*/ 4851400 h 4940300"/>
              <a:gd name="connsiteX3" fmla="*/ 0 w 5232400"/>
              <a:gd name="connsiteY3" fmla="*/ 1612900 h 4940300"/>
              <a:gd name="connsiteX4" fmla="*/ 1587500 w 5232400"/>
              <a:gd name="connsiteY4" fmla="*/ 0 h 4940300"/>
              <a:gd name="connsiteX5" fmla="*/ 5194300 w 5232400"/>
              <a:gd name="connsiteY5" fmla="*/ 114300 h 49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4940300">
                <a:moveTo>
                  <a:pt x="5194300" y="114300"/>
                </a:moveTo>
                <a:lnTo>
                  <a:pt x="5232400" y="4940300"/>
                </a:lnTo>
                <a:lnTo>
                  <a:pt x="114300" y="4851400"/>
                </a:lnTo>
                <a:lnTo>
                  <a:pt x="0" y="1612900"/>
                </a:lnTo>
                <a:lnTo>
                  <a:pt x="1587500" y="0"/>
                </a:lnTo>
                <a:lnTo>
                  <a:pt x="5194300" y="1143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Shading with a TOP 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000000"/>
                      </a:solidFill>
                    </a:rPr>
                    <a:t>2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Intersection nodes must always be checked</a:t>
            </a:r>
            <a:endParaRPr lang="en-US" sz="2400" dirty="0"/>
          </a:p>
        </p:txBody>
      </p:sp>
      <p:sp>
        <p:nvSpPr>
          <p:cNvPr id="102" name="Ellipse 18"/>
          <p:cNvSpPr/>
          <p:nvPr/>
        </p:nvSpPr>
        <p:spPr>
          <a:xfrm>
            <a:off x="3310780" y="23015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3" name="Straight Connector 131"/>
          <p:cNvCxnSpPr/>
          <p:nvPr/>
        </p:nvCxnSpPr>
        <p:spPr>
          <a:xfrm flipH="1" flipV="1">
            <a:off x="8966200" y="2095500"/>
            <a:ext cx="838200" cy="1358900"/>
          </a:xfrm>
          <a:prstGeom prst="line">
            <a:avLst/>
          </a:prstGeom>
          <a:ln w="38100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Ellipse 18"/>
          <p:cNvSpPr/>
          <p:nvPr/>
        </p:nvSpPr>
        <p:spPr>
          <a:xfrm>
            <a:off x="9394080" y="37239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5" name="Straight Connector 131"/>
          <p:cNvCxnSpPr/>
          <p:nvPr/>
        </p:nvCxnSpPr>
        <p:spPr>
          <a:xfrm rot="7200000">
            <a:off x="9114772" y="2822248"/>
            <a:ext cx="308628" cy="149552"/>
          </a:xfrm>
          <a:prstGeom prst="line">
            <a:avLst/>
          </a:prstGeom>
          <a:ln w="38100" cmpd="sng">
            <a:solidFill>
              <a:srgbClr val="1F497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76248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883400" y="763976"/>
            <a:ext cx="4902200" cy="4430324"/>
            <a:chOff x="6883400" y="763976"/>
            <a:chExt cx="4902200" cy="4430324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9075153" y="1823954"/>
              <a:ext cx="1605517" cy="121534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971771" y="2075688"/>
              <a:ext cx="3666612" cy="3536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436100" y="2106670"/>
              <a:ext cx="955298" cy="213513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935145" y="2078245"/>
              <a:ext cx="858560" cy="135667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8234993" y="1462016"/>
              <a:ext cx="502209" cy="90950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9211220" y="3361851"/>
              <a:ext cx="537474" cy="849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9153192" y="2135055"/>
              <a:ext cx="915905" cy="6127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883400" y="2386588"/>
              <a:ext cx="1849976" cy="2256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8234993" y="1462016"/>
              <a:ext cx="251105" cy="90950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9339546" y="2214842"/>
              <a:ext cx="763571" cy="6461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480148" y="3393510"/>
              <a:ext cx="3305452" cy="89399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9219510" y="3778730"/>
              <a:ext cx="753954" cy="141557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9110899" y="3561389"/>
              <a:ext cx="613669" cy="68416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582636" y="2085301"/>
              <a:ext cx="581001" cy="104928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9280031" y="2111209"/>
              <a:ext cx="387334" cy="9067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8299591" y="763976"/>
              <a:ext cx="653627" cy="24612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394080" y="3723984"/>
              <a:ext cx="96834" cy="103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Shading with a TOP 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000000"/>
                      </a:solidFill>
                    </a:rPr>
                    <a:t>2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66" name="TextBox 156"/>
          <p:cNvSpPr txBox="1"/>
          <p:nvPr/>
        </p:nvSpPr>
        <p:spPr>
          <a:xfrm>
            <a:off x="114300" y="3021256"/>
            <a:ext cx="9475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0000"/>
                </a:solidFill>
              </a:rPr>
              <a:t>∩ </a:t>
            </a:r>
            <a:r>
              <a:rPr lang="sv-SE" dirty="0" smtClean="0">
                <a:solidFill>
                  <a:srgbClr val="000000"/>
                </a:solidFill>
              </a:rPr>
              <a:t>stack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Let’s start again, but using a stack to push the intersection nodes</a:t>
            </a:r>
            <a:endParaRPr lang="en-US" sz="2400" dirty="0"/>
          </a:p>
        </p:txBody>
      </p:sp>
      <p:sp>
        <p:nvSpPr>
          <p:cNvPr id="3" name="Flèche vers le haut 2"/>
          <p:cNvSpPr/>
          <p:nvPr/>
        </p:nvSpPr>
        <p:spPr>
          <a:xfrm>
            <a:off x="330200" y="3619500"/>
            <a:ext cx="495300" cy="12065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3156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Outlines 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0749" y="1295595"/>
            <a:ext cx="5230503" cy="407920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Introducing TOP Tree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Partitioned Shadow Volumes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Results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Conclusion and perspectives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3271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883400" y="763976"/>
            <a:ext cx="4902200" cy="4430324"/>
            <a:chOff x="6883400" y="763976"/>
            <a:chExt cx="4902200" cy="4430324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9075153" y="1823954"/>
              <a:ext cx="1605517" cy="121534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971771" y="2075688"/>
              <a:ext cx="3666612" cy="3536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436100" y="2106670"/>
              <a:ext cx="955298" cy="213513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935145" y="2078245"/>
              <a:ext cx="858560" cy="135667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8234993" y="1462016"/>
              <a:ext cx="502209" cy="90950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9211220" y="3361851"/>
              <a:ext cx="537474" cy="849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9153192" y="2135055"/>
              <a:ext cx="915905" cy="6127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883400" y="2386588"/>
              <a:ext cx="1849976" cy="2256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8234993" y="1462016"/>
              <a:ext cx="251105" cy="90950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9339546" y="2214842"/>
              <a:ext cx="763571" cy="6461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480148" y="3393510"/>
              <a:ext cx="3305452" cy="89399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9219510" y="3778730"/>
              <a:ext cx="753954" cy="141557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9110899" y="3561389"/>
              <a:ext cx="613669" cy="68416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582636" y="2085301"/>
              <a:ext cx="581001" cy="104928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9280031" y="2111209"/>
              <a:ext cx="387334" cy="9067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8299591" y="763976"/>
              <a:ext cx="653627" cy="24612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394080" y="3723984"/>
              <a:ext cx="96834" cy="103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2" name="Forme libre 11"/>
          <p:cNvSpPr/>
          <p:nvPr/>
        </p:nvSpPr>
        <p:spPr>
          <a:xfrm>
            <a:off x="6781800" y="431800"/>
            <a:ext cx="5232400" cy="4940300"/>
          </a:xfrm>
          <a:custGeom>
            <a:avLst/>
            <a:gdLst>
              <a:gd name="connsiteX0" fmla="*/ 5194300 w 5232400"/>
              <a:gd name="connsiteY0" fmla="*/ 114300 h 4940300"/>
              <a:gd name="connsiteX1" fmla="*/ 5232400 w 5232400"/>
              <a:gd name="connsiteY1" fmla="*/ 4940300 h 4940300"/>
              <a:gd name="connsiteX2" fmla="*/ 114300 w 5232400"/>
              <a:gd name="connsiteY2" fmla="*/ 4851400 h 4940300"/>
              <a:gd name="connsiteX3" fmla="*/ 0 w 5232400"/>
              <a:gd name="connsiteY3" fmla="*/ 1612900 h 4940300"/>
              <a:gd name="connsiteX4" fmla="*/ 1587500 w 5232400"/>
              <a:gd name="connsiteY4" fmla="*/ 0 h 4940300"/>
              <a:gd name="connsiteX5" fmla="*/ 5194300 w 5232400"/>
              <a:gd name="connsiteY5" fmla="*/ 114300 h 49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4940300">
                <a:moveTo>
                  <a:pt x="5194300" y="114300"/>
                </a:moveTo>
                <a:lnTo>
                  <a:pt x="5232400" y="4940300"/>
                </a:lnTo>
                <a:lnTo>
                  <a:pt x="114300" y="4851400"/>
                </a:lnTo>
                <a:lnTo>
                  <a:pt x="0" y="1612900"/>
                </a:lnTo>
                <a:lnTo>
                  <a:pt x="1587500" y="0"/>
                </a:lnTo>
                <a:lnTo>
                  <a:pt x="5194300" y="1143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/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0000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FFFFFF"/>
                      </a:solidFill>
                    </a:rPr>
                    <a:t>1</a:t>
                  </a:r>
                  <a:endParaRPr lang="en-US" sz="20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66" name="TextBox 156"/>
          <p:cNvSpPr txBox="1"/>
          <p:nvPr/>
        </p:nvSpPr>
        <p:spPr>
          <a:xfrm>
            <a:off x="114300" y="3021256"/>
            <a:ext cx="9475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0000"/>
                </a:solidFill>
              </a:rPr>
              <a:t>∩ </a:t>
            </a:r>
            <a:r>
              <a:rPr lang="sv-SE" dirty="0" smtClean="0">
                <a:solidFill>
                  <a:srgbClr val="000000"/>
                </a:solidFill>
              </a:rPr>
              <a:t>stack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Push         and continue to  </a:t>
            </a:r>
            <a:endParaRPr lang="fr-FR" sz="2400" dirty="0"/>
          </a:p>
        </p:txBody>
      </p:sp>
      <p:sp>
        <p:nvSpPr>
          <p:cNvPr id="102" name="Ellipse 18"/>
          <p:cNvSpPr/>
          <p:nvPr/>
        </p:nvSpPr>
        <p:spPr>
          <a:xfrm>
            <a:off x="2510680" y="11204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3" name="Straight Connector 131"/>
          <p:cNvCxnSpPr/>
          <p:nvPr/>
        </p:nvCxnSpPr>
        <p:spPr>
          <a:xfrm flipV="1">
            <a:off x="7997171" y="2075688"/>
            <a:ext cx="3666612" cy="35360"/>
          </a:xfrm>
          <a:prstGeom prst="line">
            <a:avLst/>
          </a:prstGeom>
          <a:ln w="38100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Ellipse 18"/>
          <p:cNvSpPr/>
          <p:nvPr/>
        </p:nvSpPr>
        <p:spPr>
          <a:xfrm>
            <a:off x="9394080" y="37239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Oval 82"/>
          <p:cNvSpPr/>
          <p:nvPr/>
        </p:nvSpPr>
        <p:spPr>
          <a:xfrm>
            <a:off x="395727" y="2568373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6" name="Oval 82"/>
          <p:cNvSpPr/>
          <p:nvPr/>
        </p:nvSpPr>
        <p:spPr>
          <a:xfrm>
            <a:off x="5221727" y="5438573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7" name="Oval 41"/>
          <p:cNvSpPr/>
          <p:nvPr/>
        </p:nvSpPr>
        <p:spPr>
          <a:xfrm>
            <a:off x="7741872" y="5440958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2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08" name="Straight Connector 131"/>
          <p:cNvCxnSpPr/>
          <p:nvPr/>
        </p:nvCxnSpPr>
        <p:spPr>
          <a:xfrm flipH="1" flipV="1">
            <a:off x="9652000" y="1752600"/>
            <a:ext cx="8871" cy="345748"/>
          </a:xfrm>
          <a:prstGeom prst="line">
            <a:avLst/>
          </a:prstGeom>
          <a:ln w="38100" cmpd="sng">
            <a:solidFill>
              <a:srgbClr val="1F497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1054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883400" y="763976"/>
            <a:ext cx="4902200" cy="4430324"/>
            <a:chOff x="6883400" y="763976"/>
            <a:chExt cx="4902200" cy="4430324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9075153" y="1823954"/>
              <a:ext cx="1605517" cy="121534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971771" y="2075688"/>
              <a:ext cx="3666612" cy="3536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436100" y="2106670"/>
              <a:ext cx="955298" cy="213513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935145" y="2078245"/>
              <a:ext cx="858560" cy="135667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8234993" y="1462016"/>
              <a:ext cx="502209" cy="90950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9211220" y="3361851"/>
              <a:ext cx="537474" cy="849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9153192" y="2135055"/>
              <a:ext cx="915905" cy="6127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883400" y="2386588"/>
              <a:ext cx="1849976" cy="2256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8234993" y="1462016"/>
              <a:ext cx="251105" cy="90950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9339546" y="2214842"/>
              <a:ext cx="763571" cy="6461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480148" y="3393510"/>
              <a:ext cx="3305452" cy="89399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9219510" y="3778730"/>
              <a:ext cx="753954" cy="141557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9110899" y="3561389"/>
              <a:ext cx="613669" cy="68416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582636" y="2085301"/>
              <a:ext cx="581001" cy="104928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9280031" y="2111209"/>
              <a:ext cx="387334" cy="9067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8299591" y="763976"/>
              <a:ext cx="653627" cy="24612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394080" y="3723984"/>
              <a:ext cx="96834" cy="103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2" name="Forme libre 11"/>
          <p:cNvSpPr/>
          <p:nvPr/>
        </p:nvSpPr>
        <p:spPr>
          <a:xfrm>
            <a:off x="6781800" y="431800"/>
            <a:ext cx="5232400" cy="4940300"/>
          </a:xfrm>
          <a:custGeom>
            <a:avLst/>
            <a:gdLst>
              <a:gd name="connsiteX0" fmla="*/ 5194300 w 5232400"/>
              <a:gd name="connsiteY0" fmla="*/ 114300 h 4940300"/>
              <a:gd name="connsiteX1" fmla="*/ 5232400 w 5232400"/>
              <a:gd name="connsiteY1" fmla="*/ 4940300 h 4940300"/>
              <a:gd name="connsiteX2" fmla="*/ 114300 w 5232400"/>
              <a:gd name="connsiteY2" fmla="*/ 4851400 h 4940300"/>
              <a:gd name="connsiteX3" fmla="*/ 0 w 5232400"/>
              <a:gd name="connsiteY3" fmla="*/ 1612900 h 4940300"/>
              <a:gd name="connsiteX4" fmla="*/ 1587500 w 5232400"/>
              <a:gd name="connsiteY4" fmla="*/ 0 h 4940300"/>
              <a:gd name="connsiteX5" fmla="*/ 5194300 w 5232400"/>
              <a:gd name="connsiteY5" fmla="*/ 114300 h 49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4940300">
                <a:moveTo>
                  <a:pt x="5194300" y="114300"/>
                </a:moveTo>
                <a:lnTo>
                  <a:pt x="5232400" y="4940300"/>
                </a:lnTo>
                <a:lnTo>
                  <a:pt x="114300" y="4851400"/>
                </a:lnTo>
                <a:lnTo>
                  <a:pt x="0" y="1612900"/>
                </a:lnTo>
                <a:lnTo>
                  <a:pt x="1587500" y="0"/>
                </a:lnTo>
                <a:lnTo>
                  <a:pt x="5194300" y="1143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/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0000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FFFFFF"/>
                      </a:solidFill>
                    </a:rPr>
                    <a:t>2</a:t>
                  </a:r>
                  <a:endParaRPr lang="en-US" sz="20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66" name="TextBox 156"/>
          <p:cNvSpPr txBox="1"/>
          <p:nvPr/>
        </p:nvSpPr>
        <p:spPr>
          <a:xfrm>
            <a:off x="114300" y="3021256"/>
            <a:ext cx="9475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0000"/>
                </a:solidFill>
              </a:rPr>
              <a:t>∩ </a:t>
            </a:r>
            <a:r>
              <a:rPr lang="sv-SE" dirty="0" smtClean="0">
                <a:solidFill>
                  <a:srgbClr val="000000"/>
                </a:solidFill>
              </a:rPr>
              <a:t>stack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Push         and continue to  </a:t>
            </a:r>
          </a:p>
        </p:txBody>
      </p:sp>
      <p:sp>
        <p:nvSpPr>
          <p:cNvPr id="102" name="Ellipse 18"/>
          <p:cNvSpPr/>
          <p:nvPr/>
        </p:nvSpPr>
        <p:spPr>
          <a:xfrm>
            <a:off x="3132980" y="14252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3" name="Straight Connector 131"/>
          <p:cNvCxnSpPr/>
          <p:nvPr/>
        </p:nvCxnSpPr>
        <p:spPr>
          <a:xfrm flipV="1">
            <a:off x="9423400" y="2095500"/>
            <a:ext cx="990600" cy="2171700"/>
          </a:xfrm>
          <a:prstGeom prst="line">
            <a:avLst/>
          </a:prstGeom>
          <a:ln w="38100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Ellipse 18"/>
          <p:cNvSpPr/>
          <p:nvPr/>
        </p:nvSpPr>
        <p:spPr>
          <a:xfrm>
            <a:off x="9394080" y="37239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Oval 82"/>
          <p:cNvSpPr/>
          <p:nvPr/>
        </p:nvSpPr>
        <p:spPr>
          <a:xfrm>
            <a:off x="395727" y="2568373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6" name="Oval 100"/>
          <p:cNvSpPr/>
          <p:nvPr/>
        </p:nvSpPr>
        <p:spPr>
          <a:xfrm>
            <a:off x="407166" y="2138288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7" name="Oval 100"/>
          <p:cNvSpPr/>
          <p:nvPr/>
        </p:nvSpPr>
        <p:spPr>
          <a:xfrm>
            <a:off x="5207766" y="5440288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8" name="Oval 59"/>
          <p:cNvSpPr/>
          <p:nvPr/>
        </p:nvSpPr>
        <p:spPr>
          <a:xfrm>
            <a:off x="7735675" y="5440686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3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09" name="Straight Connector 131"/>
          <p:cNvCxnSpPr/>
          <p:nvPr/>
        </p:nvCxnSpPr>
        <p:spPr>
          <a:xfrm>
            <a:off x="9940272" y="3127048"/>
            <a:ext cx="308628" cy="149552"/>
          </a:xfrm>
          <a:prstGeom prst="line">
            <a:avLst/>
          </a:prstGeom>
          <a:ln w="38100" cmpd="sng">
            <a:solidFill>
              <a:srgbClr val="1F497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42573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883400" y="763976"/>
            <a:ext cx="4902200" cy="4430324"/>
            <a:chOff x="6883400" y="763976"/>
            <a:chExt cx="4902200" cy="4430324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9075153" y="1823954"/>
              <a:ext cx="1605517" cy="121534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971771" y="2075688"/>
              <a:ext cx="3666612" cy="3536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436100" y="2106670"/>
              <a:ext cx="955298" cy="213513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935145" y="2078245"/>
              <a:ext cx="858560" cy="135667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8234993" y="1462016"/>
              <a:ext cx="502209" cy="90950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9211220" y="3361851"/>
              <a:ext cx="537474" cy="849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9153192" y="2135055"/>
              <a:ext cx="915905" cy="6127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883400" y="2386588"/>
              <a:ext cx="1849976" cy="2256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8234993" y="1462016"/>
              <a:ext cx="251105" cy="90950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9339546" y="2214842"/>
              <a:ext cx="763571" cy="6461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480148" y="3393510"/>
              <a:ext cx="3305452" cy="89399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9219510" y="3778730"/>
              <a:ext cx="753954" cy="141557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9110899" y="3561389"/>
              <a:ext cx="613669" cy="68416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582636" y="2085301"/>
              <a:ext cx="581001" cy="104928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9280031" y="2111209"/>
              <a:ext cx="387334" cy="9067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8299591" y="763976"/>
              <a:ext cx="653627" cy="24612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394080" y="3723984"/>
              <a:ext cx="96834" cy="103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2" name="Forme libre 11"/>
          <p:cNvSpPr/>
          <p:nvPr/>
        </p:nvSpPr>
        <p:spPr>
          <a:xfrm>
            <a:off x="6781800" y="431800"/>
            <a:ext cx="5232400" cy="4940300"/>
          </a:xfrm>
          <a:custGeom>
            <a:avLst/>
            <a:gdLst>
              <a:gd name="connsiteX0" fmla="*/ 5194300 w 5232400"/>
              <a:gd name="connsiteY0" fmla="*/ 114300 h 4940300"/>
              <a:gd name="connsiteX1" fmla="*/ 5232400 w 5232400"/>
              <a:gd name="connsiteY1" fmla="*/ 4940300 h 4940300"/>
              <a:gd name="connsiteX2" fmla="*/ 114300 w 5232400"/>
              <a:gd name="connsiteY2" fmla="*/ 4851400 h 4940300"/>
              <a:gd name="connsiteX3" fmla="*/ 0 w 5232400"/>
              <a:gd name="connsiteY3" fmla="*/ 1612900 h 4940300"/>
              <a:gd name="connsiteX4" fmla="*/ 1587500 w 5232400"/>
              <a:gd name="connsiteY4" fmla="*/ 0 h 4940300"/>
              <a:gd name="connsiteX5" fmla="*/ 5194300 w 5232400"/>
              <a:gd name="connsiteY5" fmla="*/ 114300 h 49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4940300">
                <a:moveTo>
                  <a:pt x="5194300" y="114300"/>
                </a:moveTo>
                <a:lnTo>
                  <a:pt x="5232400" y="4940300"/>
                </a:lnTo>
                <a:lnTo>
                  <a:pt x="114300" y="4851400"/>
                </a:lnTo>
                <a:lnTo>
                  <a:pt x="0" y="1612900"/>
                </a:lnTo>
                <a:lnTo>
                  <a:pt x="1587500" y="0"/>
                </a:lnTo>
                <a:lnTo>
                  <a:pt x="5194300" y="1143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/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000000"/>
                      </a:solidFill>
                    </a:rPr>
                    <a:t>2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0000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bg1"/>
                      </a:solidFill>
                    </a:rPr>
                    <a:t>3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66" name="TextBox 156"/>
          <p:cNvSpPr txBox="1"/>
          <p:nvPr/>
        </p:nvSpPr>
        <p:spPr>
          <a:xfrm>
            <a:off x="114300" y="3021256"/>
            <a:ext cx="9475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0000"/>
                </a:solidFill>
              </a:rPr>
              <a:t>∩ </a:t>
            </a:r>
            <a:r>
              <a:rPr lang="sv-SE" dirty="0" smtClean="0">
                <a:solidFill>
                  <a:srgbClr val="000000"/>
                </a:solidFill>
              </a:rPr>
              <a:t>stack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fr-FR" sz="2400" dirty="0"/>
          </a:p>
        </p:txBody>
      </p:sp>
      <p:sp>
        <p:nvSpPr>
          <p:cNvPr id="102" name="Ellipse 18"/>
          <p:cNvSpPr/>
          <p:nvPr/>
        </p:nvSpPr>
        <p:spPr>
          <a:xfrm>
            <a:off x="3780680" y="17300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3" name="Straight Connector 131"/>
          <p:cNvCxnSpPr/>
          <p:nvPr/>
        </p:nvCxnSpPr>
        <p:spPr>
          <a:xfrm flipH="1" flipV="1">
            <a:off x="8966200" y="2095500"/>
            <a:ext cx="838200" cy="1358900"/>
          </a:xfrm>
          <a:prstGeom prst="line">
            <a:avLst/>
          </a:prstGeom>
          <a:ln w="38100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Ellipse 18"/>
          <p:cNvSpPr/>
          <p:nvPr/>
        </p:nvSpPr>
        <p:spPr>
          <a:xfrm>
            <a:off x="9394080" y="37239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Oval 82"/>
          <p:cNvSpPr/>
          <p:nvPr/>
        </p:nvSpPr>
        <p:spPr>
          <a:xfrm>
            <a:off x="395727" y="2568373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6" name="Oval 100"/>
          <p:cNvSpPr/>
          <p:nvPr/>
        </p:nvSpPr>
        <p:spPr>
          <a:xfrm>
            <a:off x="407166" y="2138288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07" name="Straight Connector 131"/>
          <p:cNvCxnSpPr/>
          <p:nvPr/>
        </p:nvCxnSpPr>
        <p:spPr>
          <a:xfrm rot="7200000">
            <a:off x="9114772" y="2822248"/>
            <a:ext cx="308628" cy="149552"/>
          </a:xfrm>
          <a:prstGeom prst="line">
            <a:avLst/>
          </a:prstGeom>
          <a:ln w="38100" cmpd="sng">
            <a:solidFill>
              <a:srgbClr val="1F497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6440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883400" y="763976"/>
            <a:ext cx="4902200" cy="4430324"/>
            <a:chOff x="6883400" y="763976"/>
            <a:chExt cx="4902200" cy="4430324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9075153" y="1823954"/>
              <a:ext cx="1605517" cy="121534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971771" y="2075688"/>
              <a:ext cx="3666612" cy="3536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436100" y="2106670"/>
              <a:ext cx="955298" cy="213513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935145" y="2078245"/>
              <a:ext cx="858560" cy="135667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8234993" y="1462016"/>
              <a:ext cx="502209" cy="90950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9211220" y="3361851"/>
              <a:ext cx="537474" cy="849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9153192" y="2135055"/>
              <a:ext cx="915905" cy="6127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883400" y="2386588"/>
              <a:ext cx="1849976" cy="2256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8234993" y="1462016"/>
              <a:ext cx="251105" cy="90950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9339546" y="2214842"/>
              <a:ext cx="763571" cy="6461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480148" y="3393510"/>
              <a:ext cx="3305452" cy="89399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9219510" y="3778730"/>
              <a:ext cx="753954" cy="141557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9110899" y="3561389"/>
              <a:ext cx="613669" cy="68416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582636" y="2085301"/>
              <a:ext cx="581001" cy="104928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9280031" y="2111209"/>
              <a:ext cx="387334" cy="9067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8299591" y="763976"/>
              <a:ext cx="653627" cy="24612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394080" y="3723984"/>
              <a:ext cx="96834" cy="103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2" name="Forme libre 11"/>
          <p:cNvSpPr/>
          <p:nvPr/>
        </p:nvSpPr>
        <p:spPr>
          <a:xfrm>
            <a:off x="6781800" y="431800"/>
            <a:ext cx="5232400" cy="4940300"/>
          </a:xfrm>
          <a:custGeom>
            <a:avLst/>
            <a:gdLst>
              <a:gd name="connsiteX0" fmla="*/ 5194300 w 5232400"/>
              <a:gd name="connsiteY0" fmla="*/ 114300 h 4940300"/>
              <a:gd name="connsiteX1" fmla="*/ 5232400 w 5232400"/>
              <a:gd name="connsiteY1" fmla="*/ 4940300 h 4940300"/>
              <a:gd name="connsiteX2" fmla="*/ 114300 w 5232400"/>
              <a:gd name="connsiteY2" fmla="*/ 4851400 h 4940300"/>
              <a:gd name="connsiteX3" fmla="*/ 0 w 5232400"/>
              <a:gd name="connsiteY3" fmla="*/ 1612900 h 4940300"/>
              <a:gd name="connsiteX4" fmla="*/ 1587500 w 5232400"/>
              <a:gd name="connsiteY4" fmla="*/ 0 h 4940300"/>
              <a:gd name="connsiteX5" fmla="*/ 5194300 w 5232400"/>
              <a:gd name="connsiteY5" fmla="*/ 114300 h 49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4940300">
                <a:moveTo>
                  <a:pt x="5194300" y="114300"/>
                </a:moveTo>
                <a:lnTo>
                  <a:pt x="5232400" y="4940300"/>
                </a:lnTo>
                <a:lnTo>
                  <a:pt x="114300" y="4851400"/>
                </a:lnTo>
                <a:lnTo>
                  <a:pt x="0" y="1612900"/>
                </a:lnTo>
                <a:lnTo>
                  <a:pt x="1587500" y="0"/>
                </a:lnTo>
                <a:lnTo>
                  <a:pt x="5194300" y="1143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/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000000"/>
                      </a:solidFill>
                    </a:rPr>
                    <a:t>2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66" name="TextBox 156"/>
          <p:cNvSpPr txBox="1"/>
          <p:nvPr/>
        </p:nvSpPr>
        <p:spPr>
          <a:xfrm>
            <a:off x="114300" y="3021256"/>
            <a:ext cx="9475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0000"/>
                </a:solidFill>
              </a:rPr>
              <a:t>∩ </a:t>
            </a:r>
            <a:r>
              <a:rPr lang="sv-SE" dirty="0" smtClean="0">
                <a:solidFill>
                  <a:srgbClr val="000000"/>
                </a:solidFill>
              </a:rPr>
              <a:t>stack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Positive node: we check the stack</a:t>
            </a:r>
            <a:endParaRPr lang="en-US" sz="2400" dirty="0"/>
          </a:p>
        </p:txBody>
      </p:sp>
      <p:sp>
        <p:nvSpPr>
          <p:cNvPr id="102" name="Ellipse 18"/>
          <p:cNvSpPr/>
          <p:nvPr/>
        </p:nvSpPr>
        <p:spPr>
          <a:xfrm>
            <a:off x="3310780" y="23015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3" name="Straight Connector 131"/>
          <p:cNvCxnSpPr/>
          <p:nvPr/>
        </p:nvCxnSpPr>
        <p:spPr>
          <a:xfrm flipH="1" flipV="1">
            <a:off x="8966200" y="2095500"/>
            <a:ext cx="838200" cy="1358900"/>
          </a:xfrm>
          <a:prstGeom prst="line">
            <a:avLst/>
          </a:prstGeom>
          <a:ln w="38100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Ellipse 18"/>
          <p:cNvSpPr/>
          <p:nvPr/>
        </p:nvSpPr>
        <p:spPr>
          <a:xfrm>
            <a:off x="9394080" y="37239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Oval 82"/>
          <p:cNvSpPr/>
          <p:nvPr/>
        </p:nvSpPr>
        <p:spPr>
          <a:xfrm>
            <a:off x="395727" y="2568373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6" name="Oval 100"/>
          <p:cNvSpPr/>
          <p:nvPr/>
        </p:nvSpPr>
        <p:spPr>
          <a:xfrm>
            <a:off x="407166" y="2138288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07" name="Straight Connector 131"/>
          <p:cNvCxnSpPr/>
          <p:nvPr/>
        </p:nvCxnSpPr>
        <p:spPr>
          <a:xfrm rot="7200000">
            <a:off x="9114772" y="2822248"/>
            <a:ext cx="308628" cy="149552"/>
          </a:xfrm>
          <a:prstGeom prst="line">
            <a:avLst/>
          </a:prstGeom>
          <a:ln w="38100" cmpd="sng">
            <a:solidFill>
              <a:srgbClr val="1F497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3278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883400" y="763976"/>
            <a:ext cx="4902200" cy="4430324"/>
            <a:chOff x="6883400" y="763976"/>
            <a:chExt cx="4902200" cy="4430324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9075153" y="1823954"/>
              <a:ext cx="1605517" cy="121534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971771" y="2075688"/>
              <a:ext cx="3666612" cy="3536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436100" y="2106670"/>
              <a:ext cx="955298" cy="213513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935145" y="2078245"/>
              <a:ext cx="858560" cy="135667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8234993" y="1462016"/>
              <a:ext cx="502209" cy="90950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9211220" y="3361851"/>
              <a:ext cx="537474" cy="849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9153192" y="2135055"/>
              <a:ext cx="915905" cy="6127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883400" y="2386588"/>
              <a:ext cx="1849976" cy="2256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8234993" y="1462016"/>
              <a:ext cx="251105" cy="90950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9339546" y="2214842"/>
              <a:ext cx="763571" cy="6461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480148" y="3393510"/>
              <a:ext cx="3305452" cy="89399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9219510" y="3778730"/>
              <a:ext cx="753954" cy="141557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9110899" y="3561389"/>
              <a:ext cx="613669" cy="68416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582636" y="2085301"/>
              <a:ext cx="581001" cy="104928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9280031" y="2111209"/>
              <a:ext cx="387334" cy="9067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8299591" y="763976"/>
              <a:ext cx="653627" cy="24612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394080" y="3723984"/>
              <a:ext cx="96834" cy="103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2" name="Forme libre 11"/>
          <p:cNvSpPr/>
          <p:nvPr/>
        </p:nvSpPr>
        <p:spPr>
          <a:xfrm>
            <a:off x="6781800" y="431800"/>
            <a:ext cx="5232400" cy="4940300"/>
          </a:xfrm>
          <a:custGeom>
            <a:avLst/>
            <a:gdLst>
              <a:gd name="connsiteX0" fmla="*/ 5194300 w 5232400"/>
              <a:gd name="connsiteY0" fmla="*/ 114300 h 4940300"/>
              <a:gd name="connsiteX1" fmla="*/ 5232400 w 5232400"/>
              <a:gd name="connsiteY1" fmla="*/ 4940300 h 4940300"/>
              <a:gd name="connsiteX2" fmla="*/ 114300 w 5232400"/>
              <a:gd name="connsiteY2" fmla="*/ 4851400 h 4940300"/>
              <a:gd name="connsiteX3" fmla="*/ 0 w 5232400"/>
              <a:gd name="connsiteY3" fmla="*/ 1612900 h 4940300"/>
              <a:gd name="connsiteX4" fmla="*/ 1587500 w 5232400"/>
              <a:gd name="connsiteY4" fmla="*/ 0 h 4940300"/>
              <a:gd name="connsiteX5" fmla="*/ 5194300 w 5232400"/>
              <a:gd name="connsiteY5" fmla="*/ 114300 h 49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4940300">
                <a:moveTo>
                  <a:pt x="5194300" y="114300"/>
                </a:moveTo>
                <a:lnTo>
                  <a:pt x="5232400" y="4940300"/>
                </a:lnTo>
                <a:lnTo>
                  <a:pt x="114300" y="4851400"/>
                </a:lnTo>
                <a:lnTo>
                  <a:pt x="0" y="1612900"/>
                </a:lnTo>
                <a:lnTo>
                  <a:pt x="1587500" y="0"/>
                </a:lnTo>
                <a:lnTo>
                  <a:pt x="5194300" y="1143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/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000000"/>
                      </a:solidFill>
                    </a:rPr>
                    <a:t>2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008000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bg1"/>
                      </a:solidFill>
                    </a:rPr>
                    <a:t>1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66" name="TextBox 156"/>
          <p:cNvSpPr txBox="1"/>
          <p:nvPr/>
        </p:nvSpPr>
        <p:spPr>
          <a:xfrm>
            <a:off x="114300" y="3021256"/>
            <a:ext cx="9475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0000"/>
                </a:solidFill>
              </a:rPr>
              <a:t>∩ </a:t>
            </a:r>
            <a:r>
              <a:rPr lang="sv-SE" dirty="0" smtClean="0">
                <a:solidFill>
                  <a:srgbClr val="000000"/>
                </a:solidFill>
              </a:rPr>
              <a:t>stack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Pop       </a:t>
            </a:r>
            <a:endParaRPr lang="fr-FR" sz="2400" dirty="0"/>
          </a:p>
        </p:txBody>
      </p:sp>
      <p:sp>
        <p:nvSpPr>
          <p:cNvPr id="102" name="Ellipse 18"/>
          <p:cNvSpPr/>
          <p:nvPr/>
        </p:nvSpPr>
        <p:spPr>
          <a:xfrm>
            <a:off x="3107580" y="29238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3" name="Straight Connector 131"/>
          <p:cNvCxnSpPr/>
          <p:nvPr/>
        </p:nvCxnSpPr>
        <p:spPr>
          <a:xfrm flipH="1" flipV="1">
            <a:off x="8470900" y="3390900"/>
            <a:ext cx="3302000" cy="889000"/>
          </a:xfrm>
          <a:prstGeom prst="line">
            <a:avLst/>
          </a:prstGeom>
          <a:ln w="38100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Ellipse 18"/>
          <p:cNvSpPr/>
          <p:nvPr/>
        </p:nvSpPr>
        <p:spPr>
          <a:xfrm>
            <a:off x="9394080" y="37239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Oval 82"/>
          <p:cNvSpPr/>
          <p:nvPr/>
        </p:nvSpPr>
        <p:spPr>
          <a:xfrm>
            <a:off x="395727" y="2568373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6" name="Oval 100"/>
          <p:cNvSpPr/>
          <p:nvPr/>
        </p:nvSpPr>
        <p:spPr>
          <a:xfrm>
            <a:off x="6439666" y="5440288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07" name="Straight Connector 131"/>
          <p:cNvCxnSpPr/>
          <p:nvPr/>
        </p:nvCxnSpPr>
        <p:spPr>
          <a:xfrm flipV="1">
            <a:off x="10121410" y="3517900"/>
            <a:ext cx="89390" cy="295438"/>
          </a:xfrm>
          <a:prstGeom prst="line">
            <a:avLst/>
          </a:prstGeom>
          <a:ln w="38100" cmpd="sng">
            <a:solidFill>
              <a:srgbClr val="1F497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4188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883400" y="763976"/>
            <a:ext cx="4902200" cy="4430324"/>
            <a:chOff x="6883400" y="763976"/>
            <a:chExt cx="4902200" cy="4430324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9075153" y="1823954"/>
              <a:ext cx="1605517" cy="121534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971771" y="2075688"/>
              <a:ext cx="3666612" cy="3536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436100" y="2106670"/>
              <a:ext cx="955298" cy="213513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935145" y="2078245"/>
              <a:ext cx="858560" cy="135667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8234993" y="1462016"/>
              <a:ext cx="502209" cy="90950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9211220" y="3361851"/>
              <a:ext cx="537474" cy="849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9153192" y="2135055"/>
              <a:ext cx="915905" cy="6127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883400" y="2386588"/>
              <a:ext cx="1849976" cy="2256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8234993" y="1462016"/>
              <a:ext cx="251105" cy="90950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9339546" y="2214842"/>
              <a:ext cx="763571" cy="6461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480148" y="3393510"/>
              <a:ext cx="3305452" cy="89399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9219510" y="3778730"/>
              <a:ext cx="753954" cy="141557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9110899" y="3561389"/>
              <a:ext cx="613669" cy="68416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582636" y="2085301"/>
              <a:ext cx="581001" cy="104928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9280031" y="2111209"/>
              <a:ext cx="387334" cy="9067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8299591" y="763976"/>
              <a:ext cx="653627" cy="24612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394080" y="3723984"/>
              <a:ext cx="96834" cy="103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2" name="Forme libre 11"/>
          <p:cNvSpPr/>
          <p:nvPr/>
        </p:nvSpPr>
        <p:spPr>
          <a:xfrm>
            <a:off x="6781800" y="431800"/>
            <a:ext cx="5232400" cy="4940300"/>
          </a:xfrm>
          <a:custGeom>
            <a:avLst/>
            <a:gdLst>
              <a:gd name="connsiteX0" fmla="*/ 5194300 w 5232400"/>
              <a:gd name="connsiteY0" fmla="*/ 114300 h 4940300"/>
              <a:gd name="connsiteX1" fmla="*/ 5232400 w 5232400"/>
              <a:gd name="connsiteY1" fmla="*/ 4940300 h 4940300"/>
              <a:gd name="connsiteX2" fmla="*/ 114300 w 5232400"/>
              <a:gd name="connsiteY2" fmla="*/ 4851400 h 4940300"/>
              <a:gd name="connsiteX3" fmla="*/ 0 w 5232400"/>
              <a:gd name="connsiteY3" fmla="*/ 1612900 h 4940300"/>
              <a:gd name="connsiteX4" fmla="*/ 1587500 w 5232400"/>
              <a:gd name="connsiteY4" fmla="*/ 0 h 4940300"/>
              <a:gd name="connsiteX5" fmla="*/ 5194300 w 5232400"/>
              <a:gd name="connsiteY5" fmla="*/ 114300 h 49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4940300">
                <a:moveTo>
                  <a:pt x="5194300" y="114300"/>
                </a:moveTo>
                <a:lnTo>
                  <a:pt x="5232400" y="4940300"/>
                </a:lnTo>
                <a:lnTo>
                  <a:pt x="114300" y="4851400"/>
                </a:lnTo>
                <a:lnTo>
                  <a:pt x="0" y="1612900"/>
                </a:lnTo>
                <a:lnTo>
                  <a:pt x="1587500" y="0"/>
                </a:lnTo>
                <a:lnTo>
                  <a:pt x="5194300" y="1143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/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000000"/>
                      </a:solidFill>
                    </a:rPr>
                    <a:t>2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008000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FFFFFF"/>
                      </a:solidFill>
                    </a:rPr>
                    <a:t>2</a:t>
                  </a:r>
                  <a:endParaRPr lang="en-US" sz="20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66" name="TextBox 156"/>
          <p:cNvSpPr txBox="1"/>
          <p:nvPr/>
        </p:nvSpPr>
        <p:spPr>
          <a:xfrm>
            <a:off x="114300" y="3021256"/>
            <a:ext cx="9475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0000"/>
                </a:solidFill>
              </a:rPr>
              <a:t>∩ </a:t>
            </a:r>
            <a:r>
              <a:rPr lang="sv-SE" dirty="0" smtClean="0">
                <a:solidFill>
                  <a:srgbClr val="000000"/>
                </a:solidFill>
              </a:rPr>
              <a:t>stack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Continue to        </a:t>
            </a:r>
            <a:endParaRPr lang="fr-FR" sz="2400" dirty="0"/>
          </a:p>
        </p:txBody>
      </p:sp>
      <p:sp>
        <p:nvSpPr>
          <p:cNvPr id="102" name="Ellipse 18"/>
          <p:cNvSpPr/>
          <p:nvPr/>
        </p:nvSpPr>
        <p:spPr>
          <a:xfrm>
            <a:off x="3742580" y="32413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3" name="Straight Connector 131"/>
          <p:cNvCxnSpPr/>
          <p:nvPr/>
        </p:nvCxnSpPr>
        <p:spPr>
          <a:xfrm flipV="1">
            <a:off x="9232900" y="3771900"/>
            <a:ext cx="749300" cy="1422400"/>
          </a:xfrm>
          <a:prstGeom prst="line">
            <a:avLst/>
          </a:prstGeom>
          <a:ln w="38100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Ellipse 18"/>
          <p:cNvSpPr/>
          <p:nvPr/>
        </p:nvSpPr>
        <p:spPr>
          <a:xfrm>
            <a:off x="9394080" y="37239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Oval 82"/>
          <p:cNvSpPr/>
          <p:nvPr/>
        </p:nvSpPr>
        <p:spPr>
          <a:xfrm>
            <a:off x="395727" y="2568373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7" name="Oval 97"/>
          <p:cNvSpPr/>
          <p:nvPr/>
        </p:nvSpPr>
        <p:spPr>
          <a:xfrm>
            <a:off x="6926843" y="5444994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2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08" name="Straight Connector 131"/>
          <p:cNvCxnSpPr/>
          <p:nvPr/>
        </p:nvCxnSpPr>
        <p:spPr>
          <a:xfrm>
            <a:off x="9577787" y="4524014"/>
            <a:ext cx="264713" cy="162286"/>
          </a:xfrm>
          <a:prstGeom prst="line">
            <a:avLst/>
          </a:prstGeom>
          <a:ln w="38100" cmpd="sng">
            <a:solidFill>
              <a:srgbClr val="1F497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8895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883400" y="763976"/>
            <a:ext cx="4902200" cy="4430324"/>
            <a:chOff x="6883400" y="763976"/>
            <a:chExt cx="4902200" cy="4430324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9075153" y="1823954"/>
              <a:ext cx="1605517" cy="121534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971771" y="2075688"/>
              <a:ext cx="3666612" cy="3536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436100" y="2106670"/>
              <a:ext cx="955298" cy="213513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935145" y="2078245"/>
              <a:ext cx="858560" cy="135667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8234993" y="1462016"/>
              <a:ext cx="502209" cy="90950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9211220" y="3361851"/>
              <a:ext cx="537474" cy="849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9153192" y="2135055"/>
              <a:ext cx="915905" cy="6127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883400" y="2386588"/>
              <a:ext cx="1849976" cy="2256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8234993" y="1462016"/>
              <a:ext cx="251105" cy="90950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9339546" y="2214842"/>
              <a:ext cx="763571" cy="6461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480148" y="3393510"/>
              <a:ext cx="3305452" cy="89399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9219510" y="3778730"/>
              <a:ext cx="753954" cy="141557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9110899" y="3561389"/>
              <a:ext cx="613669" cy="68416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582636" y="2085301"/>
              <a:ext cx="581001" cy="104928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9280031" y="2111209"/>
              <a:ext cx="387334" cy="9067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8299591" y="763976"/>
              <a:ext cx="653627" cy="24612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394080" y="3723984"/>
              <a:ext cx="96834" cy="103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2" name="Forme libre 11"/>
          <p:cNvSpPr/>
          <p:nvPr/>
        </p:nvSpPr>
        <p:spPr>
          <a:xfrm>
            <a:off x="6781800" y="431800"/>
            <a:ext cx="5232400" cy="4940300"/>
          </a:xfrm>
          <a:custGeom>
            <a:avLst/>
            <a:gdLst>
              <a:gd name="connsiteX0" fmla="*/ 5194300 w 5232400"/>
              <a:gd name="connsiteY0" fmla="*/ 114300 h 4940300"/>
              <a:gd name="connsiteX1" fmla="*/ 5232400 w 5232400"/>
              <a:gd name="connsiteY1" fmla="*/ 4940300 h 4940300"/>
              <a:gd name="connsiteX2" fmla="*/ 114300 w 5232400"/>
              <a:gd name="connsiteY2" fmla="*/ 4851400 h 4940300"/>
              <a:gd name="connsiteX3" fmla="*/ 0 w 5232400"/>
              <a:gd name="connsiteY3" fmla="*/ 1612900 h 4940300"/>
              <a:gd name="connsiteX4" fmla="*/ 1587500 w 5232400"/>
              <a:gd name="connsiteY4" fmla="*/ 0 h 4940300"/>
              <a:gd name="connsiteX5" fmla="*/ 5194300 w 5232400"/>
              <a:gd name="connsiteY5" fmla="*/ 114300 h 49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4940300">
                <a:moveTo>
                  <a:pt x="5194300" y="114300"/>
                </a:moveTo>
                <a:lnTo>
                  <a:pt x="5232400" y="4940300"/>
                </a:lnTo>
                <a:lnTo>
                  <a:pt x="114300" y="4851400"/>
                </a:lnTo>
                <a:lnTo>
                  <a:pt x="0" y="1612900"/>
                </a:lnTo>
                <a:lnTo>
                  <a:pt x="1587500" y="0"/>
                </a:lnTo>
                <a:lnTo>
                  <a:pt x="5194300" y="1143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/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000000"/>
                      </a:solidFill>
                    </a:rPr>
                    <a:t>2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008000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bg1"/>
                      </a:solidFill>
                    </a:rPr>
                    <a:t>3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66" name="TextBox 156"/>
          <p:cNvSpPr txBox="1"/>
          <p:nvPr/>
        </p:nvSpPr>
        <p:spPr>
          <a:xfrm>
            <a:off x="114300" y="3021256"/>
            <a:ext cx="9475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0000"/>
                </a:solidFill>
              </a:rPr>
              <a:t>∩ </a:t>
            </a:r>
            <a:r>
              <a:rPr lang="sv-SE" dirty="0" smtClean="0">
                <a:solidFill>
                  <a:srgbClr val="000000"/>
                </a:solidFill>
              </a:rPr>
              <a:t>stack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Continue to        </a:t>
            </a:r>
            <a:endParaRPr lang="fr-FR" sz="2400" dirty="0"/>
          </a:p>
        </p:txBody>
      </p:sp>
      <p:sp>
        <p:nvSpPr>
          <p:cNvPr id="102" name="Ellipse 18"/>
          <p:cNvSpPr/>
          <p:nvPr/>
        </p:nvSpPr>
        <p:spPr>
          <a:xfrm>
            <a:off x="4390280" y="35588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3" name="Straight Connector 131"/>
          <p:cNvCxnSpPr/>
          <p:nvPr/>
        </p:nvCxnSpPr>
        <p:spPr>
          <a:xfrm>
            <a:off x="9131300" y="3568700"/>
            <a:ext cx="584200" cy="698500"/>
          </a:xfrm>
          <a:prstGeom prst="line">
            <a:avLst/>
          </a:prstGeom>
          <a:ln w="38100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Ellipse 18"/>
          <p:cNvSpPr/>
          <p:nvPr/>
        </p:nvSpPr>
        <p:spPr>
          <a:xfrm>
            <a:off x="9394080" y="37239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Oval 82"/>
          <p:cNvSpPr/>
          <p:nvPr/>
        </p:nvSpPr>
        <p:spPr>
          <a:xfrm>
            <a:off x="395727" y="2568373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7" name="Oval 97"/>
          <p:cNvSpPr/>
          <p:nvPr/>
        </p:nvSpPr>
        <p:spPr>
          <a:xfrm>
            <a:off x="6926843" y="5444994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106" name="Straight Connector 131"/>
          <p:cNvCxnSpPr/>
          <p:nvPr/>
        </p:nvCxnSpPr>
        <p:spPr>
          <a:xfrm rot="12600000" flipV="1">
            <a:off x="9295910" y="3924300"/>
            <a:ext cx="89390" cy="295438"/>
          </a:xfrm>
          <a:prstGeom prst="line">
            <a:avLst/>
          </a:prstGeom>
          <a:ln w="38100" cmpd="sng">
            <a:solidFill>
              <a:srgbClr val="1F497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0456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883400" y="763976"/>
            <a:ext cx="4902200" cy="4430324"/>
            <a:chOff x="6883400" y="763976"/>
            <a:chExt cx="4902200" cy="4430324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9075153" y="1823954"/>
              <a:ext cx="1605517" cy="121534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971771" y="2075688"/>
              <a:ext cx="3666612" cy="3536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436100" y="2106670"/>
              <a:ext cx="955298" cy="213513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935145" y="2078245"/>
              <a:ext cx="858560" cy="135667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8234993" y="1462016"/>
              <a:ext cx="502209" cy="90950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9211220" y="3361851"/>
              <a:ext cx="537474" cy="849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9153192" y="2135055"/>
              <a:ext cx="915905" cy="6127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883400" y="2386588"/>
              <a:ext cx="1849976" cy="2256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8234993" y="1462016"/>
              <a:ext cx="251105" cy="90950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9339546" y="2214842"/>
              <a:ext cx="763571" cy="6461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480148" y="3393510"/>
              <a:ext cx="3305452" cy="89399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9219510" y="3778730"/>
              <a:ext cx="753954" cy="141557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9110899" y="3561389"/>
              <a:ext cx="613669" cy="68416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582636" y="2085301"/>
              <a:ext cx="581001" cy="104928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9280031" y="2111209"/>
              <a:ext cx="387334" cy="9067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8299591" y="763976"/>
              <a:ext cx="653627" cy="24612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394080" y="3723984"/>
              <a:ext cx="96834" cy="103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2" name="Forme libre 11"/>
          <p:cNvSpPr/>
          <p:nvPr/>
        </p:nvSpPr>
        <p:spPr>
          <a:xfrm>
            <a:off x="6781800" y="431800"/>
            <a:ext cx="5232400" cy="4940300"/>
          </a:xfrm>
          <a:custGeom>
            <a:avLst/>
            <a:gdLst>
              <a:gd name="connsiteX0" fmla="*/ 5194300 w 5232400"/>
              <a:gd name="connsiteY0" fmla="*/ 114300 h 4940300"/>
              <a:gd name="connsiteX1" fmla="*/ 5232400 w 5232400"/>
              <a:gd name="connsiteY1" fmla="*/ 4940300 h 4940300"/>
              <a:gd name="connsiteX2" fmla="*/ 114300 w 5232400"/>
              <a:gd name="connsiteY2" fmla="*/ 4851400 h 4940300"/>
              <a:gd name="connsiteX3" fmla="*/ 0 w 5232400"/>
              <a:gd name="connsiteY3" fmla="*/ 1612900 h 4940300"/>
              <a:gd name="connsiteX4" fmla="*/ 1587500 w 5232400"/>
              <a:gd name="connsiteY4" fmla="*/ 0 h 4940300"/>
              <a:gd name="connsiteX5" fmla="*/ 5194300 w 5232400"/>
              <a:gd name="connsiteY5" fmla="*/ 114300 h 49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4940300">
                <a:moveTo>
                  <a:pt x="5194300" y="114300"/>
                </a:moveTo>
                <a:lnTo>
                  <a:pt x="5232400" y="4940300"/>
                </a:lnTo>
                <a:lnTo>
                  <a:pt x="114300" y="4851400"/>
                </a:lnTo>
                <a:lnTo>
                  <a:pt x="0" y="1612900"/>
                </a:lnTo>
                <a:lnTo>
                  <a:pt x="1587500" y="0"/>
                </a:lnTo>
                <a:lnTo>
                  <a:pt x="5194300" y="1143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/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000000"/>
                      </a:solidFill>
                    </a:rPr>
                    <a:t>2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000000"/>
                      </a:solidFill>
                    </a:rPr>
                    <a:t>3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solidFill>
                  <a:srgbClr val="008000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bg1"/>
                      </a:solidFill>
                    </a:rPr>
                    <a:t>4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66" name="TextBox 156"/>
          <p:cNvSpPr txBox="1"/>
          <p:nvPr/>
        </p:nvSpPr>
        <p:spPr>
          <a:xfrm>
            <a:off x="114300" y="3021256"/>
            <a:ext cx="9475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0000"/>
                </a:solidFill>
              </a:rPr>
              <a:t>∩ </a:t>
            </a:r>
            <a:r>
              <a:rPr lang="sv-SE" dirty="0" smtClean="0">
                <a:solidFill>
                  <a:srgbClr val="000000"/>
                </a:solidFill>
              </a:rPr>
              <a:t>stack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Continue to        </a:t>
            </a:r>
            <a:endParaRPr lang="fr-FR" sz="2400" dirty="0"/>
          </a:p>
        </p:txBody>
      </p:sp>
      <p:sp>
        <p:nvSpPr>
          <p:cNvPr id="102" name="Ellipse 18"/>
          <p:cNvSpPr/>
          <p:nvPr/>
        </p:nvSpPr>
        <p:spPr>
          <a:xfrm>
            <a:off x="5025280" y="38763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Oval 82"/>
          <p:cNvSpPr/>
          <p:nvPr/>
        </p:nvSpPr>
        <p:spPr>
          <a:xfrm>
            <a:off x="395727" y="2568373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7" name="Oval 97"/>
          <p:cNvSpPr/>
          <p:nvPr/>
        </p:nvSpPr>
        <p:spPr>
          <a:xfrm>
            <a:off x="6926843" y="5444994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4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6" name="Isosceles Triangle 133"/>
          <p:cNvSpPr/>
          <p:nvPr/>
        </p:nvSpPr>
        <p:spPr>
          <a:xfrm rot="17982571">
            <a:off x="9198520" y="3387251"/>
            <a:ext cx="537474" cy="849828"/>
          </a:xfrm>
          <a:prstGeom prst="triangle">
            <a:avLst>
              <a:gd name="adj" fmla="val 55879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Ellipse 18"/>
          <p:cNvSpPr/>
          <p:nvPr/>
        </p:nvSpPr>
        <p:spPr>
          <a:xfrm>
            <a:off x="9394080" y="37239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501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883400" y="763976"/>
            <a:ext cx="4902200" cy="4430324"/>
            <a:chOff x="6883400" y="763976"/>
            <a:chExt cx="4902200" cy="4430324"/>
          </a:xfrm>
        </p:grpSpPr>
        <p:sp>
          <p:nvSpPr>
            <p:cNvPr id="124" name="Isosceles Triangle 123"/>
            <p:cNvSpPr/>
            <p:nvPr/>
          </p:nvSpPr>
          <p:spPr>
            <a:xfrm rot="3460358">
              <a:off x="9075153" y="1823954"/>
              <a:ext cx="1605517" cy="121534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7971771" y="2075688"/>
              <a:ext cx="3666612" cy="3536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24" idx="0"/>
            </p:cNvCxnSpPr>
            <p:nvPr/>
          </p:nvCxnSpPr>
          <p:spPr>
            <a:xfrm flipH="1">
              <a:off x="9436100" y="2106670"/>
              <a:ext cx="955298" cy="213513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24" idx="4"/>
              <a:endCxn id="124" idx="2"/>
            </p:cNvCxnSpPr>
            <p:nvPr/>
          </p:nvCxnSpPr>
          <p:spPr>
            <a:xfrm flipH="1" flipV="1">
              <a:off x="8935145" y="2078245"/>
              <a:ext cx="858560" cy="135667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8234993" y="1462016"/>
              <a:ext cx="502209" cy="90950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rot="17982571">
              <a:off x="9211220" y="3361851"/>
              <a:ext cx="537474" cy="849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Isosceles Triangle 155"/>
            <p:cNvSpPr/>
            <p:nvPr/>
          </p:nvSpPr>
          <p:spPr>
            <a:xfrm rot="17982571">
              <a:off x="9153192" y="2135055"/>
              <a:ext cx="915905" cy="6127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1"/>
            <p:cNvCxnSpPr/>
            <p:nvPr/>
          </p:nvCxnSpPr>
          <p:spPr>
            <a:xfrm flipV="1">
              <a:off x="6883400" y="2386588"/>
              <a:ext cx="1849976" cy="2256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31"/>
            <p:cNvCxnSpPr>
              <a:stCxn id="8" idx="2"/>
              <a:endCxn id="8" idx="0"/>
            </p:cNvCxnSpPr>
            <p:nvPr/>
          </p:nvCxnSpPr>
          <p:spPr>
            <a:xfrm flipV="1">
              <a:off x="8234993" y="1462016"/>
              <a:ext cx="251105" cy="90950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31"/>
            <p:cNvCxnSpPr/>
            <p:nvPr/>
          </p:nvCxnSpPr>
          <p:spPr>
            <a:xfrm flipV="1">
              <a:off x="9339546" y="2214842"/>
              <a:ext cx="763571" cy="6461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31"/>
            <p:cNvCxnSpPr/>
            <p:nvPr/>
          </p:nvCxnSpPr>
          <p:spPr>
            <a:xfrm>
              <a:off x="8480148" y="3393510"/>
              <a:ext cx="3305452" cy="893998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31"/>
            <p:cNvCxnSpPr>
              <a:stCxn id="134" idx="4"/>
            </p:cNvCxnSpPr>
            <p:nvPr/>
          </p:nvCxnSpPr>
          <p:spPr>
            <a:xfrm flipH="1">
              <a:off x="9219510" y="3778730"/>
              <a:ext cx="753954" cy="1415570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31"/>
            <p:cNvCxnSpPr>
              <a:stCxn id="134" idx="0"/>
              <a:endCxn id="134" idx="2"/>
            </p:cNvCxnSpPr>
            <p:nvPr/>
          </p:nvCxnSpPr>
          <p:spPr>
            <a:xfrm>
              <a:off x="9110899" y="3561389"/>
              <a:ext cx="613669" cy="684164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31"/>
            <p:cNvCxnSpPr/>
            <p:nvPr/>
          </p:nvCxnSpPr>
          <p:spPr>
            <a:xfrm flipV="1">
              <a:off x="9582636" y="2085301"/>
              <a:ext cx="581001" cy="1049287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31"/>
            <p:cNvCxnSpPr/>
            <p:nvPr/>
          </p:nvCxnSpPr>
          <p:spPr>
            <a:xfrm>
              <a:off x="9280031" y="2111209"/>
              <a:ext cx="387334" cy="9067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31"/>
            <p:cNvCxnSpPr/>
            <p:nvPr/>
          </p:nvCxnSpPr>
          <p:spPr>
            <a:xfrm flipH="1" flipV="1">
              <a:off x="8299591" y="763976"/>
              <a:ext cx="653627" cy="2461291"/>
            </a:xfrm>
            <a:prstGeom prst="line">
              <a:avLst/>
            </a:prstGeom>
            <a:ln w="3810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18"/>
            <p:cNvSpPr/>
            <p:nvPr/>
          </p:nvSpPr>
          <p:spPr>
            <a:xfrm>
              <a:off x="9394080" y="3723984"/>
              <a:ext cx="96834" cy="103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2" name="Forme libre 11"/>
          <p:cNvSpPr/>
          <p:nvPr/>
        </p:nvSpPr>
        <p:spPr>
          <a:xfrm>
            <a:off x="6781800" y="431800"/>
            <a:ext cx="5232400" cy="4940300"/>
          </a:xfrm>
          <a:custGeom>
            <a:avLst/>
            <a:gdLst>
              <a:gd name="connsiteX0" fmla="*/ 5194300 w 5232400"/>
              <a:gd name="connsiteY0" fmla="*/ 114300 h 4940300"/>
              <a:gd name="connsiteX1" fmla="*/ 5232400 w 5232400"/>
              <a:gd name="connsiteY1" fmla="*/ 4940300 h 4940300"/>
              <a:gd name="connsiteX2" fmla="*/ 114300 w 5232400"/>
              <a:gd name="connsiteY2" fmla="*/ 4851400 h 4940300"/>
              <a:gd name="connsiteX3" fmla="*/ 0 w 5232400"/>
              <a:gd name="connsiteY3" fmla="*/ 1612900 h 4940300"/>
              <a:gd name="connsiteX4" fmla="*/ 1587500 w 5232400"/>
              <a:gd name="connsiteY4" fmla="*/ 0 h 4940300"/>
              <a:gd name="connsiteX5" fmla="*/ 5194300 w 5232400"/>
              <a:gd name="connsiteY5" fmla="*/ 114300 h 49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4940300">
                <a:moveTo>
                  <a:pt x="5194300" y="114300"/>
                </a:moveTo>
                <a:lnTo>
                  <a:pt x="5232400" y="4940300"/>
                </a:lnTo>
                <a:lnTo>
                  <a:pt x="114300" y="4851400"/>
                </a:lnTo>
                <a:lnTo>
                  <a:pt x="0" y="1612900"/>
                </a:lnTo>
                <a:lnTo>
                  <a:pt x="1587500" y="0"/>
                </a:lnTo>
                <a:lnTo>
                  <a:pt x="5194300" y="1143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</a:t>
            </a:r>
            <a:r>
              <a:rPr lang="fr-FR" dirty="0"/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2116358" y="1270652"/>
            <a:ext cx="4246341" cy="3898248"/>
            <a:chOff x="846359" y="1733052"/>
            <a:chExt cx="4493244" cy="4125743"/>
          </a:xfrm>
        </p:grpSpPr>
        <p:grpSp>
          <p:nvGrpSpPr>
            <p:cNvPr id="66" name="Group 65"/>
            <p:cNvGrpSpPr/>
            <p:nvPr/>
          </p:nvGrpSpPr>
          <p:grpSpPr>
            <a:xfrm>
              <a:off x="906289" y="4262445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846359" y="1733052"/>
              <a:ext cx="2936576" cy="2517989"/>
              <a:chOff x="1501193" y="3452580"/>
              <a:chExt cx="2936576" cy="2517989"/>
            </a:xfrm>
            <a:solidFill>
              <a:schemeClr val="bg1"/>
            </a:solidFill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501193" y="3452580"/>
                <a:ext cx="662457" cy="2517989"/>
                <a:chOff x="1501193" y="3452580"/>
                <a:chExt cx="662457" cy="2517989"/>
              </a:xfrm>
              <a:grpFill/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53127" y="3737193"/>
                  <a:ext cx="10018" cy="223337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501193" y="3647961"/>
                  <a:ext cx="439403" cy="263691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52351" y="3780148"/>
                <a:ext cx="574626" cy="1585347"/>
                <a:chOff x="1589024" y="3452580"/>
                <a:chExt cx="574626" cy="1585347"/>
              </a:xfrm>
              <a:grpFill/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943289" y="3737193"/>
                  <a:ext cx="9694" cy="1300734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000000"/>
                      </a:solidFill>
                    </a:rPr>
                    <a:t>2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931154" y="4115889"/>
                <a:ext cx="574626" cy="584743"/>
                <a:chOff x="1589024" y="3452580"/>
                <a:chExt cx="574626" cy="584743"/>
              </a:xfrm>
              <a:grpFill/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53127" y="3737193"/>
                  <a:ext cx="5478" cy="300130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1576877" y="3645967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7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000000"/>
                      </a:solidFill>
                    </a:rPr>
                    <a:t>3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solidFill>
                  <a:schemeClr val="bg1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2490858" y="3117889"/>
              <a:ext cx="2848745" cy="1596350"/>
              <a:chOff x="1589024" y="3452580"/>
              <a:chExt cx="2848745" cy="1596350"/>
            </a:xfrm>
            <a:solidFill>
              <a:schemeClr val="bg1"/>
            </a:solidFill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1976674" y="3659001"/>
                <a:ext cx="2461095" cy="1231098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589024" y="3452580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chemeClr val="accent2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252351" y="3780148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931154" y="4115889"/>
                <a:ext cx="574626" cy="649265"/>
                <a:chOff x="1589024" y="3452580"/>
                <a:chExt cx="574626" cy="649265"/>
              </a:xfrm>
              <a:grpFill/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3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3630976" y="4443459"/>
                <a:ext cx="567327" cy="605471"/>
                <a:chOff x="1596323" y="3496374"/>
                <a:chExt cx="567327" cy="605471"/>
              </a:xfrm>
              <a:grpFill/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96323" y="3691755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/>
                <p:cNvSpPr/>
                <p:nvPr/>
              </p:nvSpPr>
              <p:spPr>
                <a:xfrm>
                  <a:off x="1764498" y="3496374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4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66" name="TextBox 156"/>
          <p:cNvSpPr txBox="1"/>
          <p:nvPr/>
        </p:nvSpPr>
        <p:spPr>
          <a:xfrm>
            <a:off x="114300" y="3021256"/>
            <a:ext cx="9475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0000"/>
                </a:solidFill>
              </a:rPr>
              <a:t>∩ </a:t>
            </a:r>
            <a:r>
              <a:rPr lang="sv-SE" dirty="0" smtClean="0">
                <a:solidFill>
                  <a:srgbClr val="000000"/>
                </a:solidFill>
              </a:rPr>
              <a:t>stack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point is shadowed, whatever remains on the stack</a:t>
            </a:r>
            <a:endParaRPr lang="en-US" sz="2400" dirty="0"/>
          </a:p>
        </p:txBody>
      </p:sp>
      <p:sp>
        <p:nvSpPr>
          <p:cNvPr id="102" name="Ellipse 18"/>
          <p:cNvSpPr/>
          <p:nvPr/>
        </p:nvSpPr>
        <p:spPr>
          <a:xfrm>
            <a:off x="5571380" y="44224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Oval 82"/>
          <p:cNvSpPr/>
          <p:nvPr/>
        </p:nvSpPr>
        <p:spPr>
          <a:xfrm>
            <a:off x="395727" y="2568373"/>
            <a:ext cx="377218" cy="382668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6" name="Isosceles Triangle 133"/>
          <p:cNvSpPr/>
          <p:nvPr/>
        </p:nvSpPr>
        <p:spPr>
          <a:xfrm rot="17982571">
            <a:off x="9198520" y="3387251"/>
            <a:ext cx="537474" cy="849828"/>
          </a:xfrm>
          <a:prstGeom prst="triangle">
            <a:avLst>
              <a:gd name="adj" fmla="val 55879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Ellipse 18"/>
          <p:cNvSpPr/>
          <p:nvPr/>
        </p:nvSpPr>
        <p:spPr>
          <a:xfrm>
            <a:off x="9394080" y="3723984"/>
            <a:ext cx="96834" cy="1036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15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6515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Shading with a TOP tree</a:t>
            </a:r>
            <a:endParaRPr lang="en-US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16</a:t>
            </a:r>
            <a:endParaRPr lang="de-CH" dirty="0"/>
          </a:p>
        </p:txBody>
      </p:sp>
      <p:sp>
        <p:nvSpPr>
          <p:cNvPr id="3" name="ZoneTexte 2"/>
          <p:cNvSpPr txBox="1"/>
          <p:nvPr/>
        </p:nvSpPr>
        <p:spPr>
          <a:xfrm>
            <a:off x="457200" y="1460500"/>
            <a:ext cx="1163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b="1" dirty="0" smtClean="0">
                <a:solidFill>
                  <a:srgbClr val="F45B48"/>
                </a:solidFill>
              </a:rPr>
              <a:t>Find location: </a:t>
            </a:r>
          </a:p>
          <a:p>
            <a:r>
              <a:rPr lang="en-US" sz="2400" dirty="0" smtClean="0"/>
              <a:t>Hybrid algorithm between a space partition and an object partition</a:t>
            </a:r>
          </a:p>
          <a:p>
            <a:endParaRPr lang="en-US" sz="2400" dirty="0" smtClean="0"/>
          </a:p>
          <a:p>
            <a:r>
              <a:rPr lang="en-US" sz="2400" b="1" dirty="0" smtClean="0">
                <a:solidFill>
                  <a:srgbClr val="F45B48"/>
                </a:solidFill>
              </a:rPr>
              <a:t>Drawback: </a:t>
            </a:r>
          </a:p>
          <a:p>
            <a:r>
              <a:rPr lang="en-US" sz="2400" dirty="0" smtClean="0"/>
              <a:t>2 of 3 children always need to be checked, this is not very efficient</a:t>
            </a:r>
          </a:p>
          <a:p>
            <a:endParaRPr lang="en-US" sz="2400" dirty="0" smtClean="0"/>
          </a:p>
          <a:p>
            <a:r>
              <a:rPr lang="en-US" sz="2400" b="1" dirty="0" smtClean="0">
                <a:solidFill>
                  <a:srgbClr val="F45B48"/>
                </a:solidFill>
              </a:rPr>
              <a:t>Question: </a:t>
            </a:r>
          </a:p>
          <a:p>
            <a:r>
              <a:rPr lang="en-US" sz="2400" dirty="0" smtClean="0"/>
              <a:t>Is it really necessary to visit all intersection nodes ? (no)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835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Outlines 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0749" y="1295595"/>
            <a:ext cx="8152451" cy="407920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Introducing TOP Tree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767171"/>
                </a:solidFill>
              </a:rPr>
              <a:t>Partitioned Shadow Volumes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767171"/>
                </a:solidFill>
              </a:rPr>
              <a:t>Results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767171"/>
                </a:solidFill>
              </a:rPr>
              <a:t>Conclusion and perspectives</a:t>
            </a:r>
            <a:endParaRPr lang="en-US" dirty="0">
              <a:solidFill>
                <a:srgbClr val="76717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1610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PSV &gt;</a:t>
            </a:r>
            <a:r>
              <a:rPr lang="fr-FR" dirty="0"/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 smtClean="0"/>
              <a:t>17</a:t>
            </a:r>
          </a:p>
        </p:txBody>
      </p:sp>
      <p:grpSp>
        <p:nvGrpSpPr>
          <p:cNvPr id="5" name="Grouper 55"/>
          <p:cNvGrpSpPr/>
          <p:nvPr/>
        </p:nvGrpSpPr>
        <p:grpSpPr>
          <a:xfrm>
            <a:off x="14010273" y="2020740"/>
            <a:ext cx="1194582" cy="930054"/>
            <a:chOff x="6805496" y="4622340"/>
            <a:chExt cx="1194582" cy="930053"/>
          </a:xfrm>
        </p:grpSpPr>
        <p:grpSp>
          <p:nvGrpSpPr>
            <p:cNvPr id="6" name="Group 5"/>
            <p:cNvGrpSpPr/>
            <p:nvPr/>
          </p:nvGrpSpPr>
          <p:grpSpPr>
            <a:xfrm>
              <a:off x="6805496" y="4622340"/>
              <a:ext cx="1194582" cy="554019"/>
              <a:chOff x="4055847" y="4188277"/>
              <a:chExt cx="1194582" cy="554019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4605787" y="4460074"/>
                <a:ext cx="54718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4121969" y="4448785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4355929" y="4188277"/>
                <a:ext cx="532191" cy="540000"/>
              </a:xfrm>
              <a:prstGeom prst="ellips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055847" y="4275408"/>
                <a:ext cx="306018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88819" y="4275408"/>
                <a:ext cx="261610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-</a:t>
                </a:r>
                <a:endParaRPr lang="en-US" dirty="0"/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7336891" y="5165070"/>
              <a:ext cx="0" cy="3873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ZoneTexte 25"/>
            <p:cNvSpPr txBox="1"/>
            <p:nvPr/>
          </p:nvSpPr>
          <p:spPr>
            <a:xfrm>
              <a:off x="7291137" y="5148046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∩</a:t>
              </a:r>
              <a:endParaRPr lang="fr-FR" dirty="0"/>
            </a:p>
          </p:txBody>
        </p:sp>
      </p:grpSp>
      <p:sp>
        <p:nvSpPr>
          <p:cNvPr id="23" name="Pie 22"/>
          <p:cNvSpPr/>
          <p:nvPr/>
        </p:nvSpPr>
        <p:spPr>
          <a:xfrm>
            <a:off x="7414622" y="-192414"/>
            <a:ext cx="4724719" cy="4748768"/>
          </a:xfrm>
          <a:prstGeom prst="pie">
            <a:avLst>
              <a:gd name="adj1" fmla="val 5652836"/>
              <a:gd name="adj2" fmla="val 567174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41124" y="15374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1"/>
          <p:cNvCxnSpPr/>
          <p:nvPr/>
        </p:nvCxnSpPr>
        <p:spPr>
          <a:xfrm>
            <a:off x="9562869" y="3008010"/>
            <a:ext cx="410180" cy="14988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32"/>
          <p:cNvCxnSpPr/>
          <p:nvPr/>
        </p:nvCxnSpPr>
        <p:spPr>
          <a:xfrm flipV="1">
            <a:off x="9581172" y="3344692"/>
            <a:ext cx="491895" cy="20818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3"/>
          <p:cNvCxnSpPr/>
          <p:nvPr/>
        </p:nvCxnSpPr>
        <p:spPr>
          <a:xfrm>
            <a:off x="9134386" y="3368358"/>
            <a:ext cx="649349" cy="24706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17"/>
          <p:cNvSpPr txBox="1"/>
          <p:nvPr/>
        </p:nvSpPr>
        <p:spPr>
          <a:xfrm>
            <a:off x="9181355" y="2222360"/>
            <a:ext cx="3060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0" name="TextBox 17"/>
          <p:cNvSpPr txBox="1"/>
          <p:nvPr/>
        </p:nvSpPr>
        <p:spPr>
          <a:xfrm>
            <a:off x="9968755" y="2235060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Example: Let’s consider a </a:t>
            </a:r>
            <a:r>
              <a:rPr lang="en-US" sz="2400" b="1" dirty="0" smtClean="0"/>
              <a:t>shadow plane</a:t>
            </a:r>
            <a:r>
              <a:rPr lang="en-US" sz="2400" dirty="0" smtClean="0"/>
              <a:t> that intersects 3 triangles</a:t>
            </a:r>
            <a:endParaRPr lang="en-US" sz="2400" dirty="0"/>
          </a:p>
        </p:txBody>
      </p:sp>
      <p:sp>
        <p:nvSpPr>
          <p:cNvPr id="74" name="Ellipse 19"/>
          <p:cNvSpPr/>
          <p:nvPr/>
        </p:nvSpPr>
        <p:spPr>
          <a:xfrm>
            <a:off x="9731371" y="2119204"/>
            <a:ext cx="101600" cy="10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grpSp>
        <p:nvGrpSpPr>
          <p:cNvPr id="32" name="Grouper 31"/>
          <p:cNvGrpSpPr/>
          <p:nvPr/>
        </p:nvGrpSpPr>
        <p:grpSpPr>
          <a:xfrm>
            <a:off x="456765" y="1760104"/>
            <a:ext cx="4653197" cy="2818389"/>
            <a:chOff x="0" y="1258809"/>
            <a:chExt cx="4653197" cy="2818389"/>
          </a:xfrm>
        </p:grpSpPr>
        <p:sp>
          <p:nvSpPr>
            <p:cNvPr id="72" name="TextBox 17"/>
            <p:cNvSpPr txBox="1"/>
            <p:nvPr/>
          </p:nvSpPr>
          <p:spPr>
            <a:xfrm>
              <a:off x="3037466" y="2575499"/>
              <a:ext cx="255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71" name="TextBox 17"/>
            <p:cNvSpPr txBox="1"/>
            <p:nvPr/>
          </p:nvSpPr>
          <p:spPr>
            <a:xfrm>
              <a:off x="1285516" y="2599337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60" name="Straight Connector 150"/>
            <p:cNvCxnSpPr>
              <a:endCxn id="41" idx="0"/>
            </p:cNvCxnSpPr>
            <p:nvPr/>
          </p:nvCxnSpPr>
          <p:spPr>
            <a:xfrm flipH="1">
              <a:off x="2287766" y="1292228"/>
              <a:ext cx="196589" cy="92548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148"/>
            <p:cNvCxnSpPr>
              <a:stCxn id="52" idx="1"/>
              <a:endCxn id="41" idx="6"/>
            </p:cNvCxnSpPr>
            <p:nvPr/>
          </p:nvCxnSpPr>
          <p:spPr>
            <a:xfrm flipH="1" flipV="1">
              <a:off x="2513041" y="2445438"/>
              <a:ext cx="1127420" cy="82642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137"/>
            <p:cNvGrpSpPr/>
            <p:nvPr/>
          </p:nvGrpSpPr>
          <p:grpSpPr>
            <a:xfrm>
              <a:off x="1011494" y="2217717"/>
              <a:ext cx="1501547" cy="1061952"/>
              <a:chOff x="833401" y="3452580"/>
              <a:chExt cx="1330249" cy="944336"/>
            </a:xfrm>
            <a:solidFill>
              <a:schemeClr val="bg1"/>
            </a:solidFill>
          </p:grpSpPr>
          <p:cxnSp>
            <p:nvCxnSpPr>
              <p:cNvPr id="39" name="Straight Connector 150"/>
              <p:cNvCxnSpPr/>
              <p:nvPr/>
            </p:nvCxnSpPr>
            <p:spPr>
              <a:xfrm>
                <a:off x="1975630" y="3737193"/>
                <a:ext cx="9382" cy="5892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151"/>
              <p:cNvCxnSpPr>
                <a:stCxn id="41" idx="2"/>
                <a:endCxn id="58" idx="7"/>
              </p:cNvCxnSpPr>
              <p:nvPr/>
            </p:nvCxnSpPr>
            <p:spPr>
              <a:xfrm flipH="1">
                <a:off x="833401" y="3655080"/>
                <a:ext cx="931097" cy="7418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er 14"/>
            <p:cNvGrpSpPr/>
            <p:nvPr/>
          </p:nvGrpSpPr>
          <p:grpSpPr>
            <a:xfrm>
              <a:off x="1889820" y="3208315"/>
              <a:ext cx="840680" cy="730130"/>
              <a:chOff x="1864420" y="3208315"/>
              <a:chExt cx="840680" cy="730130"/>
            </a:xfrm>
          </p:grpSpPr>
          <p:cxnSp>
            <p:nvCxnSpPr>
              <p:cNvPr id="42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3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44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6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7" name="Grouper 46"/>
            <p:cNvGrpSpPr/>
            <p:nvPr/>
          </p:nvGrpSpPr>
          <p:grpSpPr>
            <a:xfrm>
              <a:off x="3376409" y="3205169"/>
              <a:ext cx="840680" cy="730130"/>
              <a:chOff x="1864420" y="3208315"/>
              <a:chExt cx="840680" cy="730130"/>
            </a:xfrm>
          </p:grpSpPr>
          <p:cxnSp>
            <p:nvCxnSpPr>
              <p:cNvPr id="48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9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0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3" name="Grouper 52"/>
            <p:cNvGrpSpPr/>
            <p:nvPr/>
          </p:nvGrpSpPr>
          <p:grpSpPr>
            <a:xfrm>
              <a:off x="428855" y="3212971"/>
              <a:ext cx="840680" cy="730130"/>
              <a:chOff x="1864420" y="3208315"/>
              <a:chExt cx="840680" cy="730130"/>
            </a:xfrm>
          </p:grpSpPr>
          <p:cxnSp>
            <p:nvCxnSpPr>
              <p:cNvPr id="54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5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6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30" name="Rectangle 29"/>
            <p:cNvSpPr/>
            <p:nvPr/>
          </p:nvSpPr>
          <p:spPr>
            <a:xfrm>
              <a:off x="0" y="2617871"/>
              <a:ext cx="4578789" cy="1459327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/>
          </p:nvSpPr>
          <p:spPr>
            <a:xfrm rot="10800000">
              <a:off x="74408" y="1258809"/>
              <a:ext cx="4578789" cy="913470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TextBox 45"/>
            <p:cNvSpPr txBox="1"/>
            <p:nvPr/>
          </p:nvSpPr>
          <p:spPr>
            <a:xfrm>
              <a:off x="2042890" y="2604649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5403194" y="1815804"/>
            <a:ext cx="150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Shadow plane</a:t>
            </a:r>
            <a:endParaRPr lang="fr-FR" dirty="0"/>
          </a:p>
        </p:txBody>
      </p:sp>
      <p:cxnSp>
        <p:nvCxnSpPr>
          <p:cNvPr id="16" name="Connecteur droit avec flèche 15"/>
          <p:cNvCxnSpPr>
            <a:stCxn id="3" idx="2"/>
          </p:cNvCxnSpPr>
          <p:nvPr/>
        </p:nvCxnSpPr>
        <p:spPr>
          <a:xfrm>
            <a:off x="6155185" y="2185136"/>
            <a:ext cx="3559423" cy="610979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>
            <a:stCxn id="3" idx="2"/>
            <a:endCxn id="41" idx="7"/>
          </p:cNvCxnSpPr>
          <p:nvPr/>
        </p:nvCxnSpPr>
        <p:spPr>
          <a:xfrm flipH="1">
            <a:off x="2903824" y="2185136"/>
            <a:ext cx="3251361" cy="600574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75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PSV &gt;</a:t>
            </a:r>
            <a:r>
              <a:rPr lang="fr-FR" dirty="0"/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5" name="Grouper 55"/>
          <p:cNvGrpSpPr/>
          <p:nvPr/>
        </p:nvGrpSpPr>
        <p:grpSpPr>
          <a:xfrm>
            <a:off x="14010273" y="2020740"/>
            <a:ext cx="1194582" cy="930054"/>
            <a:chOff x="6805496" y="4622340"/>
            <a:chExt cx="1194582" cy="930053"/>
          </a:xfrm>
        </p:grpSpPr>
        <p:grpSp>
          <p:nvGrpSpPr>
            <p:cNvPr id="6" name="Group 5"/>
            <p:cNvGrpSpPr/>
            <p:nvPr/>
          </p:nvGrpSpPr>
          <p:grpSpPr>
            <a:xfrm>
              <a:off x="6805496" y="4622340"/>
              <a:ext cx="1194582" cy="554019"/>
              <a:chOff x="4055847" y="4188277"/>
              <a:chExt cx="1194582" cy="554019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4605787" y="4460074"/>
                <a:ext cx="54718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4121969" y="4448785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4355929" y="4188277"/>
                <a:ext cx="532191" cy="540000"/>
              </a:xfrm>
              <a:prstGeom prst="ellips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055847" y="4275408"/>
                <a:ext cx="306018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88819" y="4275408"/>
                <a:ext cx="261610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-</a:t>
                </a:r>
                <a:endParaRPr lang="en-US" dirty="0"/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7336891" y="5165070"/>
              <a:ext cx="0" cy="3873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ZoneTexte 25"/>
            <p:cNvSpPr txBox="1"/>
            <p:nvPr/>
          </p:nvSpPr>
          <p:spPr>
            <a:xfrm>
              <a:off x="7291137" y="5148046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∩</a:t>
              </a:r>
              <a:endParaRPr lang="fr-FR" dirty="0"/>
            </a:p>
          </p:txBody>
        </p:sp>
      </p:grpSp>
      <p:sp>
        <p:nvSpPr>
          <p:cNvPr id="23" name="Pie 22"/>
          <p:cNvSpPr/>
          <p:nvPr/>
        </p:nvSpPr>
        <p:spPr>
          <a:xfrm>
            <a:off x="7414622" y="-192414"/>
            <a:ext cx="4724719" cy="4748768"/>
          </a:xfrm>
          <a:prstGeom prst="pie">
            <a:avLst>
              <a:gd name="adj1" fmla="val 5652836"/>
              <a:gd name="adj2" fmla="val 567174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41124" y="15374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1"/>
          <p:cNvCxnSpPr/>
          <p:nvPr/>
        </p:nvCxnSpPr>
        <p:spPr>
          <a:xfrm>
            <a:off x="9562869" y="3008010"/>
            <a:ext cx="410180" cy="14988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32"/>
          <p:cNvCxnSpPr/>
          <p:nvPr/>
        </p:nvCxnSpPr>
        <p:spPr>
          <a:xfrm flipV="1">
            <a:off x="9581172" y="3344692"/>
            <a:ext cx="491895" cy="20818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3"/>
          <p:cNvCxnSpPr/>
          <p:nvPr/>
        </p:nvCxnSpPr>
        <p:spPr>
          <a:xfrm>
            <a:off x="9134386" y="3368358"/>
            <a:ext cx="649349" cy="24706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17"/>
          <p:cNvSpPr txBox="1"/>
          <p:nvPr/>
        </p:nvSpPr>
        <p:spPr>
          <a:xfrm>
            <a:off x="9181355" y="2222360"/>
            <a:ext cx="3060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0" name="TextBox 17"/>
          <p:cNvSpPr txBox="1"/>
          <p:nvPr/>
        </p:nvSpPr>
        <p:spPr>
          <a:xfrm>
            <a:off x="9968755" y="2235060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Thus the 3 triangles belongs to the intersection tree</a:t>
            </a:r>
            <a:endParaRPr lang="en-US" sz="2400" dirty="0"/>
          </a:p>
        </p:txBody>
      </p:sp>
      <p:sp>
        <p:nvSpPr>
          <p:cNvPr id="74" name="Ellipse 19"/>
          <p:cNvSpPr/>
          <p:nvPr/>
        </p:nvSpPr>
        <p:spPr>
          <a:xfrm>
            <a:off x="9731371" y="2119204"/>
            <a:ext cx="101600" cy="10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grpSp>
        <p:nvGrpSpPr>
          <p:cNvPr id="32" name="Grouper 31"/>
          <p:cNvGrpSpPr/>
          <p:nvPr/>
        </p:nvGrpSpPr>
        <p:grpSpPr>
          <a:xfrm>
            <a:off x="456765" y="1760104"/>
            <a:ext cx="4653197" cy="2818389"/>
            <a:chOff x="0" y="1258809"/>
            <a:chExt cx="4653197" cy="2818389"/>
          </a:xfrm>
        </p:grpSpPr>
        <p:sp>
          <p:nvSpPr>
            <p:cNvPr id="72" name="TextBox 17"/>
            <p:cNvSpPr txBox="1"/>
            <p:nvPr/>
          </p:nvSpPr>
          <p:spPr>
            <a:xfrm>
              <a:off x="3037466" y="2575499"/>
              <a:ext cx="255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71" name="TextBox 17"/>
            <p:cNvSpPr txBox="1"/>
            <p:nvPr/>
          </p:nvSpPr>
          <p:spPr>
            <a:xfrm>
              <a:off x="1285516" y="2599337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60" name="Straight Connector 150"/>
            <p:cNvCxnSpPr>
              <a:endCxn id="41" idx="0"/>
            </p:cNvCxnSpPr>
            <p:nvPr/>
          </p:nvCxnSpPr>
          <p:spPr>
            <a:xfrm flipH="1">
              <a:off x="2287766" y="1292228"/>
              <a:ext cx="196589" cy="92548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148"/>
            <p:cNvCxnSpPr>
              <a:stCxn id="52" idx="1"/>
              <a:endCxn id="41" idx="6"/>
            </p:cNvCxnSpPr>
            <p:nvPr/>
          </p:nvCxnSpPr>
          <p:spPr>
            <a:xfrm flipH="1" flipV="1">
              <a:off x="2513041" y="2445438"/>
              <a:ext cx="1127420" cy="82642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137"/>
            <p:cNvGrpSpPr/>
            <p:nvPr/>
          </p:nvGrpSpPr>
          <p:grpSpPr>
            <a:xfrm>
              <a:off x="1011494" y="2217717"/>
              <a:ext cx="1501547" cy="1061952"/>
              <a:chOff x="833401" y="3452580"/>
              <a:chExt cx="1330249" cy="944336"/>
            </a:xfrm>
            <a:solidFill>
              <a:schemeClr val="bg1"/>
            </a:solidFill>
          </p:grpSpPr>
          <p:cxnSp>
            <p:nvCxnSpPr>
              <p:cNvPr id="39" name="Straight Connector 150"/>
              <p:cNvCxnSpPr/>
              <p:nvPr/>
            </p:nvCxnSpPr>
            <p:spPr>
              <a:xfrm>
                <a:off x="1975630" y="3737193"/>
                <a:ext cx="9382" cy="5892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151"/>
              <p:cNvCxnSpPr>
                <a:stCxn id="41" idx="2"/>
                <a:endCxn id="58" idx="7"/>
              </p:cNvCxnSpPr>
              <p:nvPr/>
            </p:nvCxnSpPr>
            <p:spPr>
              <a:xfrm flipH="1">
                <a:off x="833401" y="3655080"/>
                <a:ext cx="931097" cy="7418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er 14"/>
            <p:cNvGrpSpPr/>
            <p:nvPr/>
          </p:nvGrpSpPr>
          <p:grpSpPr>
            <a:xfrm>
              <a:off x="1889820" y="3208315"/>
              <a:ext cx="840680" cy="730130"/>
              <a:chOff x="1864420" y="3208315"/>
              <a:chExt cx="840680" cy="730130"/>
            </a:xfrm>
          </p:grpSpPr>
          <p:cxnSp>
            <p:nvCxnSpPr>
              <p:cNvPr id="42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3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44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6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7" name="Grouper 46"/>
            <p:cNvGrpSpPr/>
            <p:nvPr/>
          </p:nvGrpSpPr>
          <p:grpSpPr>
            <a:xfrm>
              <a:off x="3376409" y="3205169"/>
              <a:ext cx="840680" cy="730130"/>
              <a:chOff x="1864420" y="3208315"/>
              <a:chExt cx="840680" cy="730130"/>
            </a:xfrm>
          </p:grpSpPr>
          <p:cxnSp>
            <p:nvCxnSpPr>
              <p:cNvPr id="48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9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0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3" name="Grouper 52"/>
            <p:cNvGrpSpPr/>
            <p:nvPr/>
          </p:nvGrpSpPr>
          <p:grpSpPr>
            <a:xfrm>
              <a:off x="428855" y="3212971"/>
              <a:ext cx="840680" cy="730130"/>
              <a:chOff x="1864420" y="3208315"/>
              <a:chExt cx="840680" cy="730130"/>
            </a:xfrm>
          </p:grpSpPr>
          <p:cxnSp>
            <p:nvCxnSpPr>
              <p:cNvPr id="54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5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6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30" name="Rectangle 29"/>
            <p:cNvSpPr/>
            <p:nvPr/>
          </p:nvSpPr>
          <p:spPr>
            <a:xfrm>
              <a:off x="0" y="2617871"/>
              <a:ext cx="4578789" cy="1459327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/>
          </p:nvSpPr>
          <p:spPr>
            <a:xfrm rot="10800000">
              <a:off x="74408" y="1258809"/>
              <a:ext cx="4578789" cy="913470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TextBox 45"/>
            <p:cNvSpPr txBox="1"/>
            <p:nvPr/>
          </p:nvSpPr>
          <p:spPr>
            <a:xfrm>
              <a:off x="2042890" y="2604649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14" name="Ellipse 13"/>
          <p:cNvSpPr/>
          <p:nvPr/>
        </p:nvSpPr>
        <p:spPr>
          <a:xfrm>
            <a:off x="9090734" y="2773835"/>
            <a:ext cx="1147482" cy="1158549"/>
          </a:xfrm>
          <a:prstGeom prst="ellipse">
            <a:avLst/>
          </a:prstGeom>
          <a:noFill/>
          <a:ln w="19050" cmpd="sng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/>
          <p:cNvSpPr/>
          <p:nvPr/>
        </p:nvSpPr>
        <p:spPr>
          <a:xfrm>
            <a:off x="2863136" y="3598187"/>
            <a:ext cx="6272160" cy="1372756"/>
          </a:xfrm>
          <a:custGeom>
            <a:avLst/>
            <a:gdLst>
              <a:gd name="connsiteX0" fmla="*/ 6272160 w 6272160"/>
              <a:gd name="connsiteY0" fmla="*/ 0 h 1372756"/>
              <a:gd name="connsiteX1" fmla="*/ 3097088 w 6272160"/>
              <a:gd name="connsiteY1" fmla="*/ 1370208 h 1372756"/>
              <a:gd name="connsiteX2" fmla="*/ 0 w 6272160"/>
              <a:gd name="connsiteY2" fmla="*/ 367617 h 137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72160" h="1372756">
                <a:moveTo>
                  <a:pt x="6272160" y="0"/>
                </a:moveTo>
                <a:cubicBezTo>
                  <a:pt x="5207304" y="654469"/>
                  <a:pt x="4142448" y="1308939"/>
                  <a:pt x="3097088" y="1370208"/>
                </a:cubicBezTo>
                <a:cubicBezTo>
                  <a:pt x="2051728" y="1431477"/>
                  <a:pt x="0" y="367617"/>
                  <a:pt x="0" y="367617"/>
                </a:cubicBezTo>
              </a:path>
            </a:pathLst>
          </a:custGeom>
          <a:ln w="19050" cmpd="sng">
            <a:solidFill>
              <a:srgbClr val="FF6600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/>
          <a:lstStyle/>
          <a:p>
            <a:r>
              <a:rPr lang="de-CH" dirty="0" smtClean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96528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ie 22"/>
          <p:cNvSpPr/>
          <p:nvPr/>
        </p:nvSpPr>
        <p:spPr>
          <a:xfrm>
            <a:off x="7414622" y="-205114"/>
            <a:ext cx="4724719" cy="4748768"/>
          </a:xfrm>
          <a:prstGeom prst="pie">
            <a:avLst>
              <a:gd name="adj1" fmla="val 4532369"/>
              <a:gd name="adj2" fmla="val 7117944"/>
            </a:avLst>
          </a:prstGeom>
          <a:solidFill>
            <a:srgbClr val="FF66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PSV &gt;</a:t>
            </a:r>
            <a:r>
              <a:rPr lang="fr-FR" dirty="0"/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5" name="Grouper 55"/>
          <p:cNvGrpSpPr/>
          <p:nvPr/>
        </p:nvGrpSpPr>
        <p:grpSpPr>
          <a:xfrm>
            <a:off x="14010273" y="2020740"/>
            <a:ext cx="1194582" cy="930054"/>
            <a:chOff x="6805496" y="4622340"/>
            <a:chExt cx="1194582" cy="930053"/>
          </a:xfrm>
        </p:grpSpPr>
        <p:grpSp>
          <p:nvGrpSpPr>
            <p:cNvPr id="6" name="Group 5"/>
            <p:cNvGrpSpPr/>
            <p:nvPr/>
          </p:nvGrpSpPr>
          <p:grpSpPr>
            <a:xfrm>
              <a:off x="6805496" y="4622340"/>
              <a:ext cx="1194582" cy="554019"/>
              <a:chOff x="4055847" y="4188277"/>
              <a:chExt cx="1194582" cy="554019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4605787" y="4460074"/>
                <a:ext cx="54718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4121969" y="4448785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4355929" y="4188277"/>
                <a:ext cx="532191" cy="540000"/>
              </a:xfrm>
              <a:prstGeom prst="ellips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055847" y="4275408"/>
                <a:ext cx="306018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88819" y="4275408"/>
                <a:ext cx="261610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-</a:t>
                </a:r>
                <a:endParaRPr lang="en-US" dirty="0"/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7336891" y="5165070"/>
              <a:ext cx="0" cy="3873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ZoneTexte 25"/>
            <p:cNvSpPr txBox="1"/>
            <p:nvPr/>
          </p:nvSpPr>
          <p:spPr>
            <a:xfrm>
              <a:off x="7291137" y="5148046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∩</a:t>
              </a:r>
              <a:endParaRPr lang="fr-FR" dirty="0"/>
            </a:p>
          </p:txBody>
        </p:sp>
      </p:grpSp>
      <p:sp>
        <p:nvSpPr>
          <p:cNvPr id="23" name="Pie 22"/>
          <p:cNvSpPr/>
          <p:nvPr/>
        </p:nvSpPr>
        <p:spPr>
          <a:xfrm>
            <a:off x="7414622" y="-192414"/>
            <a:ext cx="4724719" cy="4748768"/>
          </a:xfrm>
          <a:prstGeom prst="pie">
            <a:avLst>
              <a:gd name="adj1" fmla="val 5652836"/>
              <a:gd name="adj2" fmla="val 567174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41124" y="15374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1"/>
          <p:cNvCxnSpPr/>
          <p:nvPr/>
        </p:nvCxnSpPr>
        <p:spPr>
          <a:xfrm>
            <a:off x="9562869" y="3008010"/>
            <a:ext cx="410180" cy="14988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32"/>
          <p:cNvCxnSpPr/>
          <p:nvPr/>
        </p:nvCxnSpPr>
        <p:spPr>
          <a:xfrm flipV="1">
            <a:off x="9581172" y="3344692"/>
            <a:ext cx="491895" cy="20818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3"/>
          <p:cNvCxnSpPr/>
          <p:nvPr/>
        </p:nvCxnSpPr>
        <p:spPr>
          <a:xfrm>
            <a:off x="9134386" y="3368358"/>
            <a:ext cx="649349" cy="24706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17"/>
          <p:cNvSpPr txBox="1"/>
          <p:nvPr/>
        </p:nvSpPr>
        <p:spPr>
          <a:xfrm>
            <a:off x="9181355" y="2222360"/>
            <a:ext cx="3060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0" name="TextBox 17"/>
          <p:cNvSpPr txBox="1"/>
          <p:nvPr/>
        </p:nvSpPr>
        <p:spPr>
          <a:xfrm>
            <a:off x="9968755" y="2235060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 can defined a wedge enclosing all the intersected triangles</a:t>
            </a:r>
            <a:endParaRPr lang="en-US" sz="2400" dirty="0"/>
          </a:p>
        </p:txBody>
      </p:sp>
      <p:sp>
        <p:nvSpPr>
          <p:cNvPr id="74" name="Ellipse 19"/>
          <p:cNvSpPr/>
          <p:nvPr/>
        </p:nvSpPr>
        <p:spPr>
          <a:xfrm>
            <a:off x="9731371" y="2119204"/>
            <a:ext cx="101600" cy="10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grpSp>
        <p:nvGrpSpPr>
          <p:cNvPr id="32" name="Grouper 31"/>
          <p:cNvGrpSpPr/>
          <p:nvPr/>
        </p:nvGrpSpPr>
        <p:grpSpPr>
          <a:xfrm>
            <a:off x="456765" y="1760104"/>
            <a:ext cx="4653197" cy="2818389"/>
            <a:chOff x="0" y="1258809"/>
            <a:chExt cx="4653197" cy="2818389"/>
          </a:xfrm>
        </p:grpSpPr>
        <p:sp>
          <p:nvSpPr>
            <p:cNvPr id="72" name="TextBox 17"/>
            <p:cNvSpPr txBox="1"/>
            <p:nvPr/>
          </p:nvSpPr>
          <p:spPr>
            <a:xfrm>
              <a:off x="3037466" y="2575499"/>
              <a:ext cx="255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71" name="TextBox 17"/>
            <p:cNvSpPr txBox="1"/>
            <p:nvPr/>
          </p:nvSpPr>
          <p:spPr>
            <a:xfrm>
              <a:off x="1285516" y="2599337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60" name="Straight Connector 150"/>
            <p:cNvCxnSpPr>
              <a:endCxn id="41" idx="0"/>
            </p:cNvCxnSpPr>
            <p:nvPr/>
          </p:nvCxnSpPr>
          <p:spPr>
            <a:xfrm flipH="1">
              <a:off x="2287766" y="1292228"/>
              <a:ext cx="196589" cy="92548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148"/>
            <p:cNvCxnSpPr>
              <a:stCxn id="52" idx="1"/>
              <a:endCxn id="41" idx="6"/>
            </p:cNvCxnSpPr>
            <p:nvPr/>
          </p:nvCxnSpPr>
          <p:spPr>
            <a:xfrm flipH="1" flipV="1">
              <a:off x="2513041" y="2445438"/>
              <a:ext cx="1127420" cy="82642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137"/>
            <p:cNvGrpSpPr/>
            <p:nvPr/>
          </p:nvGrpSpPr>
          <p:grpSpPr>
            <a:xfrm>
              <a:off x="1011494" y="2217717"/>
              <a:ext cx="1501547" cy="1061952"/>
              <a:chOff x="833401" y="3452580"/>
              <a:chExt cx="1330249" cy="944336"/>
            </a:xfrm>
            <a:solidFill>
              <a:schemeClr val="bg1"/>
            </a:solidFill>
          </p:grpSpPr>
          <p:cxnSp>
            <p:nvCxnSpPr>
              <p:cNvPr id="39" name="Straight Connector 150"/>
              <p:cNvCxnSpPr/>
              <p:nvPr/>
            </p:nvCxnSpPr>
            <p:spPr>
              <a:xfrm>
                <a:off x="1975630" y="3737193"/>
                <a:ext cx="9382" cy="5892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151"/>
              <p:cNvCxnSpPr>
                <a:stCxn id="41" idx="2"/>
                <a:endCxn id="58" idx="7"/>
              </p:cNvCxnSpPr>
              <p:nvPr/>
            </p:nvCxnSpPr>
            <p:spPr>
              <a:xfrm flipH="1">
                <a:off x="833401" y="3655080"/>
                <a:ext cx="931097" cy="7418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er 14"/>
            <p:cNvGrpSpPr/>
            <p:nvPr/>
          </p:nvGrpSpPr>
          <p:grpSpPr>
            <a:xfrm>
              <a:off x="1889820" y="3208315"/>
              <a:ext cx="840680" cy="730130"/>
              <a:chOff x="1864420" y="3208315"/>
              <a:chExt cx="840680" cy="730130"/>
            </a:xfrm>
          </p:grpSpPr>
          <p:cxnSp>
            <p:nvCxnSpPr>
              <p:cNvPr id="42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3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44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6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7" name="Grouper 46"/>
            <p:cNvGrpSpPr/>
            <p:nvPr/>
          </p:nvGrpSpPr>
          <p:grpSpPr>
            <a:xfrm>
              <a:off x="3376409" y="3205169"/>
              <a:ext cx="840680" cy="730130"/>
              <a:chOff x="1864420" y="3208315"/>
              <a:chExt cx="840680" cy="730130"/>
            </a:xfrm>
          </p:grpSpPr>
          <p:cxnSp>
            <p:nvCxnSpPr>
              <p:cNvPr id="48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9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0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3" name="Grouper 52"/>
            <p:cNvGrpSpPr/>
            <p:nvPr/>
          </p:nvGrpSpPr>
          <p:grpSpPr>
            <a:xfrm>
              <a:off x="428855" y="3212971"/>
              <a:ext cx="840680" cy="730130"/>
              <a:chOff x="1864420" y="3208315"/>
              <a:chExt cx="840680" cy="730130"/>
            </a:xfrm>
          </p:grpSpPr>
          <p:cxnSp>
            <p:nvCxnSpPr>
              <p:cNvPr id="54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5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6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30" name="Rectangle 29"/>
            <p:cNvSpPr/>
            <p:nvPr/>
          </p:nvSpPr>
          <p:spPr>
            <a:xfrm>
              <a:off x="0" y="2617871"/>
              <a:ext cx="4578789" cy="1459327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/>
          </p:nvSpPr>
          <p:spPr>
            <a:xfrm rot="10800000">
              <a:off x="74408" y="1258809"/>
              <a:ext cx="4578789" cy="913470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TextBox 45"/>
            <p:cNvSpPr txBox="1"/>
            <p:nvPr/>
          </p:nvSpPr>
          <p:spPr>
            <a:xfrm>
              <a:off x="2042890" y="2604649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/>
          <a:lstStyle/>
          <a:p>
            <a:r>
              <a:rPr lang="de-CH" dirty="0" smtClean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98284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r 31"/>
          <p:cNvGrpSpPr/>
          <p:nvPr/>
        </p:nvGrpSpPr>
        <p:grpSpPr>
          <a:xfrm>
            <a:off x="456765" y="1760104"/>
            <a:ext cx="4653197" cy="2818389"/>
            <a:chOff x="0" y="1258809"/>
            <a:chExt cx="4653197" cy="2818389"/>
          </a:xfrm>
        </p:grpSpPr>
        <p:sp>
          <p:nvSpPr>
            <p:cNvPr id="72" name="TextBox 17"/>
            <p:cNvSpPr txBox="1"/>
            <p:nvPr/>
          </p:nvSpPr>
          <p:spPr>
            <a:xfrm>
              <a:off x="3037466" y="2575499"/>
              <a:ext cx="255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71" name="TextBox 17"/>
            <p:cNvSpPr txBox="1"/>
            <p:nvPr/>
          </p:nvSpPr>
          <p:spPr>
            <a:xfrm>
              <a:off x="1285516" y="2599337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60" name="Straight Connector 150"/>
            <p:cNvCxnSpPr>
              <a:endCxn id="41" idx="0"/>
            </p:cNvCxnSpPr>
            <p:nvPr/>
          </p:nvCxnSpPr>
          <p:spPr>
            <a:xfrm flipH="1">
              <a:off x="2287766" y="1292228"/>
              <a:ext cx="196589" cy="92548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148"/>
            <p:cNvCxnSpPr>
              <a:stCxn id="52" idx="1"/>
              <a:endCxn id="41" idx="6"/>
            </p:cNvCxnSpPr>
            <p:nvPr/>
          </p:nvCxnSpPr>
          <p:spPr>
            <a:xfrm flipH="1" flipV="1">
              <a:off x="2513041" y="2445438"/>
              <a:ext cx="1127420" cy="82642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137"/>
            <p:cNvGrpSpPr/>
            <p:nvPr/>
          </p:nvGrpSpPr>
          <p:grpSpPr>
            <a:xfrm>
              <a:off x="1011494" y="2217717"/>
              <a:ext cx="1501547" cy="1061952"/>
              <a:chOff x="833401" y="3452580"/>
              <a:chExt cx="1330249" cy="944336"/>
            </a:xfrm>
            <a:solidFill>
              <a:schemeClr val="bg1"/>
            </a:solidFill>
          </p:grpSpPr>
          <p:cxnSp>
            <p:nvCxnSpPr>
              <p:cNvPr id="39" name="Straight Connector 150"/>
              <p:cNvCxnSpPr/>
              <p:nvPr/>
            </p:nvCxnSpPr>
            <p:spPr>
              <a:xfrm>
                <a:off x="1975630" y="3737193"/>
                <a:ext cx="9382" cy="5892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151"/>
              <p:cNvCxnSpPr>
                <a:stCxn id="41" idx="2"/>
                <a:endCxn id="58" idx="7"/>
              </p:cNvCxnSpPr>
              <p:nvPr/>
            </p:nvCxnSpPr>
            <p:spPr>
              <a:xfrm flipH="1">
                <a:off x="833401" y="3655080"/>
                <a:ext cx="931097" cy="7418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er 14"/>
            <p:cNvGrpSpPr/>
            <p:nvPr/>
          </p:nvGrpSpPr>
          <p:grpSpPr>
            <a:xfrm>
              <a:off x="1889820" y="3208315"/>
              <a:ext cx="840680" cy="730130"/>
              <a:chOff x="1864420" y="3208315"/>
              <a:chExt cx="840680" cy="730130"/>
            </a:xfrm>
          </p:grpSpPr>
          <p:cxnSp>
            <p:nvCxnSpPr>
              <p:cNvPr id="42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3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44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6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7" name="Grouper 46"/>
            <p:cNvGrpSpPr/>
            <p:nvPr/>
          </p:nvGrpSpPr>
          <p:grpSpPr>
            <a:xfrm>
              <a:off x="3376409" y="3205169"/>
              <a:ext cx="840680" cy="730130"/>
              <a:chOff x="1864420" y="3208315"/>
              <a:chExt cx="840680" cy="730130"/>
            </a:xfrm>
          </p:grpSpPr>
          <p:cxnSp>
            <p:nvCxnSpPr>
              <p:cNvPr id="48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9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0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3" name="Grouper 52"/>
            <p:cNvGrpSpPr/>
            <p:nvPr/>
          </p:nvGrpSpPr>
          <p:grpSpPr>
            <a:xfrm>
              <a:off x="428855" y="3212971"/>
              <a:ext cx="840680" cy="730130"/>
              <a:chOff x="1864420" y="3208315"/>
              <a:chExt cx="840680" cy="730130"/>
            </a:xfrm>
          </p:grpSpPr>
          <p:cxnSp>
            <p:nvCxnSpPr>
              <p:cNvPr id="54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5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6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30" name="Rectangle 29"/>
            <p:cNvSpPr/>
            <p:nvPr/>
          </p:nvSpPr>
          <p:spPr>
            <a:xfrm>
              <a:off x="0" y="2617871"/>
              <a:ext cx="4578789" cy="1459327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/>
          </p:nvSpPr>
          <p:spPr>
            <a:xfrm rot="10800000">
              <a:off x="74408" y="1258809"/>
              <a:ext cx="4578789" cy="913470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TextBox 45"/>
            <p:cNvSpPr txBox="1"/>
            <p:nvPr/>
          </p:nvSpPr>
          <p:spPr>
            <a:xfrm>
              <a:off x="2042890" y="2604649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66" name="Pie 22"/>
          <p:cNvSpPr/>
          <p:nvPr/>
        </p:nvSpPr>
        <p:spPr>
          <a:xfrm>
            <a:off x="7414622" y="-205114"/>
            <a:ext cx="4724719" cy="4748768"/>
          </a:xfrm>
          <a:prstGeom prst="pie">
            <a:avLst>
              <a:gd name="adj1" fmla="val 4532369"/>
              <a:gd name="adj2" fmla="val 7117944"/>
            </a:avLst>
          </a:prstGeom>
          <a:solidFill>
            <a:srgbClr val="FF66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PSV &gt;</a:t>
            </a:r>
            <a:r>
              <a:rPr lang="fr-FR" dirty="0"/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5" name="Grouper 55"/>
          <p:cNvGrpSpPr/>
          <p:nvPr/>
        </p:nvGrpSpPr>
        <p:grpSpPr>
          <a:xfrm>
            <a:off x="14010273" y="2020740"/>
            <a:ext cx="1194582" cy="930054"/>
            <a:chOff x="6805496" y="4622340"/>
            <a:chExt cx="1194582" cy="930053"/>
          </a:xfrm>
        </p:grpSpPr>
        <p:grpSp>
          <p:nvGrpSpPr>
            <p:cNvPr id="6" name="Group 5"/>
            <p:cNvGrpSpPr/>
            <p:nvPr/>
          </p:nvGrpSpPr>
          <p:grpSpPr>
            <a:xfrm>
              <a:off x="6805496" y="4622340"/>
              <a:ext cx="1194582" cy="554019"/>
              <a:chOff x="4055847" y="4188277"/>
              <a:chExt cx="1194582" cy="554019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4605787" y="4460074"/>
                <a:ext cx="54718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4121969" y="4448785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4355929" y="4188277"/>
                <a:ext cx="532191" cy="540000"/>
              </a:xfrm>
              <a:prstGeom prst="ellips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055847" y="4275408"/>
                <a:ext cx="306018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88819" y="4275408"/>
                <a:ext cx="261610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-</a:t>
                </a:r>
                <a:endParaRPr lang="en-US" dirty="0"/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7336891" y="5165070"/>
              <a:ext cx="0" cy="3873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ZoneTexte 25"/>
            <p:cNvSpPr txBox="1"/>
            <p:nvPr/>
          </p:nvSpPr>
          <p:spPr>
            <a:xfrm>
              <a:off x="7291137" y="5148046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∩</a:t>
              </a:r>
              <a:endParaRPr lang="fr-FR" dirty="0"/>
            </a:p>
          </p:txBody>
        </p:sp>
      </p:grpSp>
      <p:sp>
        <p:nvSpPr>
          <p:cNvPr id="23" name="Pie 22"/>
          <p:cNvSpPr/>
          <p:nvPr/>
        </p:nvSpPr>
        <p:spPr>
          <a:xfrm>
            <a:off x="7414622" y="-192414"/>
            <a:ext cx="4724719" cy="4748768"/>
          </a:xfrm>
          <a:prstGeom prst="pie">
            <a:avLst>
              <a:gd name="adj1" fmla="val 5652836"/>
              <a:gd name="adj2" fmla="val 567174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41124" y="15374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1"/>
          <p:cNvCxnSpPr/>
          <p:nvPr/>
        </p:nvCxnSpPr>
        <p:spPr>
          <a:xfrm>
            <a:off x="9562869" y="3008010"/>
            <a:ext cx="410180" cy="14988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32"/>
          <p:cNvCxnSpPr/>
          <p:nvPr/>
        </p:nvCxnSpPr>
        <p:spPr>
          <a:xfrm flipV="1">
            <a:off x="9581172" y="3344692"/>
            <a:ext cx="491895" cy="20818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3"/>
          <p:cNvCxnSpPr/>
          <p:nvPr/>
        </p:nvCxnSpPr>
        <p:spPr>
          <a:xfrm>
            <a:off x="9134386" y="3368358"/>
            <a:ext cx="649349" cy="24706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17"/>
          <p:cNvSpPr txBox="1"/>
          <p:nvPr/>
        </p:nvSpPr>
        <p:spPr>
          <a:xfrm>
            <a:off x="9181355" y="2222360"/>
            <a:ext cx="3060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0" name="TextBox 17"/>
          <p:cNvSpPr txBox="1"/>
          <p:nvPr/>
        </p:nvSpPr>
        <p:spPr>
          <a:xfrm>
            <a:off x="9968755" y="2235060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Points inside the wedge need to visit the intersection tree</a:t>
            </a:r>
            <a:endParaRPr lang="en-US" sz="2400" dirty="0"/>
          </a:p>
        </p:txBody>
      </p:sp>
      <p:sp>
        <p:nvSpPr>
          <p:cNvPr id="74" name="Ellipse 19"/>
          <p:cNvSpPr/>
          <p:nvPr/>
        </p:nvSpPr>
        <p:spPr>
          <a:xfrm>
            <a:off x="9731371" y="2119204"/>
            <a:ext cx="101600" cy="10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Forme libre 15"/>
          <p:cNvSpPr/>
          <p:nvPr/>
        </p:nvSpPr>
        <p:spPr>
          <a:xfrm rot="21449574">
            <a:off x="2968416" y="1793524"/>
            <a:ext cx="630000" cy="1481606"/>
          </a:xfrm>
          <a:custGeom>
            <a:avLst/>
            <a:gdLst>
              <a:gd name="connsiteX0" fmla="*/ 228938 w 630000"/>
              <a:gd name="connsiteY0" fmla="*/ 0 h 1481606"/>
              <a:gd name="connsiteX1" fmla="*/ 17266 w 630000"/>
              <a:gd name="connsiteY1" fmla="*/ 891192 h 1481606"/>
              <a:gd name="connsiteX2" fmla="*/ 630000 w 630000"/>
              <a:gd name="connsiteY2" fmla="*/ 1481606 h 1481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0000" h="1481606">
                <a:moveTo>
                  <a:pt x="228938" y="0"/>
                </a:moveTo>
                <a:cubicBezTo>
                  <a:pt x="89680" y="322129"/>
                  <a:pt x="-49578" y="644258"/>
                  <a:pt x="17266" y="891192"/>
                </a:cubicBezTo>
                <a:cubicBezTo>
                  <a:pt x="84110" y="1138126"/>
                  <a:pt x="357055" y="1309866"/>
                  <a:pt x="630000" y="1481606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2767028" y="1804664"/>
            <a:ext cx="385763" cy="2072021"/>
          </a:xfrm>
          <a:custGeom>
            <a:avLst/>
            <a:gdLst>
              <a:gd name="connsiteX0" fmla="*/ 385763 w 385763"/>
              <a:gd name="connsiteY0" fmla="*/ 0 h 2072021"/>
              <a:gd name="connsiteX1" fmla="*/ 40405 w 385763"/>
              <a:gd name="connsiteY1" fmla="*/ 1091710 h 2072021"/>
              <a:gd name="connsiteX2" fmla="*/ 6983 w 385763"/>
              <a:gd name="connsiteY2" fmla="*/ 2072021 h 207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763" h="2072021">
                <a:moveTo>
                  <a:pt x="385763" y="0"/>
                </a:moveTo>
                <a:cubicBezTo>
                  <a:pt x="244649" y="373186"/>
                  <a:pt x="103535" y="746373"/>
                  <a:pt x="40405" y="1091710"/>
                </a:cubicBezTo>
                <a:cubicBezTo>
                  <a:pt x="-22725" y="1437047"/>
                  <a:pt x="6983" y="2072021"/>
                  <a:pt x="6983" y="2072021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18"/>
          <p:cNvSpPr/>
          <p:nvPr/>
        </p:nvSpPr>
        <p:spPr>
          <a:xfrm>
            <a:off x="10011022" y="4073554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/>
          <a:lstStyle/>
          <a:p>
            <a:r>
              <a:rPr lang="de-CH" dirty="0" smtClean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80286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ie 22"/>
          <p:cNvSpPr/>
          <p:nvPr/>
        </p:nvSpPr>
        <p:spPr>
          <a:xfrm>
            <a:off x="7414622" y="-205114"/>
            <a:ext cx="4724719" cy="4748768"/>
          </a:xfrm>
          <a:prstGeom prst="pie">
            <a:avLst>
              <a:gd name="adj1" fmla="val 4532369"/>
              <a:gd name="adj2" fmla="val 7117944"/>
            </a:avLst>
          </a:prstGeom>
          <a:solidFill>
            <a:srgbClr val="FF66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PSV &gt;</a:t>
            </a:r>
            <a:r>
              <a:rPr lang="fr-FR" dirty="0"/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5" name="Grouper 55"/>
          <p:cNvGrpSpPr/>
          <p:nvPr/>
        </p:nvGrpSpPr>
        <p:grpSpPr>
          <a:xfrm>
            <a:off x="14010273" y="2020740"/>
            <a:ext cx="1194582" cy="930054"/>
            <a:chOff x="6805496" y="4622340"/>
            <a:chExt cx="1194582" cy="930053"/>
          </a:xfrm>
        </p:grpSpPr>
        <p:grpSp>
          <p:nvGrpSpPr>
            <p:cNvPr id="6" name="Group 5"/>
            <p:cNvGrpSpPr/>
            <p:nvPr/>
          </p:nvGrpSpPr>
          <p:grpSpPr>
            <a:xfrm>
              <a:off x="6805496" y="4622340"/>
              <a:ext cx="1194582" cy="554019"/>
              <a:chOff x="4055847" y="4188277"/>
              <a:chExt cx="1194582" cy="554019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4605787" y="4460074"/>
                <a:ext cx="54718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4121969" y="4448785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4355929" y="4188277"/>
                <a:ext cx="532191" cy="540000"/>
              </a:xfrm>
              <a:prstGeom prst="ellips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055847" y="4275408"/>
                <a:ext cx="306018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88819" y="4275408"/>
                <a:ext cx="261610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-</a:t>
                </a:r>
                <a:endParaRPr lang="en-US" dirty="0"/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7336891" y="5165070"/>
              <a:ext cx="0" cy="3873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ZoneTexte 25"/>
            <p:cNvSpPr txBox="1"/>
            <p:nvPr/>
          </p:nvSpPr>
          <p:spPr>
            <a:xfrm>
              <a:off x="7291137" y="5148046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∩</a:t>
              </a:r>
              <a:endParaRPr lang="fr-FR" dirty="0"/>
            </a:p>
          </p:txBody>
        </p:sp>
      </p:grpSp>
      <p:sp>
        <p:nvSpPr>
          <p:cNvPr id="23" name="Pie 22"/>
          <p:cNvSpPr/>
          <p:nvPr/>
        </p:nvSpPr>
        <p:spPr>
          <a:xfrm>
            <a:off x="7414622" y="-192414"/>
            <a:ext cx="4724719" cy="4748768"/>
          </a:xfrm>
          <a:prstGeom prst="pie">
            <a:avLst>
              <a:gd name="adj1" fmla="val 5652836"/>
              <a:gd name="adj2" fmla="val 567174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41124" y="15374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1"/>
          <p:cNvCxnSpPr/>
          <p:nvPr/>
        </p:nvCxnSpPr>
        <p:spPr>
          <a:xfrm>
            <a:off x="9562869" y="3008010"/>
            <a:ext cx="410180" cy="14988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32"/>
          <p:cNvCxnSpPr/>
          <p:nvPr/>
        </p:nvCxnSpPr>
        <p:spPr>
          <a:xfrm flipV="1">
            <a:off x="9581172" y="3344692"/>
            <a:ext cx="491895" cy="20818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3"/>
          <p:cNvCxnSpPr/>
          <p:nvPr/>
        </p:nvCxnSpPr>
        <p:spPr>
          <a:xfrm>
            <a:off x="9134386" y="3368358"/>
            <a:ext cx="649349" cy="24706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17"/>
          <p:cNvSpPr txBox="1"/>
          <p:nvPr/>
        </p:nvSpPr>
        <p:spPr>
          <a:xfrm>
            <a:off x="9181355" y="2222360"/>
            <a:ext cx="3060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0" name="TextBox 17"/>
          <p:cNvSpPr txBox="1"/>
          <p:nvPr/>
        </p:nvSpPr>
        <p:spPr>
          <a:xfrm>
            <a:off x="9968755" y="2235060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Points outside the wedge can skip the intersection tree</a:t>
            </a:r>
            <a:endParaRPr lang="en-US" sz="2400" dirty="0"/>
          </a:p>
        </p:txBody>
      </p:sp>
      <p:sp>
        <p:nvSpPr>
          <p:cNvPr id="74" name="Ellipse 19"/>
          <p:cNvSpPr/>
          <p:nvPr/>
        </p:nvSpPr>
        <p:spPr>
          <a:xfrm>
            <a:off x="9731371" y="2119204"/>
            <a:ext cx="101600" cy="10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grpSp>
        <p:nvGrpSpPr>
          <p:cNvPr id="32" name="Grouper 31"/>
          <p:cNvGrpSpPr/>
          <p:nvPr/>
        </p:nvGrpSpPr>
        <p:grpSpPr>
          <a:xfrm>
            <a:off x="456765" y="1760104"/>
            <a:ext cx="4653197" cy="2818389"/>
            <a:chOff x="0" y="1258809"/>
            <a:chExt cx="4653197" cy="2818389"/>
          </a:xfrm>
        </p:grpSpPr>
        <p:sp>
          <p:nvSpPr>
            <p:cNvPr id="72" name="TextBox 17"/>
            <p:cNvSpPr txBox="1"/>
            <p:nvPr/>
          </p:nvSpPr>
          <p:spPr>
            <a:xfrm>
              <a:off x="3037466" y="2575499"/>
              <a:ext cx="255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71" name="TextBox 17"/>
            <p:cNvSpPr txBox="1"/>
            <p:nvPr/>
          </p:nvSpPr>
          <p:spPr>
            <a:xfrm>
              <a:off x="1285516" y="2599337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60" name="Straight Connector 150"/>
            <p:cNvCxnSpPr>
              <a:endCxn id="41" idx="0"/>
            </p:cNvCxnSpPr>
            <p:nvPr/>
          </p:nvCxnSpPr>
          <p:spPr>
            <a:xfrm flipH="1">
              <a:off x="2287766" y="1292228"/>
              <a:ext cx="196589" cy="92548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148"/>
            <p:cNvCxnSpPr>
              <a:stCxn id="52" idx="1"/>
              <a:endCxn id="41" idx="6"/>
            </p:cNvCxnSpPr>
            <p:nvPr/>
          </p:nvCxnSpPr>
          <p:spPr>
            <a:xfrm flipH="1" flipV="1">
              <a:off x="2513041" y="2445438"/>
              <a:ext cx="1127420" cy="82642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137"/>
            <p:cNvGrpSpPr/>
            <p:nvPr/>
          </p:nvGrpSpPr>
          <p:grpSpPr>
            <a:xfrm>
              <a:off x="1011494" y="2217717"/>
              <a:ext cx="1501547" cy="1061952"/>
              <a:chOff x="833401" y="3452580"/>
              <a:chExt cx="1330249" cy="944336"/>
            </a:xfrm>
            <a:solidFill>
              <a:schemeClr val="bg1"/>
            </a:solidFill>
          </p:grpSpPr>
          <p:cxnSp>
            <p:nvCxnSpPr>
              <p:cNvPr id="39" name="Straight Connector 150"/>
              <p:cNvCxnSpPr/>
              <p:nvPr/>
            </p:nvCxnSpPr>
            <p:spPr>
              <a:xfrm>
                <a:off x="1975630" y="3737193"/>
                <a:ext cx="9382" cy="5892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151"/>
              <p:cNvCxnSpPr>
                <a:stCxn id="41" idx="2"/>
                <a:endCxn id="58" idx="7"/>
              </p:cNvCxnSpPr>
              <p:nvPr/>
            </p:nvCxnSpPr>
            <p:spPr>
              <a:xfrm flipH="1">
                <a:off x="833401" y="3655080"/>
                <a:ext cx="931097" cy="7418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er 14"/>
            <p:cNvGrpSpPr/>
            <p:nvPr/>
          </p:nvGrpSpPr>
          <p:grpSpPr>
            <a:xfrm>
              <a:off x="1889820" y="3208315"/>
              <a:ext cx="840680" cy="730130"/>
              <a:chOff x="1864420" y="3208315"/>
              <a:chExt cx="840680" cy="730130"/>
            </a:xfrm>
          </p:grpSpPr>
          <p:cxnSp>
            <p:nvCxnSpPr>
              <p:cNvPr id="42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3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44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6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7" name="Grouper 46"/>
            <p:cNvGrpSpPr/>
            <p:nvPr/>
          </p:nvGrpSpPr>
          <p:grpSpPr>
            <a:xfrm>
              <a:off x="3376409" y="3205169"/>
              <a:ext cx="840680" cy="730130"/>
              <a:chOff x="1864420" y="3208315"/>
              <a:chExt cx="840680" cy="730130"/>
            </a:xfrm>
          </p:grpSpPr>
          <p:cxnSp>
            <p:nvCxnSpPr>
              <p:cNvPr id="48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9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0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3" name="Grouper 52"/>
            <p:cNvGrpSpPr/>
            <p:nvPr/>
          </p:nvGrpSpPr>
          <p:grpSpPr>
            <a:xfrm>
              <a:off x="428855" y="3212971"/>
              <a:ext cx="840680" cy="730130"/>
              <a:chOff x="1864420" y="3208315"/>
              <a:chExt cx="840680" cy="730130"/>
            </a:xfrm>
          </p:grpSpPr>
          <p:cxnSp>
            <p:nvCxnSpPr>
              <p:cNvPr id="54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5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6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30" name="Rectangle 29"/>
            <p:cNvSpPr/>
            <p:nvPr/>
          </p:nvSpPr>
          <p:spPr>
            <a:xfrm>
              <a:off x="0" y="2617871"/>
              <a:ext cx="4578789" cy="1459327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/>
          </p:nvSpPr>
          <p:spPr>
            <a:xfrm rot="10800000">
              <a:off x="74408" y="1258809"/>
              <a:ext cx="4578789" cy="913470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TextBox 45"/>
            <p:cNvSpPr txBox="1"/>
            <p:nvPr/>
          </p:nvSpPr>
          <p:spPr>
            <a:xfrm>
              <a:off x="2042890" y="2604649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76" name="Ellipse 19"/>
          <p:cNvSpPr/>
          <p:nvPr/>
        </p:nvSpPr>
        <p:spPr>
          <a:xfrm>
            <a:off x="8587456" y="2746596"/>
            <a:ext cx="101600" cy="1016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7" name="Ellipse 18"/>
          <p:cNvSpPr/>
          <p:nvPr/>
        </p:nvSpPr>
        <p:spPr>
          <a:xfrm>
            <a:off x="10011022" y="4073554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Forme libre 2"/>
          <p:cNvSpPr/>
          <p:nvPr/>
        </p:nvSpPr>
        <p:spPr>
          <a:xfrm rot="356302">
            <a:off x="1760209" y="1581864"/>
            <a:ext cx="832046" cy="1826943"/>
          </a:xfrm>
          <a:custGeom>
            <a:avLst/>
            <a:gdLst>
              <a:gd name="connsiteX0" fmla="*/ 824405 w 832046"/>
              <a:gd name="connsiteY0" fmla="*/ 0 h 1826943"/>
              <a:gd name="connsiteX1" fmla="*/ 712999 w 832046"/>
              <a:gd name="connsiteY1" fmla="*/ 1024870 h 1826943"/>
              <a:gd name="connsiteX2" fmla="*/ 0 w 832046"/>
              <a:gd name="connsiteY2" fmla="*/ 1826943 h 182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2046" h="1826943">
                <a:moveTo>
                  <a:pt x="824405" y="0"/>
                </a:moveTo>
                <a:cubicBezTo>
                  <a:pt x="837402" y="360190"/>
                  <a:pt x="850400" y="720380"/>
                  <a:pt x="712999" y="1024870"/>
                </a:cubicBezTo>
                <a:cubicBezTo>
                  <a:pt x="575598" y="1329360"/>
                  <a:pt x="0" y="1826943"/>
                  <a:pt x="0" y="1826943"/>
                </a:cubicBezTo>
              </a:path>
            </a:pathLst>
          </a:custGeom>
          <a:ln w="28575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/>
          <a:lstStyle/>
          <a:p>
            <a:r>
              <a:rPr lang="de-CH" dirty="0" smtClean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12143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ie 22"/>
          <p:cNvSpPr/>
          <p:nvPr/>
        </p:nvSpPr>
        <p:spPr>
          <a:xfrm>
            <a:off x="7414622" y="-205114"/>
            <a:ext cx="4724719" cy="4748768"/>
          </a:xfrm>
          <a:prstGeom prst="pie">
            <a:avLst>
              <a:gd name="adj1" fmla="val 4532369"/>
              <a:gd name="adj2" fmla="val 7117944"/>
            </a:avLst>
          </a:prstGeom>
          <a:solidFill>
            <a:srgbClr val="FF66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PSV &gt;</a:t>
            </a:r>
            <a:r>
              <a:rPr lang="fr-FR" dirty="0"/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5" name="Grouper 55"/>
          <p:cNvGrpSpPr/>
          <p:nvPr/>
        </p:nvGrpSpPr>
        <p:grpSpPr>
          <a:xfrm>
            <a:off x="14010273" y="2020740"/>
            <a:ext cx="1194582" cy="930054"/>
            <a:chOff x="6805496" y="4622340"/>
            <a:chExt cx="1194582" cy="930053"/>
          </a:xfrm>
        </p:grpSpPr>
        <p:grpSp>
          <p:nvGrpSpPr>
            <p:cNvPr id="6" name="Group 5"/>
            <p:cNvGrpSpPr/>
            <p:nvPr/>
          </p:nvGrpSpPr>
          <p:grpSpPr>
            <a:xfrm>
              <a:off x="6805496" y="4622340"/>
              <a:ext cx="1194582" cy="554019"/>
              <a:chOff x="4055847" y="4188277"/>
              <a:chExt cx="1194582" cy="554019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4605787" y="4460074"/>
                <a:ext cx="54718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4121969" y="4448785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4355929" y="4188277"/>
                <a:ext cx="532191" cy="540000"/>
              </a:xfrm>
              <a:prstGeom prst="ellips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055847" y="4275408"/>
                <a:ext cx="306018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88819" y="4275408"/>
                <a:ext cx="261610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-</a:t>
                </a:r>
                <a:endParaRPr lang="en-US" dirty="0"/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7336891" y="5165070"/>
              <a:ext cx="0" cy="3873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ZoneTexte 25"/>
            <p:cNvSpPr txBox="1"/>
            <p:nvPr/>
          </p:nvSpPr>
          <p:spPr>
            <a:xfrm>
              <a:off x="7291137" y="5148046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∩</a:t>
              </a:r>
              <a:endParaRPr lang="fr-FR" dirty="0"/>
            </a:p>
          </p:txBody>
        </p:sp>
      </p:grpSp>
      <p:sp>
        <p:nvSpPr>
          <p:cNvPr id="23" name="Pie 22"/>
          <p:cNvSpPr/>
          <p:nvPr/>
        </p:nvSpPr>
        <p:spPr>
          <a:xfrm>
            <a:off x="7414622" y="-192414"/>
            <a:ext cx="4724719" cy="4748768"/>
          </a:xfrm>
          <a:prstGeom prst="pie">
            <a:avLst>
              <a:gd name="adj1" fmla="val 5652836"/>
              <a:gd name="adj2" fmla="val 567174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41124" y="15374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1"/>
          <p:cNvCxnSpPr/>
          <p:nvPr/>
        </p:nvCxnSpPr>
        <p:spPr>
          <a:xfrm>
            <a:off x="9562869" y="3008010"/>
            <a:ext cx="410180" cy="14988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32"/>
          <p:cNvCxnSpPr/>
          <p:nvPr/>
        </p:nvCxnSpPr>
        <p:spPr>
          <a:xfrm flipV="1">
            <a:off x="9581172" y="3344692"/>
            <a:ext cx="491895" cy="20818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3"/>
          <p:cNvCxnSpPr/>
          <p:nvPr/>
        </p:nvCxnSpPr>
        <p:spPr>
          <a:xfrm>
            <a:off x="9134386" y="3368358"/>
            <a:ext cx="649349" cy="24706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17"/>
          <p:cNvSpPr txBox="1"/>
          <p:nvPr/>
        </p:nvSpPr>
        <p:spPr>
          <a:xfrm>
            <a:off x="9181355" y="2222360"/>
            <a:ext cx="3060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0" name="TextBox 17"/>
          <p:cNvSpPr txBox="1"/>
          <p:nvPr/>
        </p:nvSpPr>
        <p:spPr>
          <a:xfrm>
            <a:off x="9968755" y="2235060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Conservative wedge: α = </a:t>
            </a:r>
            <a:r>
              <a:rPr lang="en-US" sz="2400" dirty="0"/>
              <a:t>max(</a:t>
            </a:r>
            <a:r>
              <a:rPr lang="en-US" sz="2400" dirty="0" smtClean="0"/>
              <a:t>α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 α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 </a:t>
            </a:r>
            <a:endParaRPr lang="en-US" sz="2400" dirty="0"/>
          </a:p>
        </p:txBody>
      </p:sp>
      <p:sp>
        <p:nvSpPr>
          <p:cNvPr id="74" name="Ellipse 19"/>
          <p:cNvSpPr/>
          <p:nvPr/>
        </p:nvSpPr>
        <p:spPr>
          <a:xfrm>
            <a:off x="9731371" y="2119204"/>
            <a:ext cx="101600" cy="10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grpSp>
        <p:nvGrpSpPr>
          <p:cNvPr id="32" name="Grouper 31"/>
          <p:cNvGrpSpPr/>
          <p:nvPr/>
        </p:nvGrpSpPr>
        <p:grpSpPr>
          <a:xfrm>
            <a:off x="456765" y="1760104"/>
            <a:ext cx="4653197" cy="2818389"/>
            <a:chOff x="0" y="1258809"/>
            <a:chExt cx="4653197" cy="2818389"/>
          </a:xfrm>
        </p:grpSpPr>
        <p:sp>
          <p:nvSpPr>
            <p:cNvPr id="72" name="TextBox 17"/>
            <p:cNvSpPr txBox="1"/>
            <p:nvPr/>
          </p:nvSpPr>
          <p:spPr>
            <a:xfrm>
              <a:off x="3037466" y="2575499"/>
              <a:ext cx="255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71" name="TextBox 17"/>
            <p:cNvSpPr txBox="1"/>
            <p:nvPr/>
          </p:nvSpPr>
          <p:spPr>
            <a:xfrm>
              <a:off x="1285516" y="2599337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60" name="Straight Connector 150"/>
            <p:cNvCxnSpPr>
              <a:endCxn id="41" idx="0"/>
            </p:cNvCxnSpPr>
            <p:nvPr/>
          </p:nvCxnSpPr>
          <p:spPr>
            <a:xfrm flipH="1">
              <a:off x="2287766" y="1292228"/>
              <a:ext cx="196589" cy="92548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148"/>
            <p:cNvCxnSpPr>
              <a:stCxn id="52" idx="1"/>
              <a:endCxn id="41" idx="6"/>
            </p:cNvCxnSpPr>
            <p:nvPr/>
          </p:nvCxnSpPr>
          <p:spPr>
            <a:xfrm flipH="1" flipV="1">
              <a:off x="2513041" y="2445438"/>
              <a:ext cx="1127420" cy="82642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137"/>
            <p:cNvGrpSpPr/>
            <p:nvPr/>
          </p:nvGrpSpPr>
          <p:grpSpPr>
            <a:xfrm>
              <a:off x="1011494" y="2217717"/>
              <a:ext cx="1501547" cy="1061952"/>
              <a:chOff x="833401" y="3452580"/>
              <a:chExt cx="1330249" cy="944336"/>
            </a:xfrm>
            <a:solidFill>
              <a:schemeClr val="bg1"/>
            </a:solidFill>
          </p:grpSpPr>
          <p:cxnSp>
            <p:nvCxnSpPr>
              <p:cNvPr id="39" name="Straight Connector 150"/>
              <p:cNvCxnSpPr/>
              <p:nvPr/>
            </p:nvCxnSpPr>
            <p:spPr>
              <a:xfrm>
                <a:off x="1975630" y="3737193"/>
                <a:ext cx="9382" cy="5892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151"/>
              <p:cNvCxnSpPr>
                <a:stCxn id="41" idx="2"/>
                <a:endCxn id="58" idx="7"/>
              </p:cNvCxnSpPr>
              <p:nvPr/>
            </p:nvCxnSpPr>
            <p:spPr>
              <a:xfrm flipH="1">
                <a:off x="833401" y="3655080"/>
                <a:ext cx="931097" cy="7418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er 14"/>
            <p:cNvGrpSpPr/>
            <p:nvPr/>
          </p:nvGrpSpPr>
          <p:grpSpPr>
            <a:xfrm>
              <a:off x="1889820" y="3208315"/>
              <a:ext cx="840680" cy="730130"/>
              <a:chOff x="1864420" y="3208315"/>
              <a:chExt cx="840680" cy="730130"/>
            </a:xfrm>
          </p:grpSpPr>
          <p:cxnSp>
            <p:nvCxnSpPr>
              <p:cNvPr id="42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3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44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6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7" name="Grouper 46"/>
            <p:cNvGrpSpPr/>
            <p:nvPr/>
          </p:nvGrpSpPr>
          <p:grpSpPr>
            <a:xfrm>
              <a:off x="3376409" y="3205169"/>
              <a:ext cx="840680" cy="730130"/>
              <a:chOff x="1864420" y="3208315"/>
              <a:chExt cx="840680" cy="730130"/>
            </a:xfrm>
          </p:grpSpPr>
          <p:cxnSp>
            <p:nvCxnSpPr>
              <p:cNvPr id="48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9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0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3" name="Grouper 52"/>
            <p:cNvGrpSpPr/>
            <p:nvPr/>
          </p:nvGrpSpPr>
          <p:grpSpPr>
            <a:xfrm>
              <a:off x="428855" y="3212971"/>
              <a:ext cx="840680" cy="730130"/>
              <a:chOff x="1864420" y="3208315"/>
              <a:chExt cx="840680" cy="730130"/>
            </a:xfrm>
          </p:grpSpPr>
          <p:cxnSp>
            <p:nvCxnSpPr>
              <p:cNvPr id="54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5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6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30" name="Rectangle 29"/>
            <p:cNvSpPr/>
            <p:nvPr/>
          </p:nvSpPr>
          <p:spPr>
            <a:xfrm>
              <a:off x="0" y="2617871"/>
              <a:ext cx="4578789" cy="1459327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/>
          </p:nvSpPr>
          <p:spPr>
            <a:xfrm rot="10800000">
              <a:off x="74408" y="1258809"/>
              <a:ext cx="4578789" cy="913470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TextBox 45"/>
            <p:cNvSpPr txBox="1"/>
            <p:nvPr/>
          </p:nvSpPr>
          <p:spPr>
            <a:xfrm>
              <a:off x="2042890" y="2604649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76" name="TextBox 61"/>
          <p:cNvSpPr txBox="1"/>
          <p:nvPr/>
        </p:nvSpPr>
        <p:spPr>
          <a:xfrm>
            <a:off x="8736885" y="4559971"/>
            <a:ext cx="463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α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77" name="TextBox 72"/>
          <p:cNvSpPr txBox="1"/>
          <p:nvPr/>
        </p:nvSpPr>
        <p:spPr>
          <a:xfrm>
            <a:off x="10042222" y="4589292"/>
            <a:ext cx="463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α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78" name="Ellipse 19"/>
          <p:cNvSpPr/>
          <p:nvPr/>
        </p:nvSpPr>
        <p:spPr>
          <a:xfrm>
            <a:off x="8587456" y="2746596"/>
            <a:ext cx="101600" cy="1016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9" name="Ellipse 18"/>
          <p:cNvSpPr/>
          <p:nvPr/>
        </p:nvSpPr>
        <p:spPr>
          <a:xfrm>
            <a:off x="10011022" y="4073554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/>
          <a:lstStyle/>
          <a:p>
            <a:r>
              <a:rPr lang="de-CH" dirty="0" smtClean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20403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ie 22"/>
          <p:cNvSpPr/>
          <p:nvPr/>
        </p:nvSpPr>
        <p:spPr>
          <a:xfrm>
            <a:off x="7414622" y="-205114"/>
            <a:ext cx="4724719" cy="4748768"/>
          </a:xfrm>
          <a:prstGeom prst="pie">
            <a:avLst>
              <a:gd name="adj1" fmla="val 4240348"/>
              <a:gd name="adj2" fmla="val 7117944"/>
            </a:avLst>
          </a:prstGeom>
          <a:solidFill>
            <a:srgbClr val="FF66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PSV &gt;</a:t>
            </a:r>
            <a:r>
              <a:rPr lang="fr-FR" dirty="0"/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5" name="Grouper 55"/>
          <p:cNvGrpSpPr/>
          <p:nvPr/>
        </p:nvGrpSpPr>
        <p:grpSpPr>
          <a:xfrm>
            <a:off x="14010273" y="2020740"/>
            <a:ext cx="1194582" cy="930054"/>
            <a:chOff x="6805496" y="4622340"/>
            <a:chExt cx="1194582" cy="930053"/>
          </a:xfrm>
        </p:grpSpPr>
        <p:grpSp>
          <p:nvGrpSpPr>
            <p:cNvPr id="6" name="Group 5"/>
            <p:cNvGrpSpPr/>
            <p:nvPr/>
          </p:nvGrpSpPr>
          <p:grpSpPr>
            <a:xfrm>
              <a:off x="6805496" y="4622340"/>
              <a:ext cx="1194582" cy="554019"/>
              <a:chOff x="4055847" y="4188277"/>
              <a:chExt cx="1194582" cy="554019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4605787" y="4460074"/>
                <a:ext cx="54718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4121969" y="4448785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4355929" y="4188277"/>
                <a:ext cx="532191" cy="540000"/>
              </a:xfrm>
              <a:prstGeom prst="ellips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055847" y="4275408"/>
                <a:ext cx="306018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88819" y="4275408"/>
                <a:ext cx="261610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-</a:t>
                </a:r>
                <a:endParaRPr lang="en-US" dirty="0"/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7336891" y="5165070"/>
              <a:ext cx="0" cy="3873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ZoneTexte 25"/>
            <p:cNvSpPr txBox="1"/>
            <p:nvPr/>
          </p:nvSpPr>
          <p:spPr>
            <a:xfrm>
              <a:off x="7291137" y="5148046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∩</a:t>
              </a:r>
              <a:endParaRPr lang="fr-FR" dirty="0"/>
            </a:p>
          </p:txBody>
        </p:sp>
      </p:grpSp>
      <p:sp>
        <p:nvSpPr>
          <p:cNvPr id="23" name="Pie 22"/>
          <p:cNvSpPr/>
          <p:nvPr/>
        </p:nvSpPr>
        <p:spPr>
          <a:xfrm>
            <a:off x="7414622" y="-192414"/>
            <a:ext cx="4724719" cy="4748768"/>
          </a:xfrm>
          <a:prstGeom prst="pie">
            <a:avLst>
              <a:gd name="adj1" fmla="val 5652836"/>
              <a:gd name="adj2" fmla="val 567174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41124" y="15374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1"/>
          <p:cNvCxnSpPr/>
          <p:nvPr/>
        </p:nvCxnSpPr>
        <p:spPr>
          <a:xfrm>
            <a:off x="9562869" y="3008010"/>
            <a:ext cx="410180" cy="14988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32"/>
          <p:cNvCxnSpPr/>
          <p:nvPr/>
        </p:nvCxnSpPr>
        <p:spPr>
          <a:xfrm flipV="1">
            <a:off x="9581172" y="3344692"/>
            <a:ext cx="491895" cy="20818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3"/>
          <p:cNvCxnSpPr/>
          <p:nvPr/>
        </p:nvCxnSpPr>
        <p:spPr>
          <a:xfrm>
            <a:off x="9134386" y="3368358"/>
            <a:ext cx="649349" cy="24706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17"/>
          <p:cNvSpPr txBox="1"/>
          <p:nvPr/>
        </p:nvSpPr>
        <p:spPr>
          <a:xfrm>
            <a:off x="9181355" y="2222360"/>
            <a:ext cx="3060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0" name="TextBox 17"/>
          <p:cNvSpPr txBox="1"/>
          <p:nvPr/>
        </p:nvSpPr>
        <p:spPr>
          <a:xfrm>
            <a:off x="9968755" y="2235060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Conservative wedge: α = </a:t>
            </a:r>
            <a:r>
              <a:rPr lang="en-US" sz="2400" dirty="0"/>
              <a:t>max(</a:t>
            </a:r>
            <a:r>
              <a:rPr lang="en-US" sz="2400" dirty="0" smtClean="0"/>
              <a:t>α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 α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 </a:t>
            </a:r>
            <a:endParaRPr lang="en-US" sz="2400" dirty="0"/>
          </a:p>
        </p:txBody>
      </p:sp>
      <p:sp>
        <p:nvSpPr>
          <p:cNvPr id="74" name="Ellipse 19"/>
          <p:cNvSpPr/>
          <p:nvPr/>
        </p:nvSpPr>
        <p:spPr>
          <a:xfrm>
            <a:off x="9731371" y="2119204"/>
            <a:ext cx="101600" cy="10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grpSp>
        <p:nvGrpSpPr>
          <p:cNvPr id="32" name="Grouper 31"/>
          <p:cNvGrpSpPr/>
          <p:nvPr/>
        </p:nvGrpSpPr>
        <p:grpSpPr>
          <a:xfrm>
            <a:off x="456765" y="1760104"/>
            <a:ext cx="4653197" cy="2818389"/>
            <a:chOff x="0" y="1258809"/>
            <a:chExt cx="4653197" cy="2818389"/>
          </a:xfrm>
        </p:grpSpPr>
        <p:sp>
          <p:nvSpPr>
            <p:cNvPr id="72" name="TextBox 17"/>
            <p:cNvSpPr txBox="1"/>
            <p:nvPr/>
          </p:nvSpPr>
          <p:spPr>
            <a:xfrm>
              <a:off x="3037466" y="2575499"/>
              <a:ext cx="255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71" name="TextBox 17"/>
            <p:cNvSpPr txBox="1"/>
            <p:nvPr/>
          </p:nvSpPr>
          <p:spPr>
            <a:xfrm>
              <a:off x="1285516" y="2599337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60" name="Straight Connector 150"/>
            <p:cNvCxnSpPr>
              <a:endCxn id="41" idx="0"/>
            </p:cNvCxnSpPr>
            <p:nvPr/>
          </p:nvCxnSpPr>
          <p:spPr>
            <a:xfrm flipH="1">
              <a:off x="2287766" y="1292228"/>
              <a:ext cx="196589" cy="92548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148"/>
            <p:cNvCxnSpPr>
              <a:stCxn id="52" idx="1"/>
              <a:endCxn id="41" idx="6"/>
            </p:cNvCxnSpPr>
            <p:nvPr/>
          </p:nvCxnSpPr>
          <p:spPr>
            <a:xfrm flipH="1" flipV="1">
              <a:off x="2513041" y="2445438"/>
              <a:ext cx="1127420" cy="82642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137"/>
            <p:cNvGrpSpPr/>
            <p:nvPr/>
          </p:nvGrpSpPr>
          <p:grpSpPr>
            <a:xfrm>
              <a:off x="1011494" y="2217717"/>
              <a:ext cx="1501547" cy="1061952"/>
              <a:chOff x="833401" y="3452580"/>
              <a:chExt cx="1330249" cy="944336"/>
            </a:xfrm>
            <a:solidFill>
              <a:schemeClr val="bg1"/>
            </a:solidFill>
          </p:grpSpPr>
          <p:cxnSp>
            <p:nvCxnSpPr>
              <p:cNvPr id="39" name="Straight Connector 150"/>
              <p:cNvCxnSpPr/>
              <p:nvPr/>
            </p:nvCxnSpPr>
            <p:spPr>
              <a:xfrm>
                <a:off x="1975630" y="3737193"/>
                <a:ext cx="9382" cy="5892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151"/>
              <p:cNvCxnSpPr>
                <a:stCxn id="41" idx="2"/>
                <a:endCxn id="58" idx="7"/>
              </p:cNvCxnSpPr>
              <p:nvPr/>
            </p:nvCxnSpPr>
            <p:spPr>
              <a:xfrm flipH="1">
                <a:off x="833401" y="3655080"/>
                <a:ext cx="931097" cy="7418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er 14"/>
            <p:cNvGrpSpPr/>
            <p:nvPr/>
          </p:nvGrpSpPr>
          <p:grpSpPr>
            <a:xfrm>
              <a:off x="1889820" y="3208315"/>
              <a:ext cx="840680" cy="730130"/>
              <a:chOff x="1864420" y="3208315"/>
              <a:chExt cx="840680" cy="730130"/>
            </a:xfrm>
          </p:grpSpPr>
          <p:cxnSp>
            <p:nvCxnSpPr>
              <p:cNvPr id="42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3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44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6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7" name="Grouper 46"/>
            <p:cNvGrpSpPr/>
            <p:nvPr/>
          </p:nvGrpSpPr>
          <p:grpSpPr>
            <a:xfrm>
              <a:off x="3376409" y="3205169"/>
              <a:ext cx="840680" cy="730130"/>
              <a:chOff x="1864420" y="3208315"/>
              <a:chExt cx="840680" cy="730130"/>
            </a:xfrm>
          </p:grpSpPr>
          <p:cxnSp>
            <p:nvCxnSpPr>
              <p:cNvPr id="48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9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0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3" name="Grouper 52"/>
            <p:cNvGrpSpPr/>
            <p:nvPr/>
          </p:nvGrpSpPr>
          <p:grpSpPr>
            <a:xfrm>
              <a:off x="428855" y="3212971"/>
              <a:ext cx="840680" cy="730130"/>
              <a:chOff x="1864420" y="3208315"/>
              <a:chExt cx="840680" cy="730130"/>
            </a:xfrm>
          </p:grpSpPr>
          <p:cxnSp>
            <p:nvCxnSpPr>
              <p:cNvPr id="54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5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6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30" name="Rectangle 29"/>
            <p:cNvSpPr/>
            <p:nvPr/>
          </p:nvSpPr>
          <p:spPr>
            <a:xfrm>
              <a:off x="0" y="2617871"/>
              <a:ext cx="4578789" cy="1459327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/>
          </p:nvSpPr>
          <p:spPr>
            <a:xfrm rot="10800000">
              <a:off x="74408" y="1258809"/>
              <a:ext cx="4578789" cy="913470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TextBox 45"/>
            <p:cNvSpPr txBox="1"/>
            <p:nvPr/>
          </p:nvSpPr>
          <p:spPr>
            <a:xfrm>
              <a:off x="2042890" y="2604649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76" name="TextBox 61"/>
          <p:cNvSpPr txBox="1"/>
          <p:nvPr/>
        </p:nvSpPr>
        <p:spPr>
          <a:xfrm>
            <a:off x="8725744" y="4559971"/>
            <a:ext cx="3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α</a:t>
            </a:r>
            <a:endParaRPr lang="en-US" sz="2400" baseline="-25000" dirty="0"/>
          </a:p>
        </p:txBody>
      </p:sp>
      <p:sp>
        <p:nvSpPr>
          <p:cNvPr id="77" name="TextBox 72"/>
          <p:cNvSpPr txBox="1"/>
          <p:nvPr/>
        </p:nvSpPr>
        <p:spPr>
          <a:xfrm>
            <a:off x="10042222" y="4589292"/>
            <a:ext cx="3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α</a:t>
            </a:r>
            <a:endParaRPr lang="en-US" sz="2400" baseline="-25000" dirty="0"/>
          </a:p>
        </p:txBody>
      </p:sp>
      <p:sp>
        <p:nvSpPr>
          <p:cNvPr id="62" name="Ellipse 19"/>
          <p:cNvSpPr/>
          <p:nvPr/>
        </p:nvSpPr>
        <p:spPr>
          <a:xfrm>
            <a:off x="8587456" y="2746596"/>
            <a:ext cx="101600" cy="1016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8" name="Ellipse 18"/>
          <p:cNvSpPr/>
          <p:nvPr/>
        </p:nvSpPr>
        <p:spPr>
          <a:xfrm>
            <a:off x="10011022" y="4073554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/>
          <a:lstStyle/>
          <a:p>
            <a:r>
              <a:rPr lang="de-CH" dirty="0" smtClean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69021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ie 22"/>
          <p:cNvSpPr/>
          <p:nvPr/>
        </p:nvSpPr>
        <p:spPr>
          <a:xfrm>
            <a:off x="7414622" y="-205114"/>
            <a:ext cx="4724719" cy="4748768"/>
          </a:xfrm>
          <a:prstGeom prst="pie">
            <a:avLst>
              <a:gd name="adj1" fmla="val 4240348"/>
              <a:gd name="adj2" fmla="val 7117944"/>
            </a:avLst>
          </a:prstGeom>
          <a:solidFill>
            <a:srgbClr val="FF66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PSV &gt;</a:t>
            </a:r>
            <a:r>
              <a:rPr lang="fr-FR" dirty="0"/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5" name="Grouper 55"/>
          <p:cNvGrpSpPr/>
          <p:nvPr/>
        </p:nvGrpSpPr>
        <p:grpSpPr>
          <a:xfrm>
            <a:off x="14010273" y="2020740"/>
            <a:ext cx="1194582" cy="930054"/>
            <a:chOff x="6805496" y="4622340"/>
            <a:chExt cx="1194582" cy="930053"/>
          </a:xfrm>
        </p:grpSpPr>
        <p:grpSp>
          <p:nvGrpSpPr>
            <p:cNvPr id="6" name="Group 5"/>
            <p:cNvGrpSpPr/>
            <p:nvPr/>
          </p:nvGrpSpPr>
          <p:grpSpPr>
            <a:xfrm>
              <a:off x="6805496" y="4622340"/>
              <a:ext cx="1194582" cy="554019"/>
              <a:chOff x="4055847" y="4188277"/>
              <a:chExt cx="1194582" cy="554019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4605787" y="4460074"/>
                <a:ext cx="54718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4121969" y="4448785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4355929" y="4188277"/>
                <a:ext cx="532191" cy="540000"/>
              </a:xfrm>
              <a:prstGeom prst="ellips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055847" y="4275408"/>
                <a:ext cx="306018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88819" y="4275408"/>
                <a:ext cx="261610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-</a:t>
                </a:r>
                <a:endParaRPr lang="en-US" dirty="0"/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7336891" y="5165070"/>
              <a:ext cx="0" cy="3873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ZoneTexte 25"/>
            <p:cNvSpPr txBox="1"/>
            <p:nvPr/>
          </p:nvSpPr>
          <p:spPr>
            <a:xfrm>
              <a:off x="7291137" y="5148046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∩</a:t>
              </a:r>
              <a:endParaRPr lang="fr-FR" dirty="0"/>
            </a:p>
          </p:txBody>
        </p:sp>
      </p:grpSp>
      <p:sp>
        <p:nvSpPr>
          <p:cNvPr id="23" name="Pie 22"/>
          <p:cNvSpPr/>
          <p:nvPr/>
        </p:nvSpPr>
        <p:spPr>
          <a:xfrm>
            <a:off x="7414622" y="-192414"/>
            <a:ext cx="4724719" cy="4748768"/>
          </a:xfrm>
          <a:prstGeom prst="pie">
            <a:avLst>
              <a:gd name="adj1" fmla="val 5652836"/>
              <a:gd name="adj2" fmla="val 567174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41124" y="15374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1"/>
          <p:cNvCxnSpPr/>
          <p:nvPr/>
        </p:nvCxnSpPr>
        <p:spPr>
          <a:xfrm>
            <a:off x="9562869" y="3008010"/>
            <a:ext cx="410180" cy="14988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32"/>
          <p:cNvCxnSpPr/>
          <p:nvPr/>
        </p:nvCxnSpPr>
        <p:spPr>
          <a:xfrm flipV="1">
            <a:off x="9581172" y="3344692"/>
            <a:ext cx="491895" cy="20818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3"/>
          <p:cNvCxnSpPr/>
          <p:nvPr/>
        </p:nvCxnSpPr>
        <p:spPr>
          <a:xfrm>
            <a:off x="9134386" y="3368358"/>
            <a:ext cx="649349" cy="24706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Ellipse 19"/>
          <p:cNvSpPr/>
          <p:nvPr/>
        </p:nvSpPr>
        <p:spPr>
          <a:xfrm>
            <a:off x="8587456" y="2746596"/>
            <a:ext cx="101600" cy="1016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9" name="TextBox 17"/>
          <p:cNvSpPr txBox="1"/>
          <p:nvPr/>
        </p:nvSpPr>
        <p:spPr>
          <a:xfrm>
            <a:off x="9125652" y="2122101"/>
            <a:ext cx="3060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0" name="TextBox 17"/>
          <p:cNvSpPr txBox="1"/>
          <p:nvPr/>
        </p:nvSpPr>
        <p:spPr>
          <a:xfrm>
            <a:off x="10069023" y="2123661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Decision made by angles comparison</a:t>
            </a:r>
            <a:endParaRPr lang="en-US" sz="2400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456765" y="1760104"/>
            <a:ext cx="4653197" cy="2818389"/>
            <a:chOff x="0" y="1258809"/>
            <a:chExt cx="4653197" cy="2818389"/>
          </a:xfrm>
        </p:grpSpPr>
        <p:sp>
          <p:nvSpPr>
            <p:cNvPr id="72" name="TextBox 17"/>
            <p:cNvSpPr txBox="1"/>
            <p:nvPr/>
          </p:nvSpPr>
          <p:spPr>
            <a:xfrm>
              <a:off x="3037466" y="2575499"/>
              <a:ext cx="255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71" name="TextBox 17"/>
            <p:cNvSpPr txBox="1"/>
            <p:nvPr/>
          </p:nvSpPr>
          <p:spPr>
            <a:xfrm>
              <a:off x="1285516" y="2599337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60" name="Straight Connector 150"/>
            <p:cNvCxnSpPr>
              <a:endCxn id="41" idx="0"/>
            </p:cNvCxnSpPr>
            <p:nvPr/>
          </p:nvCxnSpPr>
          <p:spPr>
            <a:xfrm flipH="1">
              <a:off x="2287766" y="1292228"/>
              <a:ext cx="196589" cy="92548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148"/>
            <p:cNvCxnSpPr>
              <a:stCxn id="52" idx="1"/>
              <a:endCxn id="41" idx="6"/>
            </p:cNvCxnSpPr>
            <p:nvPr/>
          </p:nvCxnSpPr>
          <p:spPr>
            <a:xfrm flipH="1" flipV="1">
              <a:off x="2513041" y="2445438"/>
              <a:ext cx="1127420" cy="82642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137"/>
            <p:cNvGrpSpPr/>
            <p:nvPr/>
          </p:nvGrpSpPr>
          <p:grpSpPr>
            <a:xfrm>
              <a:off x="1011494" y="2217717"/>
              <a:ext cx="1501547" cy="1061952"/>
              <a:chOff x="833401" y="3452580"/>
              <a:chExt cx="1330249" cy="944336"/>
            </a:xfrm>
            <a:solidFill>
              <a:schemeClr val="bg1"/>
            </a:solidFill>
          </p:grpSpPr>
          <p:cxnSp>
            <p:nvCxnSpPr>
              <p:cNvPr id="39" name="Straight Connector 150"/>
              <p:cNvCxnSpPr/>
              <p:nvPr/>
            </p:nvCxnSpPr>
            <p:spPr>
              <a:xfrm>
                <a:off x="1975630" y="3737193"/>
                <a:ext cx="9382" cy="5892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151"/>
              <p:cNvCxnSpPr>
                <a:stCxn id="41" idx="2"/>
                <a:endCxn id="58" idx="7"/>
              </p:cNvCxnSpPr>
              <p:nvPr/>
            </p:nvCxnSpPr>
            <p:spPr>
              <a:xfrm flipH="1">
                <a:off x="833401" y="3655080"/>
                <a:ext cx="931097" cy="7418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er 14"/>
            <p:cNvGrpSpPr/>
            <p:nvPr/>
          </p:nvGrpSpPr>
          <p:grpSpPr>
            <a:xfrm>
              <a:off x="1889820" y="3208315"/>
              <a:ext cx="840680" cy="730130"/>
              <a:chOff x="1864420" y="3208315"/>
              <a:chExt cx="840680" cy="730130"/>
            </a:xfrm>
          </p:grpSpPr>
          <p:cxnSp>
            <p:nvCxnSpPr>
              <p:cNvPr id="42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3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44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6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7" name="Grouper 46"/>
            <p:cNvGrpSpPr/>
            <p:nvPr/>
          </p:nvGrpSpPr>
          <p:grpSpPr>
            <a:xfrm>
              <a:off x="3376409" y="3205169"/>
              <a:ext cx="840680" cy="730130"/>
              <a:chOff x="1864420" y="3208315"/>
              <a:chExt cx="840680" cy="730130"/>
            </a:xfrm>
          </p:grpSpPr>
          <p:cxnSp>
            <p:nvCxnSpPr>
              <p:cNvPr id="48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9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0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3" name="Grouper 52"/>
            <p:cNvGrpSpPr/>
            <p:nvPr/>
          </p:nvGrpSpPr>
          <p:grpSpPr>
            <a:xfrm>
              <a:off x="428855" y="3212971"/>
              <a:ext cx="840680" cy="730130"/>
              <a:chOff x="1864420" y="3208315"/>
              <a:chExt cx="840680" cy="730130"/>
            </a:xfrm>
          </p:grpSpPr>
          <p:cxnSp>
            <p:nvCxnSpPr>
              <p:cNvPr id="54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5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6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30" name="Rectangle 29"/>
            <p:cNvSpPr/>
            <p:nvPr/>
          </p:nvSpPr>
          <p:spPr>
            <a:xfrm>
              <a:off x="0" y="2617871"/>
              <a:ext cx="4578789" cy="1459327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/>
          </p:nvSpPr>
          <p:spPr>
            <a:xfrm rot="10800000">
              <a:off x="74408" y="1258809"/>
              <a:ext cx="4578789" cy="913470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TextBox 45"/>
            <p:cNvSpPr txBox="1"/>
            <p:nvPr/>
          </p:nvSpPr>
          <p:spPr>
            <a:xfrm>
              <a:off x="2042890" y="2604649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76" name="TextBox 61"/>
          <p:cNvSpPr txBox="1"/>
          <p:nvPr/>
        </p:nvSpPr>
        <p:spPr>
          <a:xfrm>
            <a:off x="8725744" y="4559971"/>
            <a:ext cx="3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α</a:t>
            </a:r>
            <a:endParaRPr lang="en-US" sz="2400" baseline="-25000" dirty="0"/>
          </a:p>
        </p:txBody>
      </p:sp>
      <p:sp>
        <p:nvSpPr>
          <p:cNvPr id="77" name="TextBox 72"/>
          <p:cNvSpPr txBox="1"/>
          <p:nvPr/>
        </p:nvSpPr>
        <p:spPr>
          <a:xfrm>
            <a:off x="10042222" y="4589292"/>
            <a:ext cx="3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α</a:t>
            </a:r>
            <a:endParaRPr lang="en-US" sz="2400" baseline="-25000" dirty="0"/>
          </a:p>
        </p:txBody>
      </p:sp>
      <p:sp>
        <p:nvSpPr>
          <p:cNvPr id="16" name="Secteurs 15"/>
          <p:cNvSpPr/>
          <p:nvPr/>
        </p:nvSpPr>
        <p:spPr>
          <a:xfrm>
            <a:off x="7887551" y="122541"/>
            <a:ext cx="3789295" cy="4043782"/>
          </a:xfrm>
          <a:prstGeom prst="pie">
            <a:avLst>
              <a:gd name="adj1" fmla="val 4968020"/>
              <a:gd name="adj2" fmla="val 5657965"/>
            </a:avLst>
          </a:prstGeom>
          <a:solidFill>
            <a:srgbClr val="FF0000">
              <a:alpha val="4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8" name="Ellipse 18"/>
          <p:cNvSpPr/>
          <p:nvPr/>
        </p:nvSpPr>
        <p:spPr>
          <a:xfrm>
            <a:off x="10011022" y="4073554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4" name="Ellipse 19"/>
          <p:cNvSpPr/>
          <p:nvPr/>
        </p:nvSpPr>
        <p:spPr>
          <a:xfrm>
            <a:off x="9731371" y="2119204"/>
            <a:ext cx="101600" cy="10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9670047" y="4088343"/>
            <a:ext cx="345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β</a:t>
            </a:r>
            <a:endParaRPr lang="fr-FR" dirty="0"/>
          </a:p>
        </p:txBody>
      </p:sp>
      <p:sp>
        <p:nvSpPr>
          <p:cNvPr id="81" name="Forme libre 80"/>
          <p:cNvSpPr/>
          <p:nvPr/>
        </p:nvSpPr>
        <p:spPr>
          <a:xfrm>
            <a:off x="2767028" y="1804664"/>
            <a:ext cx="385763" cy="2072021"/>
          </a:xfrm>
          <a:custGeom>
            <a:avLst/>
            <a:gdLst>
              <a:gd name="connsiteX0" fmla="*/ 385763 w 385763"/>
              <a:gd name="connsiteY0" fmla="*/ 0 h 2072021"/>
              <a:gd name="connsiteX1" fmla="*/ 40405 w 385763"/>
              <a:gd name="connsiteY1" fmla="*/ 1091710 h 2072021"/>
              <a:gd name="connsiteX2" fmla="*/ 6983 w 385763"/>
              <a:gd name="connsiteY2" fmla="*/ 2072021 h 207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763" h="2072021">
                <a:moveTo>
                  <a:pt x="385763" y="0"/>
                </a:moveTo>
                <a:cubicBezTo>
                  <a:pt x="244649" y="373186"/>
                  <a:pt x="103535" y="746373"/>
                  <a:pt x="40405" y="1091710"/>
                </a:cubicBezTo>
                <a:cubicBezTo>
                  <a:pt x="-22725" y="1437047"/>
                  <a:pt x="6983" y="2072021"/>
                  <a:pt x="6983" y="2072021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Forme libre 81"/>
          <p:cNvSpPr/>
          <p:nvPr/>
        </p:nvSpPr>
        <p:spPr>
          <a:xfrm rot="21449574">
            <a:off x="2968416" y="1793524"/>
            <a:ext cx="630000" cy="1481606"/>
          </a:xfrm>
          <a:custGeom>
            <a:avLst/>
            <a:gdLst>
              <a:gd name="connsiteX0" fmla="*/ 228938 w 630000"/>
              <a:gd name="connsiteY0" fmla="*/ 0 h 1481606"/>
              <a:gd name="connsiteX1" fmla="*/ 17266 w 630000"/>
              <a:gd name="connsiteY1" fmla="*/ 891192 h 1481606"/>
              <a:gd name="connsiteX2" fmla="*/ 630000 w 630000"/>
              <a:gd name="connsiteY2" fmla="*/ 1481606 h 1481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0000" h="1481606">
                <a:moveTo>
                  <a:pt x="228938" y="0"/>
                </a:moveTo>
                <a:cubicBezTo>
                  <a:pt x="89680" y="322129"/>
                  <a:pt x="-49578" y="644258"/>
                  <a:pt x="17266" y="891192"/>
                </a:cubicBezTo>
                <a:cubicBezTo>
                  <a:pt x="84110" y="1138126"/>
                  <a:pt x="357055" y="1309866"/>
                  <a:pt x="630000" y="1481606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/>
          <a:lstStyle/>
          <a:p>
            <a:r>
              <a:rPr lang="de-CH" dirty="0" smtClean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60466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PSV &gt;</a:t>
            </a:r>
            <a:r>
              <a:rPr lang="fr-FR" dirty="0"/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Shading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a TOP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tree</a:t>
            </a:r>
            <a:endParaRPr lang="en-US" dirty="0"/>
          </a:p>
        </p:txBody>
      </p:sp>
      <p:grpSp>
        <p:nvGrpSpPr>
          <p:cNvPr id="5" name="Grouper 55"/>
          <p:cNvGrpSpPr/>
          <p:nvPr/>
        </p:nvGrpSpPr>
        <p:grpSpPr>
          <a:xfrm>
            <a:off x="14010273" y="2020740"/>
            <a:ext cx="1194582" cy="930054"/>
            <a:chOff x="6805496" y="4622340"/>
            <a:chExt cx="1194582" cy="930053"/>
          </a:xfrm>
        </p:grpSpPr>
        <p:grpSp>
          <p:nvGrpSpPr>
            <p:cNvPr id="6" name="Group 5"/>
            <p:cNvGrpSpPr/>
            <p:nvPr/>
          </p:nvGrpSpPr>
          <p:grpSpPr>
            <a:xfrm>
              <a:off x="6805496" y="4622340"/>
              <a:ext cx="1194582" cy="554019"/>
              <a:chOff x="4055847" y="4188277"/>
              <a:chExt cx="1194582" cy="554019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4605787" y="4460074"/>
                <a:ext cx="54718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4121969" y="4448785"/>
                <a:ext cx="468749" cy="2822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4355929" y="4188277"/>
                <a:ext cx="532191" cy="540000"/>
              </a:xfrm>
              <a:prstGeom prst="ellips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055847" y="4275408"/>
                <a:ext cx="306018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88819" y="4275408"/>
                <a:ext cx="261610" cy="38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-</a:t>
                </a:r>
                <a:endParaRPr lang="en-US" dirty="0"/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7336891" y="5165070"/>
              <a:ext cx="0" cy="3873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ZoneTexte 25"/>
            <p:cNvSpPr txBox="1"/>
            <p:nvPr/>
          </p:nvSpPr>
          <p:spPr>
            <a:xfrm>
              <a:off x="7291137" y="5148046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∩</a:t>
              </a:r>
              <a:endParaRPr lang="fr-FR" dirty="0"/>
            </a:p>
          </p:txBody>
        </p:sp>
      </p:grpSp>
      <p:sp>
        <p:nvSpPr>
          <p:cNvPr id="23" name="Pie 22"/>
          <p:cNvSpPr/>
          <p:nvPr/>
        </p:nvSpPr>
        <p:spPr>
          <a:xfrm>
            <a:off x="7414622" y="-192414"/>
            <a:ext cx="4724719" cy="4748768"/>
          </a:xfrm>
          <a:prstGeom prst="pie">
            <a:avLst>
              <a:gd name="adj1" fmla="val 5652836"/>
              <a:gd name="adj2" fmla="val 567174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41124" y="15374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8"/>
          <p:cNvCxnSpPr/>
          <p:nvPr/>
        </p:nvCxnSpPr>
        <p:spPr>
          <a:xfrm flipH="1">
            <a:off x="9596629" y="2190279"/>
            <a:ext cx="178377" cy="2375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1"/>
          <p:cNvCxnSpPr/>
          <p:nvPr/>
        </p:nvCxnSpPr>
        <p:spPr>
          <a:xfrm>
            <a:off x="9562869" y="3008010"/>
            <a:ext cx="410180" cy="14988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32"/>
          <p:cNvCxnSpPr/>
          <p:nvPr/>
        </p:nvCxnSpPr>
        <p:spPr>
          <a:xfrm flipV="1">
            <a:off x="9581172" y="3344692"/>
            <a:ext cx="491895" cy="20818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3"/>
          <p:cNvCxnSpPr/>
          <p:nvPr/>
        </p:nvCxnSpPr>
        <p:spPr>
          <a:xfrm>
            <a:off x="9134386" y="3368358"/>
            <a:ext cx="649349" cy="24706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Ellipse 18"/>
          <p:cNvSpPr/>
          <p:nvPr/>
        </p:nvSpPr>
        <p:spPr>
          <a:xfrm>
            <a:off x="10011022" y="4073554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9" name="TextBox 17"/>
          <p:cNvSpPr txBox="1"/>
          <p:nvPr/>
        </p:nvSpPr>
        <p:spPr>
          <a:xfrm>
            <a:off x="9125652" y="2122101"/>
            <a:ext cx="3060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0" name="TextBox 17"/>
          <p:cNvSpPr txBox="1"/>
          <p:nvPr/>
        </p:nvSpPr>
        <p:spPr>
          <a:xfrm>
            <a:off x="10069023" y="2123661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0" y="539750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Decision made by angles comparison</a:t>
            </a:r>
            <a:endParaRPr lang="en-US" sz="2400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456765" y="1760104"/>
            <a:ext cx="4653197" cy="2818389"/>
            <a:chOff x="0" y="1258809"/>
            <a:chExt cx="4653197" cy="2818389"/>
          </a:xfrm>
        </p:grpSpPr>
        <p:sp>
          <p:nvSpPr>
            <p:cNvPr id="72" name="TextBox 17"/>
            <p:cNvSpPr txBox="1"/>
            <p:nvPr/>
          </p:nvSpPr>
          <p:spPr>
            <a:xfrm>
              <a:off x="3037466" y="2575499"/>
              <a:ext cx="255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71" name="TextBox 17"/>
            <p:cNvSpPr txBox="1"/>
            <p:nvPr/>
          </p:nvSpPr>
          <p:spPr>
            <a:xfrm>
              <a:off x="1285516" y="2599337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60" name="Straight Connector 150"/>
            <p:cNvCxnSpPr>
              <a:endCxn id="41" idx="0"/>
            </p:cNvCxnSpPr>
            <p:nvPr/>
          </p:nvCxnSpPr>
          <p:spPr>
            <a:xfrm flipH="1">
              <a:off x="2287766" y="1292228"/>
              <a:ext cx="196589" cy="92548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148"/>
            <p:cNvCxnSpPr>
              <a:stCxn id="52" idx="1"/>
              <a:endCxn id="41" idx="6"/>
            </p:cNvCxnSpPr>
            <p:nvPr/>
          </p:nvCxnSpPr>
          <p:spPr>
            <a:xfrm flipH="1" flipV="1">
              <a:off x="2513041" y="2445438"/>
              <a:ext cx="1127420" cy="826429"/>
            </a:xfrm>
            <a:prstGeom prst="line">
              <a:avLst/>
            </a:prstGeom>
            <a:solidFill>
              <a:schemeClr val="bg1"/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137"/>
            <p:cNvGrpSpPr/>
            <p:nvPr/>
          </p:nvGrpSpPr>
          <p:grpSpPr>
            <a:xfrm>
              <a:off x="1011494" y="2217717"/>
              <a:ext cx="1501547" cy="1061952"/>
              <a:chOff x="833401" y="3452580"/>
              <a:chExt cx="1330249" cy="944336"/>
            </a:xfrm>
            <a:solidFill>
              <a:schemeClr val="bg1"/>
            </a:solidFill>
          </p:grpSpPr>
          <p:cxnSp>
            <p:nvCxnSpPr>
              <p:cNvPr id="39" name="Straight Connector 150"/>
              <p:cNvCxnSpPr/>
              <p:nvPr/>
            </p:nvCxnSpPr>
            <p:spPr>
              <a:xfrm>
                <a:off x="1975630" y="3737193"/>
                <a:ext cx="9382" cy="5892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151"/>
              <p:cNvCxnSpPr>
                <a:stCxn id="41" idx="2"/>
                <a:endCxn id="58" idx="7"/>
              </p:cNvCxnSpPr>
              <p:nvPr/>
            </p:nvCxnSpPr>
            <p:spPr>
              <a:xfrm flipH="1">
                <a:off x="833401" y="3655080"/>
                <a:ext cx="931097" cy="741836"/>
              </a:xfrm>
              <a:prstGeom prst="lin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28575" cmpd="sng"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er 14"/>
            <p:cNvGrpSpPr/>
            <p:nvPr/>
          </p:nvGrpSpPr>
          <p:grpSpPr>
            <a:xfrm>
              <a:off x="1889820" y="3208315"/>
              <a:ext cx="840680" cy="730130"/>
              <a:chOff x="1864420" y="3208315"/>
              <a:chExt cx="840680" cy="730130"/>
            </a:xfrm>
          </p:grpSpPr>
          <p:cxnSp>
            <p:nvCxnSpPr>
              <p:cNvPr id="42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3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44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6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7" name="Grouper 46"/>
            <p:cNvGrpSpPr/>
            <p:nvPr/>
          </p:nvGrpSpPr>
          <p:grpSpPr>
            <a:xfrm>
              <a:off x="3376409" y="3205169"/>
              <a:ext cx="840680" cy="730130"/>
              <a:chOff x="1864420" y="3208315"/>
              <a:chExt cx="840680" cy="730130"/>
            </a:xfrm>
          </p:grpSpPr>
          <p:cxnSp>
            <p:nvCxnSpPr>
              <p:cNvPr id="48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9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0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3" name="Grouper 52"/>
            <p:cNvGrpSpPr/>
            <p:nvPr/>
          </p:nvGrpSpPr>
          <p:grpSpPr>
            <a:xfrm>
              <a:off x="428855" y="3212971"/>
              <a:ext cx="840680" cy="730130"/>
              <a:chOff x="1864420" y="3208315"/>
              <a:chExt cx="840680" cy="730130"/>
            </a:xfrm>
          </p:grpSpPr>
          <p:cxnSp>
            <p:nvCxnSpPr>
              <p:cNvPr id="54" name="Straight Connector 148"/>
              <p:cNvCxnSpPr/>
              <p:nvPr/>
            </p:nvCxnSpPr>
            <p:spPr>
              <a:xfrm flipH="1" flipV="1">
                <a:off x="2308366" y="3475634"/>
                <a:ext cx="396734" cy="156566"/>
              </a:xfrm>
              <a:prstGeom prst="lin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5" name="Group 137"/>
              <p:cNvGrpSpPr/>
              <p:nvPr/>
            </p:nvGrpSpPr>
            <p:grpSpPr>
              <a:xfrm>
                <a:off x="1864420" y="3208315"/>
                <a:ext cx="648621" cy="730130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56" name="Straight Connector 150"/>
                <p:cNvCxnSpPr/>
                <p:nvPr/>
              </p:nvCxnSpPr>
              <p:spPr>
                <a:xfrm>
                  <a:off x="1975630" y="3737193"/>
                  <a:ext cx="2994" cy="364652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28575" cmpd="sng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30" name="Rectangle 29"/>
            <p:cNvSpPr/>
            <p:nvPr/>
          </p:nvSpPr>
          <p:spPr>
            <a:xfrm>
              <a:off x="0" y="2617871"/>
              <a:ext cx="4578789" cy="1459327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/>
          </p:nvSpPr>
          <p:spPr>
            <a:xfrm rot="10800000">
              <a:off x="74408" y="1258809"/>
              <a:ext cx="4578789" cy="913470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TextBox 45"/>
            <p:cNvSpPr txBox="1"/>
            <p:nvPr/>
          </p:nvSpPr>
          <p:spPr>
            <a:xfrm>
              <a:off x="2042890" y="2604649"/>
              <a:ext cx="35563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∩</a:t>
              </a:r>
              <a:endParaRPr lang="en-US" dirty="0"/>
            </a:p>
          </p:txBody>
        </p:sp>
      </p:grpSp>
      <p:sp>
        <p:nvSpPr>
          <p:cNvPr id="76" name="TextBox 61"/>
          <p:cNvSpPr txBox="1"/>
          <p:nvPr/>
        </p:nvSpPr>
        <p:spPr>
          <a:xfrm>
            <a:off x="8725744" y="4559971"/>
            <a:ext cx="3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α</a:t>
            </a:r>
            <a:endParaRPr lang="en-US" sz="2400" baseline="-25000" dirty="0"/>
          </a:p>
        </p:txBody>
      </p:sp>
      <p:sp>
        <p:nvSpPr>
          <p:cNvPr id="77" name="TextBox 72"/>
          <p:cNvSpPr txBox="1"/>
          <p:nvPr/>
        </p:nvSpPr>
        <p:spPr>
          <a:xfrm>
            <a:off x="10042222" y="4589292"/>
            <a:ext cx="3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α</a:t>
            </a:r>
            <a:endParaRPr lang="en-US" sz="2400" baseline="-25000" dirty="0"/>
          </a:p>
        </p:txBody>
      </p:sp>
      <p:sp>
        <p:nvSpPr>
          <p:cNvPr id="14" name="Secteurs 13"/>
          <p:cNvSpPr/>
          <p:nvPr/>
        </p:nvSpPr>
        <p:spPr>
          <a:xfrm>
            <a:off x="8477311" y="857771"/>
            <a:ext cx="2574172" cy="2684716"/>
          </a:xfrm>
          <a:prstGeom prst="pie">
            <a:avLst>
              <a:gd name="adj1" fmla="val 5650857"/>
              <a:gd name="adj2" fmla="val 9230994"/>
            </a:avLst>
          </a:prstGeom>
          <a:solidFill>
            <a:srgbClr val="00800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6" name="Pie 22"/>
          <p:cNvSpPr/>
          <p:nvPr/>
        </p:nvSpPr>
        <p:spPr>
          <a:xfrm>
            <a:off x="7414622" y="-205114"/>
            <a:ext cx="4724719" cy="4748768"/>
          </a:xfrm>
          <a:prstGeom prst="pie">
            <a:avLst>
              <a:gd name="adj1" fmla="val 4240348"/>
              <a:gd name="adj2" fmla="val 7117944"/>
            </a:avLst>
          </a:prstGeom>
          <a:solidFill>
            <a:srgbClr val="FF66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Ellipse 19"/>
          <p:cNvSpPr/>
          <p:nvPr/>
        </p:nvSpPr>
        <p:spPr>
          <a:xfrm>
            <a:off x="9731371" y="2119204"/>
            <a:ext cx="101600" cy="10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7" name="Ellipse 19"/>
          <p:cNvSpPr/>
          <p:nvPr/>
        </p:nvSpPr>
        <p:spPr>
          <a:xfrm>
            <a:off x="8587456" y="2746596"/>
            <a:ext cx="101600" cy="1016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8630400" y="3015355"/>
            <a:ext cx="1013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θ</a:t>
            </a:r>
            <a:endParaRPr lang="fr-FR" dirty="0"/>
          </a:p>
        </p:txBody>
      </p:sp>
      <p:sp>
        <p:nvSpPr>
          <p:cNvPr id="79" name="Forme libre 78"/>
          <p:cNvSpPr/>
          <p:nvPr/>
        </p:nvSpPr>
        <p:spPr>
          <a:xfrm rot="356302">
            <a:off x="1760209" y="1581864"/>
            <a:ext cx="832046" cy="1826943"/>
          </a:xfrm>
          <a:custGeom>
            <a:avLst/>
            <a:gdLst>
              <a:gd name="connsiteX0" fmla="*/ 824405 w 832046"/>
              <a:gd name="connsiteY0" fmla="*/ 0 h 1826943"/>
              <a:gd name="connsiteX1" fmla="*/ 712999 w 832046"/>
              <a:gd name="connsiteY1" fmla="*/ 1024870 h 1826943"/>
              <a:gd name="connsiteX2" fmla="*/ 0 w 832046"/>
              <a:gd name="connsiteY2" fmla="*/ 1826943 h 182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2046" h="1826943">
                <a:moveTo>
                  <a:pt x="824405" y="0"/>
                </a:moveTo>
                <a:cubicBezTo>
                  <a:pt x="837402" y="360190"/>
                  <a:pt x="850400" y="720380"/>
                  <a:pt x="712999" y="1024870"/>
                </a:cubicBezTo>
                <a:cubicBezTo>
                  <a:pt x="575598" y="1329360"/>
                  <a:pt x="0" y="1826943"/>
                  <a:pt x="0" y="1826943"/>
                </a:cubicBezTo>
              </a:path>
            </a:pathLst>
          </a:custGeom>
          <a:ln w="28575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/>
          <a:lstStyle/>
          <a:p>
            <a:r>
              <a:rPr lang="de-CH" dirty="0" smtClean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94265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Expected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complexity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18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1422400"/>
            <a:ext cx="121920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0" y="3898900"/>
            <a:ext cx="12192000" cy="2057400"/>
          </a:xfrm>
          <a:prstGeom prst="rect">
            <a:avLst/>
          </a:prstGeom>
          <a:solidFill>
            <a:srgbClr val="FF9E84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736342" y="2196098"/>
            <a:ext cx="20198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Data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-767348" y="4666248"/>
            <a:ext cx="2057916" cy="523220"/>
          </a:xfrm>
          <a:prstGeom prst="rect">
            <a:avLst/>
          </a:prstGeom>
          <a:solidFill>
            <a:srgbClr val="F45B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Algorithms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2419" y="1569974"/>
            <a:ext cx="2752781" cy="171932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/>
              <a:t>n triangles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80475" y="4051925"/>
            <a:ext cx="3747325" cy="1764675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Building a TOP Tree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O(n log(n))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02519" y="4045934"/>
            <a:ext cx="3744227" cy="176253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Shading with TOP Tree</a:t>
            </a:r>
          </a:p>
        </p:txBody>
      </p:sp>
      <p:cxnSp>
        <p:nvCxnSpPr>
          <p:cNvPr id="32" name="Straight Arrow Connector 14"/>
          <p:cNvCxnSpPr/>
          <p:nvPr/>
        </p:nvCxnSpPr>
        <p:spPr>
          <a:xfrm>
            <a:off x="3398810" y="32766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4"/>
          <p:cNvCxnSpPr/>
          <p:nvPr/>
        </p:nvCxnSpPr>
        <p:spPr>
          <a:xfrm>
            <a:off x="59388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4"/>
          <p:cNvCxnSpPr/>
          <p:nvPr/>
        </p:nvCxnSpPr>
        <p:spPr>
          <a:xfrm>
            <a:off x="7843810" y="32385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523" y="1574801"/>
            <a:ext cx="2760377" cy="17018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TOP Tree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O(n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45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TOP Tree</a:t>
            </a:r>
            <a:endParaRPr lang="en-US" dirty="0"/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/>
              <a:t>6</a:t>
            </a:r>
          </a:p>
        </p:txBody>
      </p:sp>
      <p:grpSp>
        <p:nvGrpSpPr>
          <p:cNvPr id="7" name="Group 6"/>
          <p:cNvGrpSpPr/>
          <p:nvPr/>
        </p:nvGrpSpPr>
        <p:grpSpPr>
          <a:xfrm rot="1745444">
            <a:off x="5791132" y="2508151"/>
            <a:ext cx="543595" cy="2172563"/>
            <a:chOff x="1331342" y="2597721"/>
            <a:chExt cx="543595" cy="1062899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604973" y="2628619"/>
              <a:ext cx="24660" cy="10320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9854556">
              <a:off x="1331342" y="2603003"/>
              <a:ext cx="184666" cy="180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 rot="19854556">
              <a:off x="1690271" y="2597721"/>
              <a:ext cx="184666" cy="180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69255" y="4357729"/>
            <a:ext cx="1194582" cy="554019"/>
            <a:chOff x="4055847" y="4188277"/>
            <a:chExt cx="1194582" cy="554019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605787" y="4460074"/>
              <a:ext cx="54718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4121969" y="4448785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4355929" y="4188277"/>
              <a:ext cx="532191" cy="540000"/>
            </a:xfrm>
            <a:prstGeom prst="ellipse">
              <a:avLst/>
            </a:prstGeom>
            <a:ln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 smtClean="0"/>
                <a:t> </a:t>
              </a:r>
              <a:endParaRPr lang="en-US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55847" y="4275408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88819" y="4275408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</p:grpSp>
      <p:sp>
        <p:nvSpPr>
          <p:cNvPr id="20" name="TextBox 8"/>
          <p:cNvSpPr txBox="1"/>
          <p:nvPr/>
        </p:nvSpPr>
        <p:spPr>
          <a:xfrm rot="21545444">
            <a:off x="6157984" y="2632970"/>
            <a:ext cx="3060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1" name="TextBox 9"/>
          <p:cNvSpPr txBox="1"/>
          <p:nvPr/>
        </p:nvSpPr>
        <p:spPr>
          <a:xfrm rot="21545444">
            <a:off x="6591184" y="2645646"/>
            <a:ext cx="26161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sz="half" idx="1"/>
          </p:nvPr>
        </p:nvSpPr>
        <p:spPr>
          <a:xfrm>
            <a:off x="537393" y="168116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+mn-lt"/>
              </a:rPr>
              <a:t>B</a:t>
            </a:r>
            <a:r>
              <a:rPr lang="en-US" dirty="0" smtClean="0">
                <a:latin typeface="+mn-lt"/>
              </a:rPr>
              <a:t>inary </a:t>
            </a:r>
            <a:r>
              <a:rPr lang="en-US" b="1" dirty="0" smtClean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pace </a:t>
            </a:r>
            <a:r>
              <a:rPr lang="en-US" b="1" dirty="0" smtClean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artitioning tree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857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Expected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complexity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422400"/>
            <a:ext cx="121920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0" y="3898900"/>
            <a:ext cx="12192000" cy="2057400"/>
          </a:xfrm>
          <a:prstGeom prst="rect">
            <a:avLst/>
          </a:prstGeom>
          <a:solidFill>
            <a:srgbClr val="FF9E84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736342" y="2196098"/>
            <a:ext cx="20198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Data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-767348" y="4666248"/>
            <a:ext cx="2057916" cy="523220"/>
          </a:xfrm>
          <a:prstGeom prst="rect">
            <a:avLst/>
          </a:prstGeom>
          <a:solidFill>
            <a:srgbClr val="F45B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Algorithms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2419" y="1569974"/>
            <a:ext cx="2752781" cy="171932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n </a:t>
            </a:r>
            <a:r>
              <a:rPr lang="en-US" dirty="0"/>
              <a:t>t</a:t>
            </a:r>
            <a:r>
              <a:rPr lang="en-US" dirty="0" smtClean="0"/>
              <a:t>riangles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0475" y="4051925"/>
            <a:ext cx="3747325" cy="1764675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Building a TOP Tree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O(n log(n))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02519" y="4045934"/>
            <a:ext cx="3744227" cy="1762531"/>
          </a:xfrm>
          <a:prstGeom prst="rect">
            <a:avLst/>
          </a:prstGeom>
          <a:solidFill>
            <a:srgbClr val="C0504D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Shading with TOP Tree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O(log(n))</a:t>
            </a:r>
            <a:endParaRPr lang="en-US" dirty="0"/>
          </a:p>
        </p:txBody>
      </p:sp>
      <p:cxnSp>
        <p:nvCxnSpPr>
          <p:cNvPr id="32" name="Straight Arrow Connector 14"/>
          <p:cNvCxnSpPr/>
          <p:nvPr/>
        </p:nvCxnSpPr>
        <p:spPr>
          <a:xfrm>
            <a:off x="3398810" y="32766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4"/>
          <p:cNvCxnSpPr/>
          <p:nvPr/>
        </p:nvCxnSpPr>
        <p:spPr>
          <a:xfrm>
            <a:off x="59388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4"/>
          <p:cNvCxnSpPr/>
          <p:nvPr/>
        </p:nvCxnSpPr>
        <p:spPr>
          <a:xfrm>
            <a:off x="7843810" y="32385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523" y="1574801"/>
            <a:ext cx="2760377" cy="17018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TOP Tree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O</a:t>
            </a:r>
            <a:r>
              <a:rPr lang="en-US" dirty="0"/>
              <a:t>(n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955775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Outlines 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7901" y="1288231"/>
            <a:ext cx="8517849" cy="47220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dirty="0" err="1">
                <a:solidFill>
                  <a:srgbClr val="767171"/>
                </a:solidFill>
              </a:rPr>
              <a:t>Introducing</a:t>
            </a:r>
            <a:r>
              <a:rPr lang="fr-FR" dirty="0">
                <a:solidFill>
                  <a:srgbClr val="767171"/>
                </a:solidFill>
              </a:rPr>
              <a:t> TOP </a:t>
            </a:r>
            <a:r>
              <a:rPr lang="fr-FR" dirty="0" err="1">
                <a:solidFill>
                  <a:srgbClr val="767171"/>
                </a:solidFill>
              </a:rPr>
              <a:t>Tree</a:t>
            </a:r>
            <a:endParaRPr lang="fr-FR" dirty="0">
              <a:solidFill>
                <a:srgbClr val="767171"/>
              </a:solidFill>
            </a:endParaRPr>
          </a:p>
          <a:p>
            <a:pPr>
              <a:lnSpc>
                <a:spcPct val="120000"/>
              </a:lnSpc>
            </a:pPr>
            <a:r>
              <a:rPr lang="fr-FR" dirty="0" err="1" smtClean="0">
                <a:solidFill>
                  <a:srgbClr val="767171"/>
                </a:solidFill>
              </a:rPr>
              <a:t>Partitioned</a:t>
            </a:r>
            <a:r>
              <a:rPr lang="fr-FR" dirty="0" smtClean="0">
                <a:solidFill>
                  <a:srgbClr val="767171"/>
                </a:solidFill>
              </a:rPr>
              <a:t> </a:t>
            </a:r>
            <a:r>
              <a:rPr lang="fr-FR" dirty="0">
                <a:solidFill>
                  <a:srgbClr val="767171"/>
                </a:solidFill>
              </a:rPr>
              <a:t>Shadow </a:t>
            </a:r>
            <a:r>
              <a:rPr lang="fr-FR" dirty="0" smtClean="0">
                <a:solidFill>
                  <a:srgbClr val="767171"/>
                </a:solidFill>
              </a:rPr>
              <a:t>Volumes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Results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OpenGL Implementation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Tests and </a:t>
            </a:r>
            <a:r>
              <a:rPr lang="en-US" dirty="0" err="1" smtClean="0"/>
              <a:t>compariso</a:t>
            </a:r>
            <a:r>
              <a:rPr lang="fr-FR" dirty="0" smtClean="0"/>
              <a:t>n</a:t>
            </a:r>
            <a:endParaRPr lang="en-US" dirty="0"/>
          </a:p>
          <a:p>
            <a:pPr marL="457200" lvl="1" indent="0">
              <a:lnSpc>
                <a:spcPct val="120000"/>
              </a:lnSpc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767171"/>
                </a:solidFill>
              </a:rPr>
              <a:t>Conclusion and perspectives</a:t>
            </a:r>
            <a:endParaRPr lang="en-US" dirty="0">
              <a:solidFill>
                <a:srgbClr val="767171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21881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OpenGL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implementation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20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1422400"/>
            <a:ext cx="121920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0" y="3898900"/>
            <a:ext cx="12192000" cy="2057400"/>
          </a:xfrm>
          <a:prstGeom prst="rect">
            <a:avLst/>
          </a:prstGeom>
          <a:solidFill>
            <a:srgbClr val="FF9E84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736342" y="2196098"/>
            <a:ext cx="20198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Data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-767348" y="4666248"/>
            <a:ext cx="2057916" cy="523220"/>
          </a:xfrm>
          <a:prstGeom prst="rect">
            <a:avLst/>
          </a:prstGeom>
          <a:solidFill>
            <a:srgbClr val="F45B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FFFFFF"/>
                </a:solidFill>
              </a:rPr>
              <a:t>Algorithms</a:t>
            </a:r>
            <a:endParaRPr lang="fr-FR" sz="2800" b="1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2419" y="1569974"/>
            <a:ext cx="2752781" cy="171932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/>
              <a:t>n triangles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80475" y="4051925"/>
            <a:ext cx="3747325" cy="1764675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Building a TOP Tree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02519" y="4045934"/>
            <a:ext cx="3744227" cy="176253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Shading with TOP Tree</a:t>
            </a:r>
            <a:endParaRPr lang="en-US" dirty="0"/>
          </a:p>
        </p:txBody>
      </p:sp>
      <p:cxnSp>
        <p:nvCxnSpPr>
          <p:cNvPr id="32" name="Straight Arrow Connector 14"/>
          <p:cNvCxnSpPr/>
          <p:nvPr/>
        </p:nvCxnSpPr>
        <p:spPr>
          <a:xfrm>
            <a:off x="3398810" y="32766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4"/>
          <p:cNvCxnSpPr/>
          <p:nvPr/>
        </p:nvCxnSpPr>
        <p:spPr>
          <a:xfrm>
            <a:off x="59388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4"/>
          <p:cNvCxnSpPr/>
          <p:nvPr/>
        </p:nvCxnSpPr>
        <p:spPr>
          <a:xfrm>
            <a:off x="7843810" y="32385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523" y="1574801"/>
            <a:ext cx="2760377" cy="17018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TOP Tree</a:t>
            </a:r>
          </a:p>
        </p:txBody>
      </p:sp>
    </p:spTree>
    <p:extLst>
      <p:ext uri="{BB962C8B-B14F-4D97-AF65-F5344CB8AC3E}">
        <p14:creationId xmlns:p14="http://schemas.microsoft.com/office/powerpoint/2010/main" val="90637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OpenGL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implementation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422400"/>
            <a:ext cx="121920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0" y="3898900"/>
            <a:ext cx="12192000" cy="2057400"/>
          </a:xfrm>
          <a:prstGeom prst="rect">
            <a:avLst/>
          </a:prstGeom>
          <a:solidFill>
            <a:srgbClr val="FF9E84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736342" y="2196098"/>
            <a:ext cx="20198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GPU MEM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-767348" y="4666248"/>
            <a:ext cx="2057916" cy="523220"/>
          </a:xfrm>
          <a:prstGeom prst="rect">
            <a:avLst/>
          </a:prstGeom>
          <a:solidFill>
            <a:srgbClr val="F45B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FFFF"/>
                </a:solidFill>
              </a:rPr>
              <a:t>SHADERS</a:t>
            </a:r>
            <a:endParaRPr lang="fr-FR" sz="2800" b="1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2419" y="1569974"/>
            <a:ext cx="2752781" cy="171932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/>
              <a:t>n triangles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80475" y="4051925"/>
            <a:ext cx="3747325" cy="1764675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Building a TOP Tree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02519" y="4045934"/>
            <a:ext cx="3744227" cy="176253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Shading with TOP Tree</a:t>
            </a:r>
            <a:endParaRPr lang="en-US" dirty="0"/>
          </a:p>
        </p:txBody>
      </p:sp>
      <p:cxnSp>
        <p:nvCxnSpPr>
          <p:cNvPr id="32" name="Straight Arrow Connector 14"/>
          <p:cNvCxnSpPr/>
          <p:nvPr/>
        </p:nvCxnSpPr>
        <p:spPr>
          <a:xfrm>
            <a:off x="3398810" y="32766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4"/>
          <p:cNvCxnSpPr/>
          <p:nvPr/>
        </p:nvCxnSpPr>
        <p:spPr>
          <a:xfrm>
            <a:off x="59388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4"/>
          <p:cNvCxnSpPr/>
          <p:nvPr/>
        </p:nvCxnSpPr>
        <p:spPr>
          <a:xfrm>
            <a:off x="7843810" y="32385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523" y="1574801"/>
            <a:ext cx="2760377" cy="17018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TOP Tree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53940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OpenGL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implementation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422400"/>
            <a:ext cx="121920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0" y="3898900"/>
            <a:ext cx="12192000" cy="2057400"/>
          </a:xfrm>
          <a:prstGeom prst="rect">
            <a:avLst/>
          </a:prstGeom>
          <a:solidFill>
            <a:srgbClr val="FF9E84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736342" y="2196098"/>
            <a:ext cx="20198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GPU MEM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-767348" y="4666248"/>
            <a:ext cx="2057916" cy="523220"/>
          </a:xfrm>
          <a:prstGeom prst="rect">
            <a:avLst/>
          </a:prstGeom>
          <a:solidFill>
            <a:srgbClr val="F45B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FFFF"/>
                </a:solidFill>
              </a:rPr>
              <a:t>SHADERS</a:t>
            </a:r>
            <a:endParaRPr lang="fr-FR" sz="2800" b="1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2419" y="1569974"/>
            <a:ext cx="2752781" cy="171932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n triangles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0475" y="4051925"/>
            <a:ext cx="3747325" cy="1764675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Building a TOP Tree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02519" y="4045934"/>
            <a:ext cx="3744227" cy="176253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Shading with TOP Tree</a:t>
            </a:r>
            <a:endParaRPr lang="en-US" dirty="0"/>
          </a:p>
        </p:txBody>
      </p:sp>
      <p:cxnSp>
        <p:nvCxnSpPr>
          <p:cNvPr id="32" name="Straight Arrow Connector 14"/>
          <p:cNvCxnSpPr/>
          <p:nvPr/>
        </p:nvCxnSpPr>
        <p:spPr>
          <a:xfrm>
            <a:off x="3398810" y="32766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4"/>
          <p:cNvCxnSpPr/>
          <p:nvPr/>
        </p:nvCxnSpPr>
        <p:spPr>
          <a:xfrm>
            <a:off x="59388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4"/>
          <p:cNvCxnSpPr/>
          <p:nvPr/>
        </p:nvCxnSpPr>
        <p:spPr>
          <a:xfrm>
            <a:off x="7843810" y="32385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523" y="1574801"/>
            <a:ext cx="2760377" cy="1701800"/>
          </a:xfrm>
          <a:prstGeom prst="rect">
            <a:avLst/>
          </a:prstGeom>
          <a:solidFill>
            <a:schemeClr val="accent3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/>
              <a:t>SSBO: TOP Tree</a:t>
            </a:r>
          </a:p>
          <a:p>
            <a:pPr algn="ctr"/>
            <a:endParaRPr lang="en-US" dirty="0"/>
          </a:p>
          <a:p>
            <a:pPr marL="285744" indent="-285744">
              <a:buFont typeface="Arial"/>
              <a:buChar char="•"/>
            </a:pPr>
            <a:r>
              <a:rPr lang="en-US" dirty="0"/>
              <a:t>Array of </a:t>
            </a:r>
            <a:r>
              <a:rPr lang="en-US" dirty="0" smtClean="0"/>
              <a:t>4n </a:t>
            </a:r>
            <a:r>
              <a:rPr lang="en-US" dirty="0"/>
              <a:t>nodes</a:t>
            </a:r>
          </a:p>
          <a:p>
            <a:pPr marL="285744" indent="-285744">
              <a:buFont typeface="Arial"/>
              <a:buChar char="•"/>
            </a:pPr>
            <a:r>
              <a:rPr lang="en-US" dirty="0"/>
              <a:t>32 Bytes per node</a:t>
            </a:r>
          </a:p>
          <a:p>
            <a:pPr algn="ctr"/>
            <a:endParaRPr 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20034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OpenGL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implementation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422400"/>
            <a:ext cx="121920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0" y="3898900"/>
            <a:ext cx="12192000" cy="2057400"/>
          </a:xfrm>
          <a:prstGeom prst="rect">
            <a:avLst/>
          </a:prstGeom>
          <a:solidFill>
            <a:srgbClr val="FF9E84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736342" y="2196098"/>
            <a:ext cx="20198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GPU MEM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-767348" y="4666248"/>
            <a:ext cx="2057916" cy="523220"/>
          </a:xfrm>
          <a:prstGeom prst="rect">
            <a:avLst/>
          </a:prstGeom>
          <a:solidFill>
            <a:srgbClr val="F45B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FFFF"/>
                </a:solidFill>
              </a:rPr>
              <a:t>SHADERS</a:t>
            </a:r>
            <a:endParaRPr lang="fr-FR" sz="2800" b="1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2419" y="1569974"/>
            <a:ext cx="2752781" cy="171932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n triangles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902519" y="4045934"/>
            <a:ext cx="3744227" cy="176253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Shading with TOP Tree</a:t>
            </a:r>
            <a:endParaRPr lang="en-US" dirty="0"/>
          </a:p>
        </p:txBody>
      </p:sp>
      <p:cxnSp>
        <p:nvCxnSpPr>
          <p:cNvPr id="42" name="Straight Arrow Connector 14"/>
          <p:cNvCxnSpPr/>
          <p:nvPr/>
        </p:nvCxnSpPr>
        <p:spPr>
          <a:xfrm>
            <a:off x="7843810" y="32385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523" y="1574801"/>
            <a:ext cx="2760377" cy="17018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/>
              <a:t>SSBO: TOP Tree</a:t>
            </a:r>
          </a:p>
          <a:p>
            <a:pPr algn="ctr"/>
            <a:endParaRPr lang="en-US" dirty="0"/>
          </a:p>
          <a:p>
            <a:pPr marL="285744" indent="-285744">
              <a:buFont typeface="Arial"/>
              <a:buChar char="•"/>
            </a:pPr>
            <a:r>
              <a:rPr lang="en-US" dirty="0"/>
              <a:t>Array of </a:t>
            </a:r>
            <a:r>
              <a:rPr lang="en-US" dirty="0" smtClean="0"/>
              <a:t>4n </a:t>
            </a:r>
            <a:r>
              <a:rPr lang="en-US" dirty="0"/>
              <a:t>nodes</a:t>
            </a:r>
          </a:p>
          <a:p>
            <a:pPr marL="285744" indent="-285744">
              <a:buFont typeface="Arial"/>
              <a:buChar char="•"/>
            </a:pPr>
            <a:r>
              <a:rPr lang="en-US" dirty="0"/>
              <a:t>32 Bytes per node</a:t>
            </a:r>
          </a:p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780475" y="4051925"/>
            <a:ext cx="3747325" cy="1764675"/>
          </a:xfrm>
          <a:prstGeom prst="rect">
            <a:avLst/>
          </a:prstGeom>
          <a:solidFill>
            <a:srgbClr val="C0504D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Compute </a:t>
            </a:r>
            <a:r>
              <a:rPr lang="en-US" dirty="0" err="1"/>
              <a:t>s</a:t>
            </a:r>
            <a:r>
              <a:rPr lang="en-US" dirty="0" err="1" smtClean="0"/>
              <a:t>hader</a:t>
            </a:r>
            <a:endParaRPr lang="en-US" dirty="0" smtClean="0"/>
          </a:p>
          <a:p>
            <a:pPr algn="ctr"/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One triangle per thread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oncurrent accesses: atomics</a:t>
            </a:r>
          </a:p>
          <a:p>
            <a:pPr algn="ctr"/>
            <a:endParaRPr lang="en-US" dirty="0" smtClean="0"/>
          </a:p>
        </p:txBody>
      </p:sp>
      <p:cxnSp>
        <p:nvCxnSpPr>
          <p:cNvPr id="32" name="Straight Arrow Connector 14"/>
          <p:cNvCxnSpPr/>
          <p:nvPr/>
        </p:nvCxnSpPr>
        <p:spPr>
          <a:xfrm>
            <a:off x="3398810" y="32766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4"/>
          <p:cNvCxnSpPr/>
          <p:nvPr/>
        </p:nvCxnSpPr>
        <p:spPr>
          <a:xfrm>
            <a:off x="59388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4829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PSV &gt;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OpenGL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implementation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422400"/>
            <a:ext cx="121920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0" y="3898900"/>
            <a:ext cx="12192000" cy="2057400"/>
          </a:xfrm>
          <a:prstGeom prst="rect">
            <a:avLst/>
          </a:prstGeom>
          <a:solidFill>
            <a:srgbClr val="FF9E84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736342" y="2196098"/>
            <a:ext cx="20198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GPU MEM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-767348" y="4666248"/>
            <a:ext cx="2057916" cy="523220"/>
          </a:xfrm>
          <a:prstGeom prst="rect">
            <a:avLst/>
          </a:prstGeom>
          <a:solidFill>
            <a:srgbClr val="F45B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FFFF"/>
                </a:solidFill>
              </a:rPr>
              <a:t>SHADERS</a:t>
            </a:r>
            <a:endParaRPr lang="fr-FR" sz="2800" b="1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2419" y="1569974"/>
            <a:ext cx="2752781" cy="171932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n triangles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0475" y="4051925"/>
            <a:ext cx="3747325" cy="1764675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Compute </a:t>
            </a:r>
            <a:r>
              <a:rPr lang="en-US" dirty="0" err="1"/>
              <a:t>s</a:t>
            </a:r>
            <a:r>
              <a:rPr lang="en-US" dirty="0" err="1" smtClean="0"/>
              <a:t>hader</a:t>
            </a:r>
            <a:endParaRPr lang="en-US" dirty="0" smtClean="0"/>
          </a:p>
          <a:p>
            <a:pPr algn="ctr"/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One triangle per instance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Concurrent accesses: </a:t>
            </a:r>
            <a:r>
              <a:rPr lang="en-US" dirty="0" smtClean="0"/>
              <a:t>atomics</a:t>
            </a:r>
            <a:endParaRPr lang="en-US" dirty="0"/>
          </a:p>
          <a:p>
            <a:pPr algn="ctr"/>
            <a:endParaRPr lang="en-US" dirty="0" smtClean="0"/>
          </a:p>
        </p:txBody>
      </p:sp>
      <p:sp>
        <p:nvSpPr>
          <p:cNvPr id="31" name="Rectangle 30"/>
          <p:cNvSpPr/>
          <p:nvPr/>
        </p:nvSpPr>
        <p:spPr>
          <a:xfrm>
            <a:off x="6902519" y="4045934"/>
            <a:ext cx="3744227" cy="1762531"/>
          </a:xfrm>
          <a:prstGeom prst="rect">
            <a:avLst/>
          </a:prstGeom>
          <a:solidFill>
            <a:srgbClr val="C0504D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Fragment </a:t>
            </a:r>
            <a:r>
              <a:rPr lang="en-US" dirty="0" err="1"/>
              <a:t>s</a:t>
            </a:r>
            <a:r>
              <a:rPr lang="en-US" dirty="0" err="1" smtClean="0"/>
              <a:t>hader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Deferred shading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Stack of 32 integers </a:t>
            </a:r>
          </a:p>
          <a:p>
            <a:endParaRPr lang="en-US" dirty="0"/>
          </a:p>
        </p:txBody>
      </p:sp>
      <p:cxnSp>
        <p:nvCxnSpPr>
          <p:cNvPr id="32" name="Straight Arrow Connector 14"/>
          <p:cNvCxnSpPr/>
          <p:nvPr/>
        </p:nvCxnSpPr>
        <p:spPr>
          <a:xfrm>
            <a:off x="3398810" y="32766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4"/>
          <p:cNvCxnSpPr/>
          <p:nvPr/>
        </p:nvCxnSpPr>
        <p:spPr>
          <a:xfrm>
            <a:off x="59388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4"/>
          <p:cNvCxnSpPr/>
          <p:nvPr/>
        </p:nvCxnSpPr>
        <p:spPr>
          <a:xfrm>
            <a:off x="7843810" y="32385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523" y="1574801"/>
            <a:ext cx="2760377" cy="17018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/>
              <a:t>SSBO: TOP Tree</a:t>
            </a:r>
          </a:p>
          <a:p>
            <a:pPr algn="ctr"/>
            <a:endParaRPr lang="en-US" dirty="0"/>
          </a:p>
          <a:p>
            <a:pPr marL="285744" indent="-285744">
              <a:buFont typeface="Arial"/>
              <a:buChar char="•"/>
            </a:pPr>
            <a:r>
              <a:rPr lang="en-US" dirty="0"/>
              <a:t>Array of </a:t>
            </a:r>
            <a:r>
              <a:rPr lang="en-US" dirty="0" smtClean="0"/>
              <a:t>4n </a:t>
            </a:r>
            <a:r>
              <a:rPr lang="en-US" dirty="0"/>
              <a:t>nodes</a:t>
            </a:r>
          </a:p>
          <a:p>
            <a:pPr marL="285744" indent="-285744">
              <a:buFont typeface="Arial"/>
              <a:buChar char="•"/>
            </a:pPr>
            <a:r>
              <a:rPr lang="en-US" dirty="0"/>
              <a:t>32 Bytes per node</a:t>
            </a:r>
          </a:p>
          <a:p>
            <a:pPr algn="ctr"/>
            <a:endParaRPr lang="en-US" dirty="0" smtClean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1"/>
            <a:ext cx="762000" cy="365125"/>
          </a:xfrm>
        </p:spPr>
        <p:txBody>
          <a:bodyPr/>
          <a:lstStyle/>
          <a:p>
            <a:r>
              <a:rPr lang="de-CH" dirty="0" smtClean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63145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324847" y="1571895"/>
            <a:ext cx="11633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Hard </a:t>
            </a:r>
            <a:r>
              <a:rPr lang="fr-FR" sz="2800" b="1" dirty="0" err="1" smtClean="0"/>
              <a:t>shadows</a:t>
            </a:r>
            <a:endParaRPr lang="fr-FR" sz="2800" b="1" dirty="0" smtClean="0"/>
          </a:p>
          <a:p>
            <a:endParaRPr lang="fr-FR" sz="2800" b="1" dirty="0"/>
          </a:p>
          <a:p>
            <a:r>
              <a:rPr lang="fr-FR" sz="2400" b="1" dirty="0" smtClean="0">
                <a:solidFill>
                  <a:srgbClr val="F45B48"/>
                </a:solidFill>
              </a:rPr>
              <a:t>OS: </a:t>
            </a:r>
            <a:r>
              <a:rPr lang="fr-FR" sz="2400" dirty="0" smtClean="0"/>
              <a:t>Linux</a:t>
            </a:r>
          </a:p>
          <a:p>
            <a:endParaRPr lang="fr-FR" sz="2400" b="1" dirty="0" smtClean="0">
              <a:solidFill>
                <a:srgbClr val="F45B48"/>
              </a:solidFill>
            </a:endParaRPr>
          </a:p>
          <a:p>
            <a:r>
              <a:rPr lang="fr-FR" sz="2400" b="1" dirty="0" smtClean="0">
                <a:solidFill>
                  <a:srgbClr val="F45B48"/>
                </a:solidFill>
              </a:rPr>
              <a:t>Hardware:</a:t>
            </a:r>
            <a:r>
              <a:rPr lang="fr-FR" sz="2400" dirty="0" smtClean="0">
                <a:solidFill>
                  <a:srgbClr val="000000"/>
                </a:solidFill>
              </a:rPr>
              <a:t> NVIDIA </a:t>
            </a:r>
            <a:r>
              <a:rPr lang="fr-FR" sz="2400" dirty="0" smtClean="0"/>
              <a:t>GTX 980, 1024   1024</a:t>
            </a:r>
          </a:p>
          <a:p>
            <a:endParaRPr lang="fr-FR" sz="2400" dirty="0"/>
          </a:p>
          <a:p>
            <a:r>
              <a:rPr lang="fr-FR" sz="2400" b="1" dirty="0" err="1" smtClean="0">
                <a:solidFill>
                  <a:srgbClr val="F45B48"/>
                </a:solidFill>
              </a:rPr>
              <a:t>Models</a:t>
            </a:r>
            <a:r>
              <a:rPr lang="fr-FR" sz="2400" b="1" dirty="0" smtClean="0">
                <a:solidFill>
                  <a:srgbClr val="F45B48"/>
                </a:solidFill>
              </a:rPr>
              <a:t>: </a:t>
            </a:r>
            <a:r>
              <a:rPr lang="fr-FR" sz="2400" dirty="0" err="1"/>
              <a:t>F</a:t>
            </a:r>
            <a:r>
              <a:rPr lang="fr-FR" sz="2400" dirty="0" err="1" smtClean="0"/>
              <a:t>rom</a:t>
            </a:r>
            <a:r>
              <a:rPr lang="fr-FR" sz="2400" dirty="0" smtClean="0"/>
              <a:t> 20k to 1000k triangles</a:t>
            </a:r>
          </a:p>
          <a:p>
            <a:endParaRPr lang="fr-FR" sz="2400" dirty="0"/>
          </a:p>
          <a:p>
            <a:r>
              <a:rPr lang="fr-FR" sz="2400" b="1" dirty="0">
                <a:solidFill>
                  <a:srgbClr val="F45B48"/>
                </a:solidFill>
              </a:rPr>
              <a:t>Front face </a:t>
            </a:r>
            <a:r>
              <a:rPr lang="fr-FR" sz="2400" b="1" dirty="0" err="1">
                <a:solidFill>
                  <a:srgbClr val="F45B48"/>
                </a:solidFill>
              </a:rPr>
              <a:t>culling</a:t>
            </a:r>
            <a:r>
              <a:rPr lang="fr-FR" sz="2400" b="1" dirty="0">
                <a:solidFill>
                  <a:srgbClr val="F45B48"/>
                </a:solidFill>
              </a:rPr>
              <a:t>: </a:t>
            </a:r>
            <a:r>
              <a:rPr lang="fr-FR" sz="2400" dirty="0"/>
              <a:t>ON</a:t>
            </a:r>
          </a:p>
          <a:p>
            <a:endParaRPr lang="fr-FR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&gt;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Tests and comparison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 rot="2577997">
            <a:off x="4461962" y="3170469"/>
            <a:ext cx="46437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Courier"/>
                <a:cs typeface="Courier"/>
              </a:rPr>
              <a:t>+</a:t>
            </a:r>
            <a:endParaRPr lang="fr-FR" sz="2400" dirty="0">
              <a:latin typeface="Courier"/>
              <a:cs typeface="Courier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More tests and </a:t>
            </a:r>
            <a:r>
              <a:rPr lang="fr-FR" dirty="0" err="1" smtClean="0"/>
              <a:t>details</a:t>
            </a:r>
            <a:r>
              <a:rPr lang="fr-FR" dirty="0" smtClean="0"/>
              <a:t> in the </a:t>
            </a:r>
            <a:r>
              <a:rPr lang="fr-FR" dirty="0" err="1" smtClean="0"/>
              <a:t>paper</a:t>
            </a:r>
            <a:r>
              <a:rPr lang="fr-FR" dirty="0" smtClean="0"/>
              <a:t>! </a:t>
            </a:r>
            <a:r>
              <a:rPr lang="fr-FR" dirty="0" err="1" smtClean="0"/>
              <a:t>Including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on a GTX 780.</a:t>
            </a:r>
            <a:endParaRPr lang="fr-FR" dirty="0"/>
          </a:p>
        </p:txBody>
      </p:sp>
      <p:pic>
        <p:nvPicPr>
          <p:cNvPr id="3" name="fai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6556" y="991378"/>
            <a:ext cx="5904303" cy="5904303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/>
          <a:lstStyle/>
          <a:p>
            <a:r>
              <a:rPr lang="de-CH" dirty="0" smtClean="0"/>
              <a:t>21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8601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500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4367303"/>
            <a:ext cx="12192000" cy="3230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-3574" y="5016977"/>
            <a:ext cx="12192000" cy="3230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4697477"/>
            <a:ext cx="12192000" cy="323057"/>
          </a:xfrm>
          <a:prstGeom prst="rect">
            <a:avLst/>
          </a:prstGeom>
          <a:solidFill>
            <a:srgbClr val="F45B48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5336010"/>
            <a:ext cx="12192000" cy="323057"/>
          </a:xfrm>
          <a:prstGeom prst="rect">
            <a:avLst/>
          </a:prstGeom>
          <a:solidFill>
            <a:srgbClr val="F45B48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 descr="trex.pd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63" y="648220"/>
            <a:ext cx="3085280" cy="43870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&gt;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Tests and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 smtClean="0"/>
              <a:t>22</a:t>
            </a:r>
            <a:endParaRPr lang="de-CH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001005"/>
              </p:ext>
            </p:extLst>
          </p:nvPr>
        </p:nvGraphicFramePr>
        <p:xfrm>
          <a:off x="269401" y="4344730"/>
          <a:ext cx="11525490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2628"/>
                <a:gridCol w="3149426"/>
                <a:gridCol w="2921718"/>
                <a:gridCol w="2921718"/>
              </a:tblGrid>
              <a:tr h="1077525"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Building (</a:t>
                      </a:r>
                      <a:r>
                        <a:rPr lang="en-US" sz="2000" dirty="0" err="1" smtClean="0"/>
                        <a:t>ms</a:t>
                      </a:r>
                      <a:r>
                        <a:rPr lang="en-US" sz="2000" dirty="0" smtClean="0"/>
                        <a:t>)</a:t>
                      </a:r>
                    </a:p>
                    <a:p>
                      <a:r>
                        <a:rPr lang="en-US" sz="2000" dirty="0" smtClean="0"/>
                        <a:t>Shading </a:t>
                      </a:r>
                      <a:r>
                        <a:rPr lang="en-US" sz="2000" baseline="0" dirty="0" smtClean="0"/>
                        <a:t>(</a:t>
                      </a:r>
                      <a:r>
                        <a:rPr lang="en-US" sz="2000" baseline="0" dirty="0" err="1" smtClean="0"/>
                        <a:t>ms</a:t>
                      </a:r>
                      <a:r>
                        <a:rPr lang="en-US" sz="2000" baseline="0" dirty="0" smtClean="0"/>
                        <a:t>)</a:t>
                      </a:r>
                    </a:p>
                    <a:p>
                      <a:r>
                        <a:rPr lang="en-US" sz="2000" baseline="0" dirty="0" smtClean="0"/>
                        <a:t>PSV time (</a:t>
                      </a:r>
                      <a:r>
                        <a:rPr lang="en-US" sz="2000" baseline="0" dirty="0" err="1" smtClean="0"/>
                        <a:t>ms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 K</a:t>
                      </a:r>
                    </a:p>
                    <a:p>
                      <a:pPr algn="ctr"/>
                      <a:r>
                        <a:rPr lang="en-US" sz="2000" dirty="0" smtClean="0"/>
                        <a:t>0.18</a:t>
                      </a:r>
                    </a:p>
                    <a:p>
                      <a:pPr algn="ctr"/>
                      <a:r>
                        <a:rPr lang="en-US" sz="2000" dirty="0" smtClean="0"/>
                        <a:t>1.85</a:t>
                      </a:r>
                    </a:p>
                    <a:p>
                      <a:pPr algn="ctr"/>
                      <a:r>
                        <a:rPr lang="en-US" sz="2000" b="1" dirty="0" smtClean="0"/>
                        <a:t>2.03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69 K</a:t>
                      </a:r>
                    </a:p>
                    <a:p>
                      <a:pPr algn="ctr"/>
                      <a:r>
                        <a:rPr lang="en-US" sz="2000" dirty="0" smtClean="0"/>
                        <a:t>0.4</a:t>
                      </a:r>
                    </a:p>
                    <a:p>
                      <a:pPr algn="ctr"/>
                      <a:r>
                        <a:rPr lang="en-US" sz="2000" dirty="0" smtClean="0"/>
                        <a:t>1.85</a:t>
                      </a:r>
                    </a:p>
                    <a:p>
                      <a:pPr algn="ctr"/>
                      <a:r>
                        <a:rPr lang="en-US" sz="2000" b="1" dirty="0" smtClean="0"/>
                        <a:t>2.05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174 k</a:t>
                      </a:r>
                    </a:p>
                    <a:p>
                      <a:pPr algn="ctr"/>
                      <a:r>
                        <a:rPr lang="en-US" sz="2000" dirty="0" smtClean="0"/>
                        <a:t>1.24</a:t>
                      </a:r>
                    </a:p>
                    <a:p>
                      <a:pPr algn="ctr"/>
                      <a:r>
                        <a:rPr lang="en-US" sz="2000" dirty="0" smtClean="0"/>
                        <a:t>2.09</a:t>
                      </a:r>
                    </a:p>
                    <a:p>
                      <a:pPr algn="ctr"/>
                      <a:r>
                        <a:rPr lang="en-US" sz="2000" b="1" dirty="0" smtClean="0"/>
                        <a:t>4.14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 descr="bunny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8400" r="5117" b="3678"/>
          <a:stretch/>
        </p:blipFill>
        <p:spPr>
          <a:xfrm>
            <a:off x="5975052" y="1385594"/>
            <a:ext cx="2875314" cy="2911886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1134426" y="4411398"/>
            <a:ext cx="235868" cy="245704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fair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780" y="1375847"/>
            <a:ext cx="2913266" cy="291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1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4367303"/>
            <a:ext cx="12192000" cy="3230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 descr="citad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83" y="1375037"/>
            <a:ext cx="2917420" cy="2917420"/>
          </a:xfrm>
          <a:prstGeom prst="rect">
            <a:avLst/>
          </a:prstGeom>
        </p:spPr>
      </p:pic>
      <p:pic>
        <p:nvPicPr>
          <p:cNvPr id="13" name="Picture 12" descr="raptor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008" y="1387063"/>
            <a:ext cx="2892177" cy="2892177"/>
          </a:xfrm>
          <a:prstGeom prst="rect">
            <a:avLst/>
          </a:prstGeom>
        </p:spPr>
      </p:pic>
      <p:pic>
        <p:nvPicPr>
          <p:cNvPr id="6" name="Picture 5" descr="geodesi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1369448"/>
            <a:ext cx="2933700" cy="2936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&gt;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Tests and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 smtClean="0"/>
              <a:t>23</a:t>
            </a:r>
            <a:endParaRPr lang="de-CH" dirty="0"/>
          </a:p>
        </p:txBody>
      </p:sp>
      <p:sp>
        <p:nvSpPr>
          <p:cNvPr id="16" name="Rectangle 15"/>
          <p:cNvSpPr/>
          <p:nvPr/>
        </p:nvSpPr>
        <p:spPr>
          <a:xfrm>
            <a:off x="-3574" y="5016977"/>
            <a:ext cx="12192000" cy="3230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0" y="4697477"/>
            <a:ext cx="12192000" cy="323057"/>
          </a:xfrm>
          <a:prstGeom prst="rect">
            <a:avLst/>
          </a:prstGeom>
          <a:solidFill>
            <a:srgbClr val="F45B48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0" y="5336010"/>
            <a:ext cx="12192000" cy="323057"/>
          </a:xfrm>
          <a:prstGeom prst="rect">
            <a:avLst/>
          </a:prstGeom>
          <a:solidFill>
            <a:srgbClr val="F45B48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142353"/>
              </p:ext>
            </p:extLst>
          </p:nvPr>
        </p:nvGraphicFramePr>
        <p:xfrm>
          <a:off x="269401" y="4355870"/>
          <a:ext cx="11525490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2628"/>
                <a:gridCol w="3149426"/>
                <a:gridCol w="2921718"/>
                <a:gridCol w="2921718"/>
              </a:tblGrid>
              <a:tr h="1077525"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Building (</a:t>
                      </a:r>
                      <a:r>
                        <a:rPr lang="en-US" sz="2000" dirty="0" err="1" smtClean="0"/>
                        <a:t>ms</a:t>
                      </a:r>
                      <a:r>
                        <a:rPr lang="en-US" sz="2000" dirty="0" smtClean="0"/>
                        <a:t>)</a:t>
                      </a:r>
                    </a:p>
                    <a:p>
                      <a:r>
                        <a:rPr lang="en-US" sz="2000" baseline="0" dirty="0" smtClean="0"/>
                        <a:t>Shading (</a:t>
                      </a:r>
                      <a:r>
                        <a:rPr lang="en-US" sz="2000" baseline="0" dirty="0" err="1" smtClean="0"/>
                        <a:t>ms</a:t>
                      </a:r>
                      <a:r>
                        <a:rPr lang="en-US" sz="2000" baseline="0" dirty="0" smtClean="0"/>
                        <a:t>)</a:t>
                      </a:r>
                    </a:p>
                    <a:p>
                      <a:r>
                        <a:rPr lang="en-US" sz="2000" baseline="0" dirty="0" smtClean="0"/>
                        <a:t>PSV time (</a:t>
                      </a:r>
                      <a:r>
                        <a:rPr lang="en-US" sz="2000" baseline="0" dirty="0" err="1" smtClean="0"/>
                        <a:t>ms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 K</a:t>
                      </a:r>
                    </a:p>
                    <a:p>
                      <a:pPr algn="ctr"/>
                      <a:r>
                        <a:rPr lang="en-US" sz="2000" dirty="0" smtClean="0"/>
                        <a:t>1.04</a:t>
                      </a:r>
                    </a:p>
                    <a:p>
                      <a:pPr algn="ctr"/>
                      <a:r>
                        <a:rPr lang="en-US" sz="2000" dirty="0" smtClean="0"/>
                        <a:t>1.23</a:t>
                      </a:r>
                    </a:p>
                    <a:p>
                      <a:pPr algn="ctr"/>
                      <a:r>
                        <a:rPr lang="en-US" sz="2000" b="1" dirty="0" smtClean="0"/>
                        <a:t>2.27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360k</a:t>
                      </a:r>
                    </a:p>
                    <a:p>
                      <a:pPr algn="ctr"/>
                      <a:r>
                        <a:rPr lang="en-US" sz="2000" dirty="0" smtClean="0"/>
                        <a:t>3.0</a:t>
                      </a:r>
                    </a:p>
                    <a:p>
                      <a:pPr algn="ctr"/>
                      <a:r>
                        <a:rPr lang="en-US" sz="2000" dirty="0" smtClean="0"/>
                        <a:t>6.4</a:t>
                      </a:r>
                    </a:p>
                    <a:p>
                      <a:pPr algn="ctr"/>
                      <a:r>
                        <a:rPr lang="en-US" sz="2000" b="1" dirty="0" smtClean="0"/>
                        <a:t>9.4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1000K</a:t>
                      </a:r>
                    </a:p>
                    <a:p>
                      <a:pPr algn="ctr"/>
                      <a:r>
                        <a:rPr lang="en-US" sz="2000" dirty="0" smtClean="0"/>
                        <a:t>5.81</a:t>
                      </a:r>
                    </a:p>
                    <a:p>
                      <a:pPr algn="ctr"/>
                      <a:r>
                        <a:rPr lang="en-US" sz="2000" dirty="0" smtClean="0"/>
                        <a:t>3.15</a:t>
                      </a:r>
                    </a:p>
                    <a:p>
                      <a:pPr algn="ctr"/>
                      <a:r>
                        <a:rPr lang="en-US" sz="2000" b="1" dirty="0" smtClean="0"/>
                        <a:t>8.96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Isosceles Triangle 4"/>
          <p:cNvSpPr/>
          <p:nvPr/>
        </p:nvSpPr>
        <p:spPr>
          <a:xfrm>
            <a:off x="1134426" y="4411398"/>
            <a:ext cx="235868" cy="245704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3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TOP Tree</a:t>
            </a:r>
            <a:endParaRPr lang="en-US" dirty="0"/>
          </a:p>
        </p:txBody>
      </p:sp>
      <p:grpSp>
        <p:nvGrpSpPr>
          <p:cNvPr id="4" name="Grouper 3"/>
          <p:cNvGrpSpPr/>
          <p:nvPr/>
        </p:nvGrpSpPr>
        <p:grpSpPr>
          <a:xfrm>
            <a:off x="6047625" y="2574211"/>
            <a:ext cx="805169" cy="2109408"/>
            <a:chOff x="6047625" y="2574211"/>
            <a:chExt cx="805169" cy="2109408"/>
          </a:xfrm>
        </p:grpSpPr>
        <p:cxnSp>
          <p:nvCxnSpPr>
            <p:cNvPr id="8" name="Straight Connector 7"/>
            <p:cNvCxnSpPr/>
            <p:nvPr/>
          </p:nvCxnSpPr>
          <p:spPr>
            <a:xfrm rot="1745444" flipH="1">
              <a:off x="6047625" y="2574211"/>
              <a:ext cx="24660" cy="21094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21545444">
              <a:off x="6157984" y="2632970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 rot="21545444">
              <a:off x="6591184" y="2645646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69255" y="4357729"/>
            <a:ext cx="1194582" cy="554019"/>
            <a:chOff x="4055847" y="4188277"/>
            <a:chExt cx="1194582" cy="554019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605787" y="4460074"/>
              <a:ext cx="54718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4121969" y="4448785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4355929" y="4188277"/>
              <a:ext cx="532191" cy="540000"/>
            </a:xfrm>
            <a:prstGeom prst="ellipse">
              <a:avLst/>
            </a:prstGeom>
            <a:ln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 smtClean="0"/>
                <a:t> </a:t>
              </a:r>
              <a:endParaRPr lang="en-US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55847" y="4275408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88819" y="4275408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</p:grpSp>
      <p:sp>
        <p:nvSpPr>
          <p:cNvPr id="20" name="Ellipse 19"/>
          <p:cNvSpPr/>
          <p:nvPr/>
        </p:nvSpPr>
        <p:spPr>
          <a:xfrm>
            <a:off x="5573991" y="3220511"/>
            <a:ext cx="101600" cy="1016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18"/>
          <p:cNvSpPr/>
          <p:nvPr/>
        </p:nvSpPr>
        <p:spPr>
          <a:xfrm>
            <a:off x="6782551" y="3085749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19"/>
          <p:cNvSpPr/>
          <p:nvPr/>
        </p:nvSpPr>
        <p:spPr>
          <a:xfrm>
            <a:off x="1155295" y="4993307"/>
            <a:ext cx="101600" cy="1016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18"/>
          <p:cNvSpPr/>
          <p:nvPr/>
        </p:nvSpPr>
        <p:spPr>
          <a:xfrm>
            <a:off x="2188160" y="4993393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18"/>
          <p:cNvSpPr/>
          <p:nvPr/>
        </p:nvSpPr>
        <p:spPr>
          <a:xfrm>
            <a:off x="2459476" y="4993307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18"/>
          <p:cNvSpPr/>
          <p:nvPr/>
        </p:nvSpPr>
        <p:spPr>
          <a:xfrm>
            <a:off x="6165211" y="4139069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Text Placeholder 2"/>
          <p:cNvSpPr>
            <a:spLocks noGrp="1"/>
          </p:cNvSpPr>
          <p:nvPr>
            <p:ph sz="half" idx="1"/>
          </p:nvPr>
        </p:nvSpPr>
        <p:spPr>
          <a:xfrm>
            <a:off x="537393" y="168116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+mn-lt"/>
              </a:rPr>
              <a:t>B</a:t>
            </a:r>
            <a:r>
              <a:rPr lang="en-US" dirty="0" smtClean="0">
                <a:latin typeface="+mn-lt"/>
              </a:rPr>
              <a:t>inary </a:t>
            </a:r>
            <a:r>
              <a:rPr lang="en-US" b="1" dirty="0" smtClean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pace </a:t>
            </a:r>
            <a:r>
              <a:rPr lang="en-US" b="1" dirty="0" smtClean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artitioning tree</a:t>
            </a:r>
            <a:endParaRPr lang="en-US" dirty="0">
              <a:latin typeface="+mn-lt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/>
          <a:lstStyle/>
          <a:p>
            <a:r>
              <a:rPr lang="de-CH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0870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291425" y="1538481"/>
            <a:ext cx="11633200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/>
              <a:t>Complexity</a:t>
            </a:r>
            <a:r>
              <a:rPr lang="fr-FR" sz="2800" b="1" dirty="0" smtClean="0"/>
              <a:t> in practice</a:t>
            </a:r>
          </a:p>
          <a:p>
            <a:endParaRPr lang="fr-FR" sz="2800" b="1" dirty="0"/>
          </a:p>
          <a:p>
            <a:r>
              <a:rPr lang="fr-FR" sz="2400" b="1" dirty="0" smtClean="0">
                <a:solidFill>
                  <a:srgbClr val="F45B48"/>
                </a:solidFill>
              </a:rPr>
              <a:t>Test: 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 smtClean="0"/>
              <a:t>6 </a:t>
            </a:r>
            <a:r>
              <a:rPr lang="fr-FR" sz="2000" dirty="0" err="1" smtClean="0"/>
              <a:t>decimated</a:t>
            </a:r>
            <a:r>
              <a:rPr lang="fr-FR" sz="2000" dirty="0" smtClean="0"/>
              <a:t> </a:t>
            </a:r>
            <a:r>
              <a:rPr lang="fr-FR" sz="2000" dirty="0" err="1" smtClean="0"/>
              <a:t>Raptors</a:t>
            </a:r>
            <a:endParaRPr lang="fr-FR" sz="2000" dirty="0"/>
          </a:p>
          <a:p>
            <a:pPr marL="342900" indent="-342900">
              <a:buFont typeface="Arial"/>
              <a:buChar char="•"/>
            </a:pPr>
            <a:r>
              <a:rPr lang="fr-FR" sz="2000" dirty="0" err="1" smtClean="0"/>
              <a:t>Fixed</a:t>
            </a:r>
            <a:r>
              <a:rPr lang="fr-FR" sz="2000" dirty="0" smtClean="0"/>
              <a:t> </a:t>
            </a:r>
            <a:r>
              <a:rPr lang="fr-FR" sz="2000" dirty="0" err="1" smtClean="0"/>
              <a:t>shadow</a:t>
            </a:r>
            <a:r>
              <a:rPr lang="fr-FR" sz="2000" dirty="0" smtClean="0"/>
              <a:t> </a:t>
            </a:r>
            <a:r>
              <a:rPr lang="fr-FR" sz="2000" dirty="0" err="1" smtClean="0"/>
              <a:t>complexity</a:t>
            </a:r>
            <a:endParaRPr lang="fr-FR" sz="2000" dirty="0"/>
          </a:p>
          <a:p>
            <a:pPr marL="342900" indent="-342900">
              <a:buFont typeface="Arial"/>
              <a:buChar char="•"/>
            </a:pPr>
            <a:r>
              <a:rPr lang="fr-FR" sz="2000" dirty="0" err="1" smtClean="0"/>
              <a:t>Increasing</a:t>
            </a:r>
            <a:r>
              <a:rPr lang="fr-FR" sz="2000" dirty="0" smtClean="0"/>
              <a:t> </a:t>
            </a:r>
            <a:r>
              <a:rPr lang="fr-FR" sz="2000" dirty="0" err="1" smtClean="0"/>
              <a:t>geometric</a:t>
            </a:r>
            <a:r>
              <a:rPr lang="fr-FR" sz="2000" dirty="0" smtClean="0"/>
              <a:t> </a:t>
            </a:r>
            <a:r>
              <a:rPr lang="fr-FR" sz="2000" dirty="0" err="1" smtClean="0"/>
              <a:t>complexity</a:t>
            </a:r>
            <a:endParaRPr lang="fr-FR" sz="2000" dirty="0" smtClean="0"/>
          </a:p>
          <a:p>
            <a:endParaRPr lang="fr-FR" sz="2400" dirty="0"/>
          </a:p>
          <a:p>
            <a:r>
              <a:rPr lang="fr-FR" sz="2400" b="1" dirty="0" smtClean="0">
                <a:solidFill>
                  <a:srgbClr val="F45B48"/>
                </a:solidFill>
              </a:rPr>
              <a:t>Building: </a:t>
            </a:r>
            <a:r>
              <a:rPr lang="fr-FR" sz="2400" dirty="0" smtClean="0"/>
              <a:t>O(n log(n))</a:t>
            </a:r>
          </a:p>
          <a:p>
            <a:endParaRPr lang="fr-FR" sz="2400" dirty="0"/>
          </a:p>
          <a:p>
            <a:r>
              <a:rPr lang="fr-FR" sz="2400" b="1" dirty="0" err="1" smtClean="0">
                <a:solidFill>
                  <a:srgbClr val="F45B48"/>
                </a:solidFill>
              </a:rPr>
              <a:t>Shading</a:t>
            </a:r>
            <a:r>
              <a:rPr lang="fr-FR" sz="2400" b="1" dirty="0" smtClean="0">
                <a:solidFill>
                  <a:srgbClr val="F45B48"/>
                </a:solidFill>
              </a:rPr>
              <a:t>: </a:t>
            </a:r>
            <a:r>
              <a:rPr lang="fr-FR" sz="2400" dirty="0" smtClean="0"/>
              <a:t>O(log(n))</a:t>
            </a:r>
            <a:endParaRPr lang="fr-FR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&gt;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Tests and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 smtClean="0"/>
              <a:t>24</a:t>
            </a:r>
            <a:endParaRPr lang="de-CH" dirty="0"/>
          </a:p>
        </p:txBody>
      </p:sp>
      <p:pic>
        <p:nvPicPr>
          <p:cNvPr id="6" name="Picture 5" descr="graphiqu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9" t="11924" r="15864" b="59280"/>
          <a:stretch/>
        </p:blipFill>
        <p:spPr>
          <a:xfrm>
            <a:off x="5076989" y="1712228"/>
            <a:ext cx="6296400" cy="4003200"/>
          </a:xfrm>
          <a:prstGeom prst="rect">
            <a:avLst/>
          </a:prstGeom>
        </p:spPr>
      </p:pic>
      <p:pic>
        <p:nvPicPr>
          <p:cNvPr id="7" name="Picture 6" descr="raptor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 b="15620"/>
          <a:stretch/>
        </p:blipFill>
        <p:spPr>
          <a:xfrm>
            <a:off x="8730031" y="3690035"/>
            <a:ext cx="1771630" cy="135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8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291425" y="1224546"/>
            <a:ext cx="11633200" cy="530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b="1" dirty="0" smtClean="0"/>
              <a:t>Indirect comparison with [Sintorn2014]</a:t>
            </a:r>
          </a:p>
          <a:p>
            <a:pPr>
              <a:lnSpc>
                <a:spcPct val="90000"/>
              </a:lnSpc>
            </a:pPr>
            <a:endParaRPr lang="en-GB" sz="2000" b="1" dirty="0" smtClean="0"/>
          </a:p>
          <a:p>
            <a:pPr>
              <a:lnSpc>
                <a:spcPct val="90000"/>
              </a:lnSpc>
            </a:pPr>
            <a:r>
              <a:rPr lang="en-GB" sz="2400" b="1" dirty="0" smtClean="0">
                <a:solidFill>
                  <a:srgbClr val="F45B48"/>
                </a:solidFill>
              </a:rPr>
              <a:t>Test: </a:t>
            </a:r>
          </a:p>
          <a:p>
            <a:pPr>
              <a:lnSpc>
                <a:spcPct val="90000"/>
              </a:lnSpc>
            </a:pPr>
            <a:r>
              <a:rPr lang="en-GB" sz="2000" dirty="0" smtClean="0"/>
              <a:t>Same hardware: GTX 780</a:t>
            </a:r>
          </a:p>
          <a:p>
            <a:pPr>
              <a:lnSpc>
                <a:spcPct val="90000"/>
              </a:lnSpc>
            </a:pPr>
            <a:r>
              <a:rPr lang="en-GB" sz="2000" dirty="0" smtClean="0"/>
              <a:t>Same models and data (shared by Erik </a:t>
            </a:r>
            <a:r>
              <a:rPr lang="en-GB" sz="2000" dirty="0" err="1" smtClean="0"/>
              <a:t>Sintorn</a:t>
            </a:r>
            <a:r>
              <a:rPr lang="en-GB" sz="2000" dirty="0" smtClean="0"/>
              <a:t>)</a:t>
            </a:r>
          </a:p>
          <a:p>
            <a:pPr>
              <a:lnSpc>
                <a:spcPct val="90000"/>
              </a:lnSpc>
            </a:pPr>
            <a:endParaRPr lang="en-GB" sz="2400" dirty="0" smtClean="0"/>
          </a:p>
          <a:p>
            <a:pPr>
              <a:lnSpc>
                <a:spcPct val="90000"/>
              </a:lnSpc>
            </a:pPr>
            <a:r>
              <a:rPr lang="en-GB" sz="2400" b="1" dirty="0" smtClean="0">
                <a:solidFill>
                  <a:srgbClr val="F45B48"/>
                </a:solidFill>
              </a:rPr>
              <a:t>Speed:</a:t>
            </a:r>
            <a:endParaRPr lang="en-GB" sz="2000" b="1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000" dirty="0" smtClean="0">
                <a:solidFill>
                  <a:srgbClr val="000000"/>
                </a:solidFill>
              </a:rPr>
              <a:t>We are slower!</a:t>
            </a:r>
          </a:p>
          <a:p>
            <a:pPr>
              <a:lnSpc>
                <a:spcPct val="90000"/>
              </a:lnSpc>
            </a:pPr>
            <a:r>
              <a:rPr lang="en-GB" sz="2000" dirty="0" smtClean="0">
                <a:solidFill>
                  <a:srgbClr val="000000"/>
                </a:solidFill>
              </a:rPr>
              <a:t>Difference decreases as #triangles increases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[Sintorn2014] scales linearly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PSV scales logarithmically</a:t>
            </a:r>
          </a:p>
          <a:p>
            <a:pPr>
              <a:lnSpc>
                <a:spcPct val="90000"/>
              </a:lnSpc>
            </a:pPr>
            <a:endParaRPr lang="en-GB" sz="2400" dirty="0" smtClean="0"/>
          </a:p>
          <a:p>
            <a:pPr>
              <a:lnSpc>
                <a:spcPct val="90000"/>
              </a:lnSpc>
            </a:pPr>
            <a:r>
              <a:rPr lang="en-GB" sz="2400" b="1" dirty="0" smtClean="0">
                <a:solidFill>
                  <a:srgbClr val="F45B48"/>
                </a:solidFill>
              </a:rPr>
              <a:t>Memory: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GB" sz="2000" dirty="0" smtClean="0"/>
              <a:t>[Sintorn2014]: 33 to 58 MB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GB" sz="2000" dirty="0" smtClean="0"/>
              <a:t>PSV: 7.3 to 48.8 MB</a:t>
            </a:r>
          </a:p>
          <a:p>
            <a:pPr>
              <a:lnSpc>
                <a:spcPct val="90000"/>
              </a:lnSpc>
            </a:pPr>
            <a:endParaRPr lang="en-GB" sz="2400" b="1" dirty="0" smtClean="0">
              <a:solidFill>
                <a:srgbClr val="F45B48"/>
              </a:solidFill>
            </a:endParaRPr>
          </a:p>
          <a:p>
            <a:pPr>
              <a:lnSpc>
                <a:spcPct val="90000"/>
              </a:lnSpc>
            </a:pPr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&gt;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Tests and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 smtClean="0"/>
              <a:t>25</a:t>
            </a:r>
            <a:endParaRPr lang="de-CH" dirty="0"/>
          </a:p>
        </p:txBody>
      </p:sp>
      <p:grpSp>
        <p:nvGrpSpPr>
          <p:cNvPr id="8" name="Group 9"/>
          <p:cNvGrpSpPr/>
          <p:nvPr/>
        </p:nvGrpSpPr>
        <p:grpSpPr>
          <a:xfrm>
            <a:off x="6285605" y="1889060"/>
            <a:ext cx="5650752" cy="4053157"/>
            <a:chOff x="6408151" y="1231806"/>
            <a:chExt cx="5650752" cy="4053157"/>
          </a:xfrm>
        </p:grpSpPr>
        <p:grpSp>
          <p:nvGrpSpPr>
            <p:cNvPr id="9" name="Group 8"/>
            <p:cNvGrpSpPr/>
            <p:nvPr/>
          </p:nvGrpSpPr>
          <p:grpSpPr>
            <a:xfrm>
              <a:off x="6408151" y="1231806"/>
              <a:ext cx="5362113" cy="3857055"/>
              <a:chOff x="6408151" y="1231806"/>
              <a:chExt cx="5362113" cy="3857055"/>
            </a:xfrm>
          </p:grpSpPr>
          <p:pic>
            <p:nvPicPr>
              <p:cNvPr id="11" name="Picture 4" descr="sintorn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8151" y="1848511"/>
                <a:ext cx="5362113" cy="3240350"/>
              </a:xfrm>
              <a:prstGeom prst="rect">
                <a:avLst/>
              </a:prstGeom>
            </p:spPr>
          </p:pic>
          <p:pic>
            <p:nvPicPr>
              <p:cNvPr id="12" name="Picture 5" descr="villa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5078" y="2186395"/>
                <a:ext cx="1232420" cy="1222413"/>
              </a:xfrm>
              <a:prstGeom prst="rect">
                <a:avLst/>
              </a:prstGeom>
            </p:spPr>
          </p:pic>
          <p:pic>
            <p:nvPicPr>
              <p:cNvPr id="13" name="Picture 6" descr="fuzzy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4970" y="3330829"/>
                <a:ext cx="1246122" cy="1237691"/>
              </a:xfrm>
              <a:prstGeom prst="rect">
                <a:avLst/>
              </a:prstGeom>
            </p:spPr>
          </p:pic>
          <p:pic>
            <p:nvPicPr>
              <p:cNvPr id="14" name="Picture 7" descr="Citadel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52" y="1231806"/>
                <a:ext cx="1214738" cy="1204876"/>
              </a:xfrm>
              <a:prstGeom prst="rect">
                <a:avLst/>
              </a:prstGeom>
            </p:spPr>
          </p:pic>
        </p:grpSp>
        <p:sp>
          <p:nvSpPr>
            <p:cNvPr id="10" name="TextBox 2"/>
            <p:cNvSpPr txBox="1"/>
            <p:nvPr/>
          </p:nvSpPr>
          <p:spPr>
            <a:xfrm>
              <a:off x="6705429" y="4915631"/>
              <a:ext cx="5353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60K                      88K                     400K         </a:t>
              </a:r>
              <a:r>
                <a:rPr lang="en-US" dirty="0"/>
                <a:t>T</a:t>
              </a:r>
              <a:r>
                <a:rPr lang="en-US" dirty="0" smtClean="0"/>
                <a:t>riangles</a:t>
              </a:r>
              <a:endParaRPr lang="en-US" dirty="0"/>
            </a:p>
          </p:txBody>
        </p:sp>
      </p:grpSp>
      <p:sp>
        <p:nvSpPr>
          <p:cNvPr id="15" name="TextBox 12"/>
          <p:cNvSpPr txBox="1"/>
          <p:nvPr/>
        </p:nvSpPr>
        <p:spPr>
          <a:xfrm rot="16200000">
            <a:off x="5280890" y="3239327"/>
            <a:ext cx="182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Slow down factor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02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614515" y="1427079"/>
            <a:ext cx="116332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X-ray shadows </a:t>
            </a:r>
            <a:r>
              <a:rPr lang="en-GB" sz="2000" dirty="0" smtClean="0"/>
              <a:t>(Order Ind. Transparency)</a:t>
            </a:r>
          </a:p>
          <a:p>
            <a:endParaRPr lang="en-GB" sz="2800" b="1" dirty="0" smtClean="0">
              <a:solidFill>
                <a:srgbClr val="FF0000"/>
              </a:solidFill>
            </a:endParaRPr>
          </a:p>
          <a:p>
            <a:r>
              <a:rPr lang="en-GB" sz="2400" b="1" dirty="0" smtClean="0">
                <a:solidFill>
                  <a:srgbClr val="F45B48"/>
                </a:solidFill>
              </a:rPr>
              <a:t>Algorithms: </a:t>
            </a:r>
            <a:r>
              <a:rPr lang="en-GB" sz="2400" dirty="0" smtClean="0"/>
              <a:t>Slight changes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/>
              <a:t>Support for material properties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/>
              <a:t>all details in the paper</a:t>
            </a:r>
          </a:p>
          <a:p>
            <a:endParaRPr lang="en-GB" sz="2800" b="1" dirty="0" smtClean="0"/>
          </a:p>
          <a:p>
            <a:r>
              <a:rPr lang="en-GB" sz="2400" b="1" dirty="0" smtClean="0">
                <a:solidFill>
                  <a:srgbClr val="F45B48"/>
                </a:solidFill>
              </a:rPr>
              <a:t>OS: </a:t>
            </a:r>
            <a:r>
              <a:rPr lang="en-GB" sz="2400" dirty="0" smtClean="0"/>
              <a:t>Linux</a:t>
            </a:r>
          </a:p>
          <a:p>
            <a:endParaRPr lang="en-GB" sz="2400" b="1" dirty="0" smtClean="0">
              <a:solidFill>
                <a:srgbClr val="F45B48"/>
              </a:solidFill>
            </a:endParaRPr>
          </a:p>
          <a:p>
            <a:r>
              <a:rPr lang="en-GB" sz="2400" b="1" dirty="0" smtClean="0">
                <a:solidFill>
                  <a:srgbClr val="F45B48"/>
                </a:solidFill>
              </a:rPr>
              <a:t>Hardware:</a:t>
            </a:r>
            <a:r>
              <a:rPr lang="en-GB" sz="2400" dirty="0" smtClean="0">
                <a:solidFill>
                  <a:srgbClr val="000000"/>
                </a:solidFill>
              </a:rPr>
              <a:t> NVIDIA </a:t>
            </a:r>
            <a:r>
              <a:rPr lang="en-GB" sz="2400" dirty="0" smtClean="0"/>
              <a:t>GTX 980, 1024   1024</a:t>
            </a:r>
          </a:p>
          <a:p>
            <a:endParaRPr lang="en-GB" sz="2400" dirty="0" smtClean="0"/>
          </a:p>
          <a:p>
            <a:r>
              <a:rPr lang="en-GB" sz="2400" b="1" dirty="0" smtClean="0">
                <a:solidFill>
                  <a:srgbClr val="F45B48"/>
                </a:solidFill>
              </a:rPr>
              <a:t>Front face culling: </a:t>
            </a:r>
            <a:r>
              <a:rPr lang="en-GB" sz="2400" dirty="0" smtClean="0"/>
              <a:t>OFF</a:t>
            </a:r>
          </a:p>
          <a:p>
            <a:endParaRPr lang="en-GB" sz="2400" dirty="0" smtClean="0"/>
          </a:p>
          <a:p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&gt;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Tests and comparison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 rot="2577997">
            <a:off x="4751629" y="4440424"/>
            <a:ext cx="46437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Courier"/>
                <a:cs typeface="Courier"/>
              </a:rPr>
              <a:t>+</a:t>
            </a:r>
            <a:endParaRPr lang="fr-FR" sz="2400" dirty="0">
              <a:latin typeface="Courier"/>
              <a:cs typeface="Courier"/>
            </a:endParaRPr>
          </a:p>
        </p:txBody>
      </p:sp>
      <p:pic>
        <p:nvPicPr>
          <p:cNvPr id="6" name="trexTra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0063"/>
          <a:stretch/>
        </p:blipFill>
        <p:spPr>
          <a:xfrm>
            <a:off x="5737719" y="1044063"/>
            <a:ext cx="6483893" cy="5183139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/>
          <a:lstStyle/>
          <a:p>
            <a:r>
              <a:rPr lang="de-CH" dirty="0" smtClean="0"/>
              <a:t>26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9790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4367303"/>
            <a:ext cx="12192000" cy="3230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-3574" y="5016977"/>
            <a:ext cx="12192000" cy="3230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4697477"/>
            <a:ext cx="12192000" cy="323057"/>
          </a:xfrm>
          <a:prstGeom prst="rect">
            <a:avLst/>
          </a:prstGeom>
          <a:solidFill>
            <a:srgbClr val="F45B48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5336010"/>
            <a:ext cx="12192000" cy="323057"/>
          </a:xfrm>
          <a:prstGeom prst="rect">
            <a:avLst/>
          </a:prstGeom>
          <a:solidFill>
            <a:srgbClr val="F45B48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&gt;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Tests and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 smtClean="0"/>
              <a:t>27</a:t>
            </a:r>
            <a:endParaRPr lang="de-CH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352466"/>
              </p:ext>
            </p:extLst>
          </p:nvPr>
        </p:nvGraphicFramePr>
        <p:xfrm>
          <a:off x="0" y="4344730"/>
          <a:ext cx="12191999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9075"/>
                <a:gridCol w="3717175"/>
                <a:gridCol w="3635071"/>
                <a:gridCol w="3090678"/>
              </a:tblGrid>
              <a:tr h="1077525"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Building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(</a:t>
                      </a:r>
                      <a:r>
                        <a:rPr lang="en-US" sz="2000" dirty="0" err="1" smtClean="0"/>
                        <a:t>ms</a:t>
                      </a:r>
                      <a:r>
                        <a:rPr lang="en-US" sz="2000" dirty="0" smtClean="0"/>
                        <a:t>)</a:t>
                      </a:r>
                    </a:p>
                    <a:p>
                      <a:r>
                        <a:rPr lang="en-US" sz="2000" dirty="0" smtClean="0"/>
                        <a:t>Shading </a:t>
                      </a:r>
                      <a:r>
                        <a:rPr lang="en-US" sz="2000" baseline="0" dirty="0" smtClean="0"/>
                        <a:t>(</a:t>
                      </a:r>
                      <a:r>
                        <a:rPr lang="en-US" sz="2000" baseline="0" dirty="0" err="1" smtClean="0"/>
                        <a:t>ms</a:t>
                      </a:r>
                      <a:r>
                        <a:rPr lang="en-US" sz="2000" baseline="0" dirty="0" smtClean="0"/>
                        <a:t>)</a:t>
                      </a:r>
                    </a:p>
                    <a:p>
                      <a:r>
                        <a:rPr lang="en-US" sz="2000" baseline="0" dirty="0" smtClean="0"/>
                        <a:t>PSV time (</a:t>
                      </a:r>
                      <a:r>
                        <a:rPr lang="en-US" sz="2000" baseline="0" dirty="0" err="1" smtClean="0"/>
                        <a:t>ms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 K</a:t>
                      </a:r>
                    </a:p>
                    <a:p>
                      <a:pPr algn="ctr"/>
                      <a:r>
                        <a:rPr lang="en-US" sz="2000" dirty="0" smtClean="0"/>
                        <a:t>0.30</a:t>
                      </a:r>
                    </a:p>
                    <a:p>
                      <a:pPr algn="ctr"/>
                      <a:r>
                        <a:rPr lang="en-US" sz="2000" dirty="0" smtClean="0"/>
                        <a:t>3.09</a:t>
                      </a:r>
                    </a:p>
                    <a:p>
                      <a:pPr algn="ctr"/>
                      <a:r>
                        <a:rPr lang="en-US" sz="2000" b="1" dirty="0" smtClean="0"/>
                        <a:t>3.39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69k</a:t>
                      </a:r>
                    </a:p>
                    <a:p>
                      <a:pPr algn="ctr"/>
                      <a:r>
                        <a:rPr lang="en-US" sz="2000" dirty="0" smtClean="0"/>
                        <a:t>0.72</a:t>
                      </a:r>
                    </a:p>
                    <a:p>
                      <a:pPr algn="ctr"/>
                      <a:r>
                        <a:rPr lang="en-US" sz="2000" dirty="0" smtClean="0"/>
                        <a:t>2.95</a:t>
                      </a:r>
                    </a:p>
                    <a:p>
                      <a:pPr algn="ctr"/>
                      <a:r>
                        <a:rPr lang="en-US" sz="2000" b="1" dirty="0" smtClean="0"/>
                        <a:t>3.67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1000K</a:t>
                      </a:r>
                    </a:p>
                    <a:p>
                      <a:pPr algn="ctr"/>
                      <a:r>
                        <a:rPr lang="en-US" sz="2000" dirty="0" smtClean="0"/>
                        <a:t>15.78</a:t>
                      </a:r>
                    </a:p>
                    <a:p>
                      <a:pPr algn="ctr"/>
                      <a:r>
                        <a:rPr lang="en-US" sz="2000" dirty="0" smtClean="0"/>
                        <a:t>18.12</a:t>
                      </a:r>
                    </a:p>
                    <a:p>
                      <a:pPr algn="ctr"/>
                      <a:r>
                        <a:rPr lang="en-US" sz="2000" b="1" dirty="0" smtClean="0"/>
                        <a:t>33.90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Sans ti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6" y="1989979"/>
            <a:ext cx="3487237" cy="229888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Sans titre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41" y="1989978"/>
            <a:ext cx="3487239" cy="22988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Sans titre 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090" y="1994820"/>
            <a:ext cx="3462995" cy="228290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5580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Outlines 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7901" y="1288231"/>
            <a:ext cx="8517849" cy="472204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r-FR" dirty="0" err="1">
                <a:solidFill>
                  <a:srgbClr val="767171"/>
                </a:solidFill>
              </a:rPr>
              <a:t>Introducing</a:t>
            </a:r>
            <a:r>
              <a:rPr lang="fr-FR" dirty="0">
                <a:solidFill>
                  <a:srgbClr val="767171"/>
                </a:solidFill>
              </a:rPr>
              <a:t> TOP </a:t>
            </a:r>
            <a:r>
              <a:rPr lang="fr-FR" dirty="0" err="1">
                <a:solidFill>
                  <a:srgbClr val="767171"/>
                </a:solidFill>
              </a:rPr>
              <a:t>Tree</a:t>
            </a:r>
            <a:endParaRPr lang="fr-FR" dirty="0">
              <a:solidFill>
                <a:srgbClr val="767171"/>
              </a:solidFill>
            </a:endParaRPr>
          </a:p>
          <a:p>
            <a:pPr>
              <a:lnSpc>
                <a:spcPct val="200000"/>
              </a:lnSpc>
            </a:pPr>
            <a:r>
              <a:rPr lang="fr-FR" dirty="0" err="1" smtClean="0">
                <a:solidFill>
                  <a:srgbClr val="767171"/>
                </a:solidFill>
              </a:rPr>
              <a:t>Partitioned</a:t>
            </a:r>
            <a:r>
              <a:rPr lang="fr-FR" dirty="0" smtClean="0">
                <a:solidFill>
                  <a:srgbClr val="767171"/>
                </a:solidFill>
              </a:rPr>
              <a:t> </a:t>
            </a:r>
            <a:r>
              <a:rPr lang="fr-FR" dirty="0">
                <a:solidFill>
                  <a:srgbClr val="767171"/>
                </a:solidFill>
              </a:rPr>
              <a:t>Shadow </a:t>
            </a:r>
            <a:r>
              <a:rPr lang="fr-FR" dirty="0" smtClean="0">
                <a:solidFill>
                  <a:srgbClr val="767171"/>
                </a:solidFill>
              </a:rPr>
              <a:t>Volumes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767171"/>
                </a:solidFill>
              </a:rPr>
              <a:t>Results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Conclusion and perspectives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 smtClean="0"/>
              <a:t>28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47435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592229" y="1427079"/>
            <a:ext cx="11633200" cy="414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400" b="1" dirty="0" smtClean="0">
                <a:solidFill>
                  <a:srgbClr val="F45B48"/>
                </a:solidFill>
              </a:rPr>
              <a:t>Starting point: 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GB" sz="2000" dirty="0" smtClean="0"/>
              <a:t>The old SVBSP algorithm [Chin89]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GB" sz="2000" dirty="0" smtClean="0"/>
              <a:t>Previously left aside because of its drawbacks</a:t>
            </a:r>
          </a:p>
          <a:p>
            <a:pPr>
              <a:lnSpc>
                <a:spcPct val="110000"/>
              </a:lnSpc>
            </a:pPr>
            <a:endParaRPr lang="en-GB" sz="2400" b="1" dirty="0" smtClean="0">
              <a:solidFill>
                <a:srgbClr val="F45B48"/>
              </a:solidFill>
            </a:endParaRPr>
          </a:p>
          <a:p>
            <a:pPr>
              <a:lnSpc>
                <a:spcPct val="110000"/>
              </a:lnSpc>
            </a:pPr>
            <a:r>
              <a:rPr lang="en-GB" sz="2400" b="1" dirty="0" smtClean="0">
                <a:solidFill>
                  <a:srgbClr val="F45B48"/>
                </a:solidFill>
              </a:rPr>
              <a:t>Key point: </a:t>
            </a:r>
            <a:endParaRPr lang="en-GB" sz="2400" dirty="0" smtClean="0"/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Ternary Object Partitioning tree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Fixed memory footprint</a:t>
            </a:r>
            <a:r>
              <a:rPr lang="en-GB" sz="2000" dirty="0">
                <a:solidFill>
                  <a:srgbClr val="000000"/>
                </a:solidFill>
              </a:rPr>
              <a:t>, </a:t>
            </a:r>
            <a:r>
              <a:rPr lang="en-GB" sz="2000" dirty="0" smtClean="0">
                <a:solidFill>
                  <a:srgbClr val="000000"/>
                </a:solidFill>
              </a:rPr>
              <a:t>building O(n log(n))</a:t>
            </a:r>
            <a:r>
              <a:rPr lang="en-GB" sz="2000" dirty="0">
                <a:solidFill>
                  <a:srgbClr val="000000"/>
                </a:solidFill>
              </a:rPr>
              <a:t>, </a:t>
            </a:r>
            <a:r>
              <a:rPr lang="en-GB" sz="2000" dirty="0" smtClean="0">
                <a:solidFill>
                  <a:srgbClr val="000000"/>
                </a:solidFill>
              </a:rPr>
              <a:t>shading O(log(n))</a:t>
            </a:r>
          </a:p>
          <a:p>
            <a:pPr>
              <a:lnSpc>
                <a:spcPct val="110000"/>
              </a:lnSpc>
            </a:pPr>
            <a:endParaRPr lang="en-GB" sz="2400" b="1" dirty="0" smtClean="0">
              <a:solidFill>
                <a:srgbClr val="F45B48"/>
              </a:solidFill>
            </a:endParaRPr>
          </a:p>
          <a:p>
            <a:pPr>
              <a:lnSpc>
                <a:spcPct val="110000"/>
              </a:lnSpc>
            </a:pPr>
            <a:r>
              <a:rPr lang="en-GB" sz="2400" b="1" dirty="0" smtClean="0">
                <a:solidFill>
                  <a:srgbClr val="F45B48"/>
                </a:solidFill>
              </a:rPr>
              <a:t>End point: 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Partitioned Shadow Volumes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Robust, inherits from TOP tree properties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perspectives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 smtClean="0"/>
              <a:t>29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147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558806" y="1237699"/>
            <a:ext cx="11633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 smtClean="0">
              <a:solidFill>
                <a:srgbClr val="F45B48"/>
              </a:solidFill>
            </a:endParaRPr>
          </a:p>
          <a:p>
            <a:r>
              <a:rPr lang="en-GB" sz="2400" b="1" dirty="0" smtClean="0">
                <a:solidFill>
                  <a:srgbClr val="F45B48"/>
                </a:solidFill>
              </a:rPr>
              <a:t>Not the fastest ever but: </a:t>
            </a:r>
            <a:endParaRPr lang="en-GB" sz="2400" dirty="0" smtClean="0"/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Fast, clearly real-time, with interesting algorithmic complexities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Quite </a:t>
            </a:r>
            <a:r>
              <a:rPr lang="en-GB" sz="2000" dirty="0">
                <a:solidFill>
                  <a:srgbClr val="000000"/>
                </a:solidFill>
              </a:rPr>
              <a:t>straightforward </a:t>
            </a:r>
            <a:r>
              <a:rPr lang="en-GB" sz="2000" dirty="0" smtClean="0">
                <a:solidFill>
                  <a:srgbClr val="000000"/>
                </a:solidFill>
              </a:rPr>
              <a:t>implementation</a:t>
            </a:r>
          </a:p>
          <a:p>
            <a:pPr marL="342900" indent="-342900">
              <a:buFont typeface="Arial"/>
              <a:buChar char="•"/>
            </a:pPr>
            <a:endParaRPr lang="en-GB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GB" sz="2400" b="1" dirty="0" smtClean="0">
              <a:solidFill>
                <a:srgbClr val="F45B48"/>
              </a:solidFill>
            </a:endParaRPr>
          </a:p>
          <a:p>
            <a:r>
              <a:rPr lang="en-GB" sz="2400" b="1" dirty="0" smtClean="0">
                <a:solidFill>
                  <a:srgbClr val="F45B48"/>
                </a:solidFill>
              </a:rPr>
              <a:t>Perspectives: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Combination with any shadow casters culling technique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TOP tree may be useful for other partitioning problems</a:t>
            </a:r>
          </a:p>
          <a:p>
            <a:endParaRPr lang="en-GB" sz="2000" dirty="0" smtClean="0">
              <a:solidFill>
                <a:srgbClr val="000000"/>
              </a:solidFill>
            </a:endParaRPr>
          </a:p>
          <a:p>
            <a:endParaRPr lang="en-GB" sz="2000" dirty="0" smtClean="0">
              <a:solidFill>
                <a:srgbClr val="000000"/>
              </a:solidFill>
            </a:endParaRPr>
          </a:p>
          <a:p>
            <a:r>
              <a:rPr lang="en-GB" sz="2400" b="1" dirty="0" smtClean="0">
                <a:solidFill>
                  <a:srgbClr val="F45B48"/>
                </a:solidFill>
              </a:rPr>
              <a:t>Want to test ?</a:t>
            </a:r>
            <a:endParaRPr lang="en-GB" sz="2000" b="1" dirty="0" smtClean="0">
              <a:solidFill>
                <a:srgbClr val="F45B48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 smtClean="0"/>
              <a:t>Compute and fragment </a:t>
            </a:r>
            <a:r>
              <a:rPr lang="en-GB" sz="2000" dirty="0" err="1" smtClean="0"/>
              <a:t>shaders</a:t>
            </a:r>
            <a:r>
              <a:rPr lang="en-GB" sz="2000" dirty="0" smtClean="0"/>
              <a:t> available for download:</a:t>
            </a:r>
            <a:endParaRPr lang="en-GB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Conclusion and perspectives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 smtClean="0"/>
              <a:t>30</a:t>
            </a:r>
            <a:endParaRPr lang="de-CH" dirty="0"/>
          </a:p>
        </p:txBody>
      </p:sp>
      <p:sp>
        <p:nvSpPr>
          <p:cNvPr id="3" name="TextBox 2"/>
          <p:cNvSpPr txBox="1"/>
          <p:nvPr/>
        </p:nvSpPr>
        <p:spPr>
          <a:xfrm>
            <a:off x="6787790" y="5219700"/>
            <a:ext cx="418077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45B48"/>
                </a:solidFill>
              </a:rPr>
              <a:t>https://</a:t>
            </a:r>
            <a:r>
              <a:rPr lang="en-US" sz="2000" b="1" dirty="0" err="1">
                <a:solidFill>
                  <a:srgbClr val="F45B48"/>
                </a:solidFill>
              </a:rPr>
              <a:t>github.com</a:t>
            </a:r>
            <a:r>
              <a:rPr lang="en-US" sz="2000" b="1" dirty="0">
                <a:solidFill>
                  <a:srgbClr val="F45B48"/>
                </a:solidFill>
              </a:rPr>
              <a:t>/</a:t>
            </a:r>
            <a:r>
              <a:rPr lang="en-US" sz="2000" b="1" dirty="0" err="1">
                <a:solidFill>
                  <a:srgbClr val="F45B48"/>
                </a:solidFill>
              </a:rPr>
              <a:t>PSVcode</a:t>
            </a:r>
            <a:r>
              <a:rPr lang="en-US" sz="2000" b="1" dirty="0">
                <a:solidFill>
                  <a:srgbClr val="F45B48"/>
                </a:solidFill>
              </a:rPr>
              <a:t>/</a:t>
            </a:r>
            <a:r>
              <a:rPr lang="en-US" sz="2000" b="1" dirty="0" smtClean="0">
                <a:solidFill>
                  <a:srgbClr val="F45B48"/>
                </a:solidFill>
              </a:rPr>
              <a:t>EG2015</a:t>
            </a:r>
            <a:endParaRPr lang="en-US" sz="2000" b="1" dirty="0">
              <a:solidFill>
                <a:srgbClr val="F45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3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!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" y="266360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45B48"/>
                </a:solidFill>
              </a:rPr>
              <a:t>Questions?</a:t>
            </a:r>
            <a:endParaRPr lang="fr-FR" sz="4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524390" y="6362700"/>
            <a:ext cx="418077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45B48"/>
                </a:solidFill>
              </a:rPr>
              <a:t>https://</a:t>
            </a:r>
            <a:r>
              <a:rPr lang="en-US" sz="2000" b="1" dirty="0" err="1">
                <a:solidFill>
                  <a:srgbClr val="F45B48"/>
                </a:solidFill>
              </a:rPr>
              <a:t>github.com</a:t>
            </a:r>
            <a:r>
              <a:rPr lang="en-US" sz="2000" b="1" dirty="0">
                <a:solidFill>
                  <a:srgbClr val="F45B48"/>
                </a:solidFill>
              </a:rPr>
              <a:t>/</a:t>
            </a:r>
            <a:r>
              <a:rPr lang="en-US" sz="2000" b="1" dirty="0" err="1">
                <a:solidFill>
                  <a:srgbClr val="F45B48"/>
                </a:solidFill>
              </a:rPr>
              <a:t>PSVcode</a:t>
            </a:r>
            <a:r>
              <a:rPr lang="en-US" sz="2000" b="1" dirty="0">
                <a:solidFill>
                  <a:srgbClr val="F45B48"/>
                </a:solidFill>
              </a:rPr>
              <a:t>/</a:t>
            </a:r>
            <a:r>
              <a:rPr lang="en-US" sz="2000" b="1" dirty="0" smtClean="0">
                <a:solidFill>
                  <a:srgbClr val="F45B48"/>
                </a:solidFill>
              </a:rPr>
              <a:t>EG2015</a:t>
            </a:r>
            <a:endParaRPr lang="en-US" sz="2000" b="1" dirty="0">
              <a:solidFill>
                <a:srgbClr val="F45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8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wors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300" y="-12122655"/>
            <a:ext cx="21666200" cy="30660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bad (but rare) case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24390" y="6362700"/>
            <a:ext cx="418077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45B48"/>
                </a:solidFill>
              </a:rPr>
              <a:t>https://</a:t>
            </a:r>
            <a:r>
              <a:rPr lang="en-US" sz="2000" b="1" dirty="0" err="1">
                <a:solidFill>
                  <a:srgbClr val="F45B48"/>
                </a:solidFill>
              </a:rPr>
              <a:t>github.com</a:t>
            </a:r>
            <a:r>
              <a:rPr lang="en-US" sz="2000" b="1" dirty="0">
                <a:solidFill>
                  <a:srgbClr val="F45B48"/>
                </a:solidFill>
              </a:rPr>
              <a:t>/</a:t>
            </a:r>
            <a:r>
              <a:rPr lang="en-US" sz="2000" b="1" dirty="0" err="1">
                <a:solidFill>
                  <a:srgbClr val="F45B48"/>
                </a:solidFill>
              </a:rPr>
              <a:t>PSVcode</a:t>
            </a:r>
            <a:r>
              <a:rPr lang="en-US" sz="2000" b="1" dirty="0">
                <a:solidFill>
                  <a:srgbClr val="F45B48"/>
                </a:solidFill>
              </a:rPr>
              <a:t>/</a:t>
            </a:r>
            <a:r>
              <a:rPr lang="en-US" sz="2000" b="1" dirty="0" smtClean="0">
                <a:solidFill>
                  <a:srgbClr val="F45B48"/>
                </a:solidFill>
              </a:rPr>
              <a:t>EG2015</a:t>
            </a:r>
            <a:endParaRPr lang="en-US" sz="2000" b="1" dirty="0">
              <a:solidFill>
                <a:srgbClr val="F45B48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3900" y="2857500"/>
            <a:ext cx="4813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 err="1" smtClean="0"/>
              <a:t>Specific</a:t>
            </a:r>
            <a:r>
              <a:rPr lang="fr-FR" sz="2400" dirty="0" smtClean="0"/>
              <a:t> </a:t>
            </a:r>
            <a:r>
              <a:rPr lang="fr-FR" sz="2400" dirty="0" err="1" smtClean="0"/>
              <a:t>geometric</a:t>
            </a:r>
            <a:r>
              <a:rPr lang="fr-FR" sz="2400" dirty="0" smtClean="0"/>
              <a:t> configuration</a:t>
            </a:r>
          </a:p>
          <a:p>
            <a:pPr marL="285750" indent="-285750">
              <a:buFont typeface="Arial"/>
              <a:buChar char="•"/>
            </a:pPr>
            <a:endParaRPr lang="fr-FR" sz="2400" dirty="0"/>
          </a:p>
          <a:p>
            <a:pPr marL="285750" indent="-285750">
              <a:buFont typeface="Arial"/>
              <a:buChar char="•"/>
            </a:pPr>
            <a:r>
              <a:rPr lang="fr-FR" sz="2400" dirty="0" smtClean="0"/>
              <a:t>And </a:t>
            </a:r>
            <a:r>
              <a:rPr lang="fr-FR" sz="2400" dirty="0" err="1"/>
              <a:t>s</a:t>
            </a:r>
            <a:r>
              <a:rPr lang="fr-FR" sz="2400" dirty="0" err="1" smtClean="0"/>
              <a:t>pecific</a:t>
            </a:r>
            <a:r>
              <a:rPr lang="fr-FR" sz="2400" dirty="0" smtClean="0"/>
              <a:t> light position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0180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TOP Tree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69255" y="4357729"/>
            <a:ext cx="1194582" cy="554019"/>
            <a:chOff x="4055847" y="4188277"/>
            <a:chExt cx="1194582" cy="554019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605787" y="4460074"/>
              <a:ext cx="54718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4121969" y="4448785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4355929" y="4188277"/>
              <a:ext cx="532191" cy="540000"/>
            </a:xfrm>
            <a:prstGeom prst="ellipse">
              <a:avLst/>
            </a:prstGeom>
            <a:ln>
              <a:solidFill>
                <a:srgbClr val="4F81B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 smtClean="0"/>
                <a:t> </a:t>
              </a:r>
              <a:endParaRPr lang="en-US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55847" y="4275408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88819" y="4275408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</p:grpSp>
      <p:sp>
        <p:nvSpPr>
          <p:cNvPr id="20" name="Ellipse 19"/>
          <p:cNvSpPr/>
          <p:nvPr/>
        </p:nvSpPr>
        <p:spPr>
          <a:xfrm>
            <a:off x="5573991" y="3220511"/>
            <a:ext cx="101600" cy="1016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18"/>
          <p:cNvSpPr/>
          <p:nvPr/>
        </p:nvSpPr>
        <p:spPr>
          <a:xfrm>
            <a:off x="6165211" y="4139069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6587756" y="3324511"/>
            <a:ext cx="563072" cy="419571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rot="19228744">
            <a:off x="5267601" y="2888093"/>
            <a:ext cx="601703" cy="615903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9" name="Right Triangle 28"/>
          <p:cNvSpPr/>
          <p:nvPr/>
        </p:nvSpPr>
        <p:spPr>
          <a:xfrm rot="11805329">
            <a:off x="5624269" y="4104141"/>
            <a:ext cx="932972" cy="264545"/>
          </a:xfrm>
          <a:prstGeom prst="rtTriangl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2362391" y="4993440"/>
            <a:ext cx="563072" cy="419571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6" name="Right Triangle 35"/>
          <p:cNvSpPr/>
          <p:nvPr/>
        </p:nvSpPr>
        <p:spPr>
          <a:xfrm rot="19228744">
            <a:off x="564118" y="4631729"/>
            <a:ext cx="601703" cy="615903"/>
          </a:xfrm>
          <a:prstGeom prst="rt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22" name="Grouper 21"/>
          <p:cNvGrpSpPr/>
          <p:nvPr/>
        </p:nvGrpSpPr>
        <p:grpSpPr>
          <a:xfrm>
            <a:off x="6047625" y="2574211"/>
            <a:ext cx="805169" cy="2109408"/>
            <a:chOff x="6047625" y="2574211"/>
            <a:chExt cx="805169" cy="2109408"/>
          </a:xfrm>
        </p:grpSpPr>
        <p:cxnSp>
          <p:nvCxnSpPr>
            <p:cNvPr id="23" name="Straight Connector 7"/>
            <p:cNvCxnSpPr/>
            <p:nvPr/>
          </p:nvCxnSpPr>
          <p:spPr>
            <a:xfrm rot="1745444" flipH="1">
              <a:off x="6047625" y="2574211"/>
              <a:ext cx="24660" cy="21094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8"/>
            <p:cNvSpPr txBox="1"/>
            <p:nvPr/>
          </p:nvSpPr>
          <p:spPr>
            <a:xfrm rot="21545444">
              <a:off x="6157984" y="2632970"/>
              <a:ext cx="30601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5" name="TextBox 9"/>
            <p:cNvSpPr txBox="1"/>
            <p:nvPr/>
          </p:nvSpPr>
          <p:spPr>
            <a:xfrm rot="21545444">
              <a:off x="6591184" y="2645646"/>
              <a:ext cx="2616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</p:grpSp>
      <p:sp>
        <p:nvSpPr>
          <p:cNvPr id="30" name="Text Placeholder 2"/>
          <p:cNvSpPr>
            <a:spLocks noGrp="1"/>
          </p:cNvSpPr>
          <p:nvPr>
            <p:ph sz="half" idx="1"/>
          </p:nvPr>
        </p:nvSpPr>
        <p:spPr>
          <a:xfrm>
            <a:off x="537393" y="168116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+mn-lt"/>
              </a:rPr>
              <a:t>B</a:t>
            </a:r>
            <a:r>
              <a:rPr lang="en-US" dirty="0" smtClean="0">
                <a:latin typeface="+mn-lt"/>
              </a:rPr>
              <a:t>inary </a:t>
            </a:r>
            <a:r>
              <a:rPr lang="en-US" b="1" dirty="0" smtClean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pace </a:t>
            </a:r>
            <a:r>
              <a:rPr lang="en-US" b="1" dirty="0" smtClean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artitioning tree</a:t>
            </a:r>
            <a:endParaRPr lang="en-US" dirty="0">
              <a:latin typeface="+mn-lt"/>
            </a:endParaRPr>
          </a:p>
        </p:txBody>
      </p:sp>
      <p:sp>
        <p:nvSpPr>
          <p:cNvPr id="3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/>
          <a:lstStyle/>
          <a:p>
            <a:r>
              <a:rPr lang="de-CH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07547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13619</TotalTime>
  <Words>5055</Words>
  <Application>Microsoft Macintosh PowerPoint</Application>
  <PresentationFormat>Personnalisé</PresentationFormat>
  <Paragraphs>1397</Paragraphs>
  <Slides>88</Slides>
  <Notes>88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88</vt:i4>
      </vt:variant>
    </vt:vector>
  </HeadingPairs>
  <TitlesOfParts>
    <vt:vector size="89" baseType="lpstr">
      <vt:lpstr>Office Theme</vt:lpstr>
      <vt:lpstr>Partitioned Shadow Volumes</vt:lpstr>
      <vt:lpstr>What we want</vt:lpstr>
      <vt:lpstr>Introduction &gt; Real time hard shadows</vt:lpstr>
      <vt:lpstr>Introduction &gt; Main idea</vt:lpstr>
      <vt:lpstr>Outlines &gt;</vt:lpstr>
      <vt:lpstr>Outlines &gt;</vt:lpstr>
      <vt:lpstr>Introducing TOP Tree</vt:lpstr>
      <vt:lpstr>Introducing TOP Tree</vt:lpstr>
      <vt:lpstr>Introducing TOP Tree</vt:lpstr>
      <vt:lpstr>Introducing TOP Tree</vt:lpstr>
      <vt:lpstr>Introducing TOP Tree</vt:lpstr>
      <vt:lpstr>Introducing TOP Tree</vt:lpstr>
      <vt:lpstr>Outlines &gt;</vt:lpstr>
      <vt:lpstr>PSV &gt; Shadow Volumes representation</vt:lpstr>
      <vt:lpstr>PSV &gt; Shadow Volumes representation</vt:lpstr>
      <vt:lpstr>PSV &gt; Shadow Volumes representation</vt:lpstr>
      <vt:lpstr>PSV &gt; Shadow Volumes representation</vt:lpstr>
      <vt:lpstr>PSV &gt; Shadow Volumes representation</vt:lpstr>
      <vt:lpstr>PSV &gt; Shadow Volumes representation</vt:lpstr>
      <vt:lpstr>PSV &gt; Shadow Volumes representation</vt:lpstr>
      <vt:lpstr>PSV &gt; Shadow Volumes representation</vt:lpstr>
      <vt:lpstr>PSV &gt; Shadow Volumes representation</vt:lpstr>
      <vt:lpstr>PSV &gt; Shadow Volumes representation</vt:lpstr>
      <vt:lpstr>PSV &gt; Per frame overview</vt:lpstr>
      <vt:lpstr>PSV &gt; Per frame overview</vt:lpstr>
      <vt:lpstr>PSV &gt; Building a TOP Tree</vt:lpstr>
      <vt:lpstr>PSV &gt; Building a TOP Tree</vt:lpstr>
      <vt:lpstr>PSV &gt; Building a TOP Tree</vt:lpstr>
      <vt:lpstr>PSV &gt; Building a TOP Tree</vt:lpstr>
      <vt:lpstr>PSV &gt; Building a TOP Tree</vt:lpstr>
      <vt:lpstr>PSV &gt; Building a TOP Tree</vt:lpstr>
      <vt:lpstr>PSV &gt; Building a TOP Tree</vt:lpstr>
      <vt:lpstr>PSV &gt; Building a TOP Tree</vt:lpstr>
      <vt:lpstr>PSV &gt; Building a TOP Tree</vt:lpstr>
      <vt:lpstr>PSV &gt; Building a TOP Tree</vt:lpstr>
      <vt:lpstr>PSV &gt; Does insertion order matter? (yes)</vt:lpstr>
      <vt:lpstr>PSV &gt; Randomized insertion order</vt:lpstr>
      <vt:lpstr>PSV &gt; Expected complexity</vt:lpstr>
      <vt:lpstr>PSV &gt; Expected complexity</vt:lpstr>
      <vt:lpstr>PSV &gt; Expected complexity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Shading with a TOP tree</vt:lpstr>
      <vt:lpstr>PSV &gt; Expected complexity</vt:lpstr>
      <vt:lpstr>PSV &gt; Expected complexity</vt:lpstr>
      <vt:lpstr>Outlines &gt;</vt:lpstr>
      <vt:lpstr>PSV &gt; OpenGL implementation</vt:lpstr>
      <vt:lpstr>PSV &gt; OpenGL implementation</vt:lpstr>
      <vt:lpstr>PSV &gt; OpenGL implementation</vt:lpstr>
      <vt:lpstr>PSV &gt; OpenGL implementation</vt:lpstr>
      <vt:lpstr>PSV &gt; OpenGL implementation</vt:lpstr>
      <vt:lpstr>Results &gt; Tests and comparison</vt:lpstr>
      <vt:lpstr>Results &gt; Tests and comparison</vt:lpstr>
      <vt:lpstr>Results &gt; Tests and comparison</vt:lpstr>
      <vt:lpstr>Results &gt; Tests and comparison</vt:lpstr>
      <vt:lpstr>Results &gt; Tests and comparison</vt:lpstr>
      <vt:lpstr>Results &gt; Tests and comparison</vt:lpstr>
      <vt:lpstr>Results &gt; Tests and comparison</vt:lpstr>
      <vt:lpstr>Outlines &gt;</vt:lpstr>
      <vt:lpstr>Conclusion and perspectives</vt:lpstr>
      <vt:lpstr>Conclusion and perspectives</vt:lpstr>
      <vt:lpstr>Thank you !</vt:lpstr>
      <vt:lpstr>Very bad (but rare) case</vt:lpstr>
    </vt:vector>
  </TitlesOfParts>
  <Company>DRZ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Marra  Alessia</dc:creator>
  <cp:lastModifiedBy>Frédéric Mora</cp:lastModifiedBy>
  <cp:revision>544</cp:revision>
  <dcterms:created xsi:type="dcterms:W3CDTF">2015-03-02T13:48:54Z</dcterms:created>
  <dcterms:modified xsi:type="dcterms:W3CDTF">2015-05-07T10:56:20Z</dcterms:modified>
</cp:coreProperties>
</file>