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sldIdLst>
    <p:sldId id="256" r:id="rId2"/>
    <p:sldId id="307" r:id="rId3"/>
    <p:sldId id="266" r:id="rId4"/>
    <p:sldId id="312" r:id="rId5"/>
    <p:sldId id="317" r:id="rId6"/>
    <p:sldId id="318" r:id="rId7"/>
    <p:sldId id="319" r:id="rId8"/>
    <p:sldId id="308" r:id="rId9"/>
    <p:sldId id="264" r:id="rId10"/>
    <p:sldId id="263" r:id="rId11"/>
    <p:sldId id="265" r:id="rId12"/>
    <p:sldId id="262" r:id="rId13"/>
    <p:sldId id="272" r:id="rId14"/>
    <p:sldId id="309" r:id="rId15"/>
    <p:sldId id="270" r:id="rId16"/>
    <p:sldId id="271" r:id="rId17"/>
    <p:sldId id="275" r:id="rId18"/>
    <p:sldId id="260" r:id="rId19"/>
    <p:sldId id="261" r:id="rId20"/>
    <p:sldId id="274" r:id="rId21"/>
    <p:sldId id="280" r:id="rId22"/>
    <p:sldId id="281" r:id="rId23"/>
    <p:sldId id="282" r:id="rId24"/>
    <p:sldId id="306" r:id="rId25"/>
    <p:sldId id="310" r:id="rId26"/>
    <p:sldId id="289" r:id="rId27"/>
    <p:sldId id="297" r:id="rId28"/>
    <p:sldId id="295" r:id="rId29"/>
    <p:sldId id="292" r:id="rId30"/>
    <p:sldId id="298" r:id="rId31"/>
    <p:sldId id="296" r:id="rId32"/>
    <p:sldId id="293" r:id="rId33"/>
    <p:sldId id="299" r:id="rId34"/>
    <p:sldId id="294" r:id="rId35"/>
    <p:sldId id="290" r:id="rId36"/>
    <p:sldId id="301" r:id="rId37"/>
    <p:sldId id="302" r:id="rId38"/>
    <p:sldId id="303" r:id="rId39"/>
    <p:sldId id="304" r:id="rId40"/>
    <p:sldId id="291" r:id="rId41"/>
    <p:sldId id="311" r:id="rId42"/>
    <p:sldId id="278" r:id="rId43"/>
    <p:sldId id="322" r:id="rId44"/>
    <p:sldId id="345" r:id="rId45"/>
    <p:sldId id="346" r:id="rId46"/>
    <p:sldId id="347" r:id="rId47"/>
    <p:sldId id="348" r:id="rId48"/>
    <p:sldId id="344" r:id="rId49"/>
    <p:sldId id="323" r:id="rId50"/>
    <p:sldId id="324" r:id="rId51"/>
    <p:sldId id="325" r:id="rId52"/>
    <p:sldId id="328" r:id="rId53"/>
    <p:sldId id="329" r:id="rId54"/>
    <p:sldId id="330" r:id="rId55"/>
    <p:sldId id="331" r:id="rId56"/>
    <p:sldId id="332" r:id="rId57"/>
    <p:sldId id="338" r:id="rId58"/>
    <p:sldId id="336" r:id="rId59"/>
    <p:sldId id="337" r:id="rId60"/>
    <p:sldId id="276" r:id="rId61"/>
    <p:sldId id="343" r:id="rId62"/>
    <p:sldId id="340" r:id="rId63"/>
    <p:sldId id="341" r:id="rId64"/>
    <p:sldId id="342" r:id="rId65"/>
    <p:sldId id="284" r:id="rId6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7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91" autoAdjust="0"/>
    <p:restoredTop sz="98632" autoAdjust="0"/>
  </p:normalViewPr>
  <p:slideViewPr>
    <p:cSldViewPr snapToGrid="0" snapToObjects="1">
      <p:cViewPr>
        <p:scale>
          <a:sx n="134" d="100"/>
          <a:sy n="134" d="100"/>
        </p:scale>
        <p:origin x="-1816" y="-3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38053-071D-F14C-8747-92A026BD2C5E}" type="datetimeFigureOut">
              <a:rPr lang="fr-FR" smtClean="0"/>
              <a:t>15/09/16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E5A15-69A9-344A-9A4E-8AAC12AF5D9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1416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A3686-D4A8-CA4E-9353-EC1A4DFE0468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941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A3686-D4A8-CA4E-9353-EC1A4DFE0468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941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A3686-D4A8-CA4E-9353-EC1A4DFE0468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941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A3686-D4A8-CA4E-9353-EC1A4DFE0468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941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A3686-D4A8-CA4E-9353-EC1A4DFE0468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941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A3686-D4A8-CA4E-9353-EC1A4DFE0468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941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A3686-D4A8-CA4E-9353-EC1A4DFE0468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9415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A3686-D4A8-CA4E-9353-EC1A4DFE0468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9415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A3686-D4A8-CA4E-9353-EC1A4DFE0468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9415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A3686-D4A8-CA4E-9353-EC1A4DFE0468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9415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A3686-D4A8-CA4E-9353-EC1A4DFE0468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941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A3686-D4A8-CA4E-9353-EC1A4DFE0468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9415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A3686-D4A8-CA4E-9353-EC1A4DFE0468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9415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A3686-D4A8-CA4E-9353-EC1A4DFE0468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9415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A3686-D4A8-CA4E-9353-EC1A4DFE0468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9415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A3686-D4A8-CA4E-9353-EC1A4DFE0468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9415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A3686-D4A8-CA4E-9353-EC1A4DFE0468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941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A3686-D4A8-CA4E-9353-EC1A4DFE0468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941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A3686-D4A8-CA4E-9353-EC1A4DFE046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941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A3686-D4A8-CA4E-9353-EC1A4DFE0468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941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A3686-D4A8-CA4E-9353-EC1A4DFE0468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941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A3686-D4A8-CA4E-9353-EC1A4DFE0468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941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A3686-D4A8-CA4E-9353-EC1A4DFE0468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941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A3686-D4A8-CA4E-9353-EC1A4DFE0468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941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7D089-0270-CD4B-8C18-F55B294B6295}" type="datetimeFigureOut">
              <a:rPr lang="fr-FR" smtClean="0"/>
              <a:t>15/09/16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28A81-59FE-EE46-BF16-95CD4493159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2779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7D089-0270-CD4B-8C18-F55B294B6295}" type="datetimeFigureOut">
              <a:rPr lang="fr-FR" smtClean="0"/>
              <a:t>15/09/16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28A81-59FE-EE46-BF16-95CD4493159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8619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7D089-0270-CD4B-8C18-F55B294B6295}" type="datetimeFigureOut">
              <a:rPr lang="fr-FR" smtClean="0"/>
              <a:t>15/09/16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28A81-59FE-EE46-BF16-95CD4493159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5964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7D089-0270-CD4B-8C18-F55B294B6295}" type="datetimeFigureOut">
              <a:rPr lang="fr-FR" smtClean="0"/>
              <a:t>15/09/16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28A81-59FE-EE46-BF16-95CD4493159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9522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7D089-0270-CD4B-8C18-F55B294B6295}" type="datetimeFigureOut">
              <a:rPr lang="fr-FR" smtClean="0"/>
              <a:t>15/09/16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28A81-59FE-EE46-BF16-95CD4493159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601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7D089-0270-CD4B-8C18-F55B294B6295}" type="datetimeFigureOut">
              <a:rPr lang="fr-FR" smtClean="0"/>
              <a:t>15/09/16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28A81-59FE-EE46-BF16-95CD4493159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1652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7D089-0270-CD4B-8C18-F55B294B6295}" type="datetimeFigureOut">
              <a:rPr lang="fr-FR" smtClean="0"/>
              <a:t>15/09/16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28A81-59FE-EE46-BF16-95CD4493159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7024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7D089-0270-CD4B-8C18-F55B294B6295}" type="datetimeFigureOut">
              <a:rPr lang="fr-FR" smtClean="0"/>
              <a:t>15/09/16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28A81-59FE-EE46-BF16-95CD4493159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0609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7D089-0270-CD4B-8C18-F55B294B6295}" type="datetimeFigureOut">
              <a:rPr lang="fr-FR" smtClean="0"/>
              <a:t>15/09/16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28A81-59FE-EE46-BF16-95CD4493159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132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7D089-0270-CD4B-8C18-F55B294B6295}" type="datetimeFigureOut">
              <a:rPr lang="fr-FR" smtClean="0"/>
              <a:t>15/09/16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28A81-59FE-EE46-BF16-95CD4493159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0178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7D089-0270-CD4B-8C18-F55B294B6295}" type="datetimeFigureOut">
              <a:rPr lang="fr-FR" smtClean="0"/>
              <a:t>15/09/16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28A81-59FE-EE46-BF16-95CD4493159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2915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7D089-0270-CD4B-8C18-F55B294B6295}" type="datetimeFigureOut">
              <a:rPr lang="fr-FR" smtClean="0"/>
              <a:t>15/09/16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28A81-59FE-EE46-BF16-95CD4493159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6228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1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7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7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7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7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7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2060058"/>
            <a:ext cx="9144000" cy="1191095"/>
          </a:xfrm>
          <a:prstGeom prst="rect">
            <a:avLst/>
          </a:prstGeom>
          <a:gradFill flip="none" rotWithShape="1">
            <a:gsLst>
              <a:gs pos="24000">
                <a:schemeClr val="tx2">
                  <a:lumMod val="75000"/>
                </a:schemeClr>
              </a:gs>
              <a:gs pos="100000">
                <a:prstClr val="white"/>
              </a:gs>
              <a:gs pos="0">
                <a:schemeClr val="bg1"/>
              </a:gs>
              <a:gs pos="75000">
                <a:schemeClr val="tx2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en-GB" dirty="0" smtClean="0"/>
              <a:t>	Deep Partitioned Shadow Volumes</a:t>
            </a:r>
          </a:p>
          <a:p>
            <a:pPr algn="ctr">
              <a:lnSpc>
                <a:spcPct val="130000"/>
              </a:lnSpc>
            </a:pPr>
            <a:r>
              <a:rPr lang="en-GB" dirty="0" smtClean="0"/>
              <a:t>Using </a:t>
            </a:r>
            <a:r>
              <a:rPr lang="en-GB" dirty="0" err="1" smtClean="0"/>
              <a:t>Stackless</a:t>
            </a:r>
            <a:r>
              <a:rPr lang="en-GB" dirty="0" smtClean="0"/>
              <a:t> and Hybrid Traversals</a:t>
            </a:r>
            <a:endParaRPr lang="en-GB" dirty="0"/>
          </a:p>
        </p:txBody>
      </p:sp>
      <p:sp>
        <p:nvSpPr>
          <p:cNvPr id="3" name="ZoneTexte 2"/>
          <p:cNvSpPr txBox="1"/>
          <p:nvPr/>
        </p:nvSpPr>
        <p:spPr>
          <a:xfrm>
            <a:off x="0" y="3729211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venir Light"/>
                <a:cs typeface="Avenir Light"/>
              </a:rPr>
              <a:t>Frédéric Mora, Julien </a:t>
            </a:r>
            <a:r>
              <a:rPr lang="fr-FR" dirty="0" err="1" smtClean="0">
                <a:latin typeface="Avenir Light"/>
                <a:cs typeface="Avenir Light"/>
              </a:rPr>
              <a:t>Gerhards</a:t>
            </a:r>
            <a:r>
              <a:rPr lang="fr-FR" dirty="0" smtClean="0">
                <a:latin typeface="Avenir Light"/>
                <a:cs typeface="Avenir Light"/>
              </a:rPr>
              <a:t>, </a:t>
            </a:r>
            <a:r>
              <a:rPr lang="fr-FR" b="1" dirty="0" smtClean="0">
                <a:latin typeface="Avenir Light"/>
                <a:cs typeface="Avenir Light"/>
              </a:rPr>
              <a:t>Lilian Aveneau</a:t>
            </a:r>
            <a:r>
              <a:rPr lang="fr-FR" dirty="0" smtClean="0">
                <a:latin typeface="Avenir Light"/>
                <a:cs typeface="Avenir Light"/>
              </a:rPr>
              <a:t>, </a:t>
            </a:r>
            <a:r>
              <a:rPr lang="fr-FR" dirty="0" err="1" smtClean="0">
                <a:latin typeface="Avenir Light"/>
                <a:cs typeface="Avenir Light"/>
              </a:rPr>
              <a:t>Djamchid</a:t>
            </a:r>
            <a:r>
              <a:rPr lang="fr-FR" dirty="0" smtClean="0">
                <a:latin typeface="Avenir Light"/>
                <a:cs typeface="Avenir Light"/>
              </a:rPr>
              <a:t> </a:t>
            </a:r>
            <a:r>
              <a:rPr lang="fr-FR" dirty="0" err="1" smtClean="0">
                <a:latin typeface="Avenir Light"/>
                <a:cs typeface="Avenir Light"/>
              </a:rPr>
              <a:t>Ghazanfarpour</a:t>
            </a:r>
            <a:endParaRPr lang="fr-FR" dirty="0">
              <a:latin typeface="Avenir Light"/>
              <a:cs typeface="Avenir Light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" y="4424252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smtClean="0">
                <a:latin typeface="Avenir Light"/>
                <a:cs typeface="Avenir Light"/>
              </a:rPr>
              <a:t>University of Limoges, University of Poitiers - France</a:t>
            </a:r>
            <a:endParaRPr lang="fr-FR" sz="1600">
              <a:latin typeface="Avenir Light"/>
              <a:cs typeface="Avenir Light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" y="4853624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smtClean="0">
                <a:latin typeface="Avenir Light"/>
                <a:cs typeface="Avenir Light"/>
              </a:rPr>
              <a:t>Xlim UMR CNRS 7252</a:t>
            </a:r>
            <a:endParaRPr lang="fr-FR" sz="1600">
              <a:latin typeface="Avenir Light"/>
              <a:cs typeface="Avenir Light"/>
            </a:endParaRPr>
          </a:p>
        </p:txBody>
      </p:sp>
      <p:pic>
        <p:nvPicPr>
          <p:cNvPr id="6" name="Image 5" descr="universite_panto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10" y="6135670"/>
            <a:ext cx="1838036" cy="594935"/>
          </a:xfrm>
          <a:prstGeom prst="rect">
            <a:avLst/>
          </a:prstGeom>
        </p:spPr>
      </p:pic>
      <p:pic>
        <p:nvPicPr>
          <p:cNvPr id="7" name="Image 6" descr="logo-poitie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454" y="5944804"/>
            <a:ext cx="1281545" cy="785801"/>
          </a:xfrm>
          <a:prstGeom prst="rect">
            <a:avLst/>
          </a:prstGeom>
        </p:spPr>
      </p:pic>
      <p:pic>
        <p:nvPicPr>
          <p:cNvPr id="8" name="Image 7" descr="logo_xli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559" y="6020555"/>
            <a:ext cx="1433021" cy="83704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0" y="919108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smtClean="0">
                <a:latin typeface="Avenir Light"/>
                <a:cs typeface="Avenir Light"/>
              </a:rPr>
              <a:t>27th Symposium on Rendering</a:t>
            </a:r>
            <a:endParaRPr lang="fr-FR" sz="2400">
              <a:latin typeface="Avenir Light"/>
              <a:cs typeface="Avenir Ligh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0" y="108562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smtClean="0">
                <a:solidFill>
                  <a:schemeClr val="accent1"/>
                </a:solidFill>
                <a:latin typeface="Avenir Light"/>
                <a:cs typeface="Avenir Light"/>
              </a:rPr>
              <a:t>EGSR 2016</a:t>
            </a:r>
            <a:endParaRPr lang="fr-FR" sz="4000">
              <a:solidFill>
                <a:schemeClr val="accent1"/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3736284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rouper 119"/>
          <p:cNvGrpSpPr/>
          <p:nvPr/>
        </p:nvGrpSpPr>
        <p:grpSpPr>
          <a:xfrm>
            <a:off x="5225115" y="2209767"/>
            <a:ext cx="2179804" cy="1263838"/>
            <a:chOff x="3780535" y="625342"/>
            <a:chExt cx="2692207" cy="1560926"/>
          </a:xfrm>
        </p:grpSpPr>
        <p:cxnSp>
          <p:nvCxnSpPr>
            <p:cNvPr id="102" name="Straight Connector 136"/>
            <p:cNvCxnSpPr/>
            <p:nvPr/>
          </p:nvCxnSpPr>
          <p:spPr>
            <a:xfrm>
              <a:off x="4146884" y="820385"/>
              <a:ext cx="2325858" cy="1163215"/>
            </a:xfrm>
            <a:prstGeom prst="line">
              <a:avLst/>
            </a:prstGeom>
            <a:solidFill>
              <a:schemeClr val="bg1"/>
            </a:solidFill>
            <a:ln w="19050" cmpd="sng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3" name="Group 137"/>
            <p:cNvGrpSpPr/>
            <p:nvPr/>
          </p:nvGrpSpPr>
          <p:grpSpPr>
            <a:xfrm>
              <a:off x="3780535" y="625342"/>
              <a:ext cx="543050" cy="637430"/>
              <a:chOff x="1589024" y="3452580"/>
              <a:chExt cx="574626" cy="674630"/>
            </a:xfrm>
            <a:solidFill>
              <a:schemeClr val="bg1"/>
            </a:solidFill>
          </p:grpSpPr>
          <p:cxnSp>
            <p:nvCxnSpPr>
              <p:cNvPr id="116" name="Straight Connector 150"/>
              <p:cNvCxnSpPr>
                <a:stCxn id="118" idx="4"/>
              </p:cNvCxnSpPr>
              <p:nvPr/>
            </p:nvCxnSpPr>
            <p:spPr>
              <a:xfrm>
                <a:off x="1964075" y="3857581"/>
                <a:ext cx="12600" cy="269629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51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8" name="Oval 152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60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1</a:t>
                </a:r>
                <a:endParaRPr lang="en-GB" sz="160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4" name="Group 138"/>
            <p:cNvGrpSpPr/>
            <p:nvPr/>
          </p:nvGrpSpPr>
          <p:grpSpPr>
            <a:xfrm>
              <a:off x="4705506" y="1078164"/>
              <a:ext cx="543050" cy="679245"/>
              <a:chOff x="1589024" y="3452580"/>
              <a:chExt cx="574626" cy="718885"/>
            </a:xfrm>
            <a:solidFill>
              <a:schemeClr val="bg1"/>
            </a:solidFill>
          </p:grpSpPr>
          <p:cxnSp>
            <p:nvCxnSpPr>
              <p:cNvPr id="113" name="Straight Connector 147"/>
              <p:cNvCxnSpPr>
                <a:stCxn id="115" idx="4"/>
              </p:cNvCxnSpPr>
              <p:nvPr/>
            </p:nvCxnSpPr>
            <p:spPr>
              <a:xfrm flipH="1">
                <a:off x="1964073" y="3857580"/>
                <a:ext cx="1" cy="313885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48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5" name="Oval 149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60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2</a:t>
                </a:r>
                <a:endParaRPr lang="en-GB" sz="160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5" name="Group 139"/>
            <p:cNvGrpSpPr/>
            <p:nvPr/>
          </p:nvGrpSpPr>
          <p:grpSpPr>
            <a:xfrm>
              <a:off x="5605705" y="1572804"/>
              <a:ext cx="624243" cy="613464"/>
              <a:chOff x="1503110" y="3452580"/>
              <a:chExt cx="660540" cy="649265"/>
            </a:xfrm>
            <a:solidFill>
              <a:schemeClr val="bg1"/>
            </a:solidFill>
          </p:grpSpPr>
          <p:cxnSp>
            <p:nvCxnSpPr>
              <p:cNvPr id="110" name="Straight Connector 144"/>
              <p:cNvCxnSpPr/>
              <p:nvPr/>
            </p:nvCxnSpPr>
            <p:spPr>
              <a:xfrm>
                <a:off x="1953127" y="3737193"/>
                <a:ext cx="2994" cy="364652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45"/>
              <p:cNvCxnSpPr/>
              <p:nvPr/>
            </p:nvCxnSpPr>
            <p:spPr>
              <a:xfrm flipH="1">
                <a:off x="1503110" y="3647961"/>
                <a:ext cx="437487" cy="310006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2" name="Oval 146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60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3</a:t>
                </a:r>
                <a:endParaRPr lang="en-GB" sz="160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</p:grpSp>
      <p:grpSp>
        <p:nvGrpSpPr>
          <p:cNvPr id="121" name="Grouper 120"/>
          <p:cNvGrpSpPr/>
          <p:nvPr/>
        </p:nvGrpSpPr>
        <p:grpSpPr>
          <a:xfrm>
            <a:off x="6415922" y="3363534"/>
            <a:ext cx="2179804" cy="1263835"/>
            <a:chOff x="3780535" y="625346"/>
            <a:chExt cx="2692207" cy="1560922"/>
          </a:xfrm>
        </p:grpSpPr>
        <p:cxnSp>
          <p:nvCxnSpPr>
            <p:cNvPr id="122" name="Straight Connector 136"/>
            <p:cNvCxnSpPr/>
            <p:nvPr/>
          </p:nvCxnSpPr>
          <p:spPr>
            <a:xfrm>
              <a:off x="4146884" y="820385"/>
              <a:ext cx="2325858" cy="1163215"/>
            </a:xfrm>
            <a:prstGeom prst="line">
              <a:avLst/>
            </a:prstGeom>
            <a:solidFill>
              <a:schemeClr val="bg1"/>
            </a:solidFill>
            <a:ln w="19050" cmpd="sng">
              <a:solidFill>
                <a:srgbClr val="FF66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23" name="Group 137"/>
            <p:cNvGrpSpPr/>
            <p:nvPr/>
          </p:nvGrpSpPr>
          <p:grpSpPr>
            <a:xfrm>
              <a:off x="3780535" y="625346"/>
              <a:ext cx="543050" cy="613464"/>
              <a:chOff x="1589024" y="3452580"/>
              <a:chExt cx="574626" cy="649265"/>
            </a:xfrm>
            <a:solidFill>
              <a:schemeClr val="bg1"/>
            </a:solidFill>
          </p:grpSpPr>
          <p:cxnSp>
            <p:nvCxnSpPr>
              <p:cNvPr id="132" name="Straight Connector 150"/>
              <p:cNvCxnSpPr/>
              <p:nvPr/>
            </p:nvCxnSpPr>
            <p:spPr>
              <a:xfrm>
                <a:off x="1953127" y="3737193"/>
                <a:ext cx="2994" cy="364652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51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4" name="Oval 152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66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60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1</a:t>
                </a:r>
                <a:endParaRPr lang="en-GB" sz="160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24" name="Group 138"/>
            <p:cNvGrpSpPr/>
            <p:nvPr/>
          </p:nvGrpSpPr>
          <p:grpSpPr>
            <a:xfrm>
              <a:off x="4705506" y="1078164"/>
              <a:ext cx="543050" cy="613464"/>
              <a:chOff x="1589024" y="3452580"/>
              <a:chExt cx="574626" cy="649265"/>
            </a:xfrm>
            <a:solidFill>
              <a:schemeClr val="bg1"/>
            </a:solidFill>
          </p:grpSpPr>
          <p:cxnSp>
            <p:nvCxnSpPr>
              <p:cNvPr id="129" name="Straight Connector 147"/>
              <p:cNvCxnSpPr/>
              <p:nvPr/>
            </p:nvCxnSpPr>
            <p:spPr>
              <a:xfrm>
                <a:off x="1953127" y="3737193"/>
                <a:ext cx="2994" cy="364652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48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1" name="Oval 149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66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60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2</a:t>
                </a:r>
                <a:endParaRPr lang="en-GB" sz="160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25" name="Group 139"/>
            <p:cNvGrpSpPr/>
            <p:nvPr/>
          </p:nvGrpSpPr>
          <p:grpSpPr>
            <a:xfrm>
              <a:off x="5686898" y="1572804"/>
              <a:ext cx="543050" cy="613464"/>
              <a:chOff x="1589024" y="3452580"/>
              <a:chExt cx="574626" cy="649265"/>
            </a:xfrm>
            <a:solidFill>
              <a:schemeClr val="bg1"/>
            </a:solidFill>
          </p:grpSpPr>
          <p:cxnSp>
            <p:nvCxnSpPr>
              <p:cNvPr id="126" name="Straight Connector 144"/>
              <p:cNvCxnSpPr/>
              <p:nvPr/>
            </p:nvCxnSpPr>
            <p:spPr>
              <a:xfrm>
                <a:off x="1953127" y="3737193"/>
                <a:ext cx="2994" cy="364652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45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8" name="Oval 146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60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3</a:t>
                </a:r>
                <a:endParaRPr lang="en-GB" sz="160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</p:grpSp>
      <p:sp>
        <p:nvSpPr>
          <p:cNvPr id="167" name="Rectangle à coins arrondis 166"/>
          <p:cNvSpPr/>
          <p:nvPr/>
        </p:nvSpPr>
        <p:spPr>
          <a:xfrm>
            <a:off x="7404918" y="3235050"/>
            <a:ext cx="217355" cy="217355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sp>
        <p:nvSpPr>
          <p:cNvPr id="168" name="Rectangle à coins arrondis 167"/>
          <p:cNvSpPr/>
          <p:nvPr/>
        </p:nvSpPr>
        <p:spPr>
          <a:xfrm>
            <a:off x="8593374" y="4388470"/>
            <a:ext cx="217355" cy="217355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sp>
        <p:nvSpPr>
          <p:cNvPr id="100" name="Forme libre 99"/>
          <p:cNvSpPr/>
          <p:nvPr/>
        </p:nvSpPr>
        <p:spPr>
          <a:xfrm>
            <a:off x="716373" y="3219062"/>
            <a:ext cx="1483675" cy="2670616"/>
          </a:xfrm>
          <a:custGeom>
            <a:avLst/>
            <a:gdLst>
              <a:gd name="connsiteX0" fmla="*/ 1365250 w 1968500"/>
              <a:gd name="connsiteY0" fmla="*/ 0 h 3543300"/>
              <a:gd name="connsiteX1" fmla="*/ 1968500 w 1968500"/>
              <a:gd name="connsiteY1" fmla="*/ 0 h 3543300"/>
              <a:gd name="connsiteX2" fmla="*/ 1797050 w 1968500"/>
              <a:gd name="connsiteY2" fmla="*/ 3543300 h 3543300"/>
              <a:gd name="connsiteX3" fmla="*/ 0 w 1968500"/>
              <a:gd name="connsiteY3" fmla="*/ 3098800 h 3543300"/>
              <a:gd name="connsiteX4" fmla="*/ 1365250 w 1968500"/>
              <a:gd name="connsiteY4" fmla="*/ 0 h 354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8500" h="3543300">
                <a:moveTo>
                  <a:pt x="1365250" y="0"/>
                </a:moveTo>
                <a:lnTo>
                  <a:pt x="1968500" y="0"/>
                </a:lnTo>
                <a:lnTo>
                  <a:pt x="1797050" y="3543300"/>
                </a:lnTo>
                <a:lnTo>
                  <a:pt x="0" y="3098800"/>
                </a:lnTo>
                <a:lnTo>
                  <a:pt x="1365250" y="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cxnSp>
        <p:nvCxnSpPr>
          <p:cNvPr id="176" name="Connecteur droit 175"/>
          <p:cNvCxnSpPr>
            <a:stCxn id="175" idx="0"/>
          </p:cNvCxnSpPr>
          <p:nvPr/>
        </p:nvCxnSpPr>
        <p:spPr>
          <a:xfrm>
            <a:off x="2230427" y="2111144"/>
            <a:ext cx="365753" cy="3939179"/>
          </a:xfrm>
          <a:prstGeom prst="line">
            <a:avLst/>
          </a:prstGeom>
          <a:ln w="3175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Connecteur droit 178"/>
          <p:cNvCxnSpPr>
            <a:stCxn id="175" idx="0"/>
          </p:cNvCxnSpPr>
          <p:nvPr/>
        </p:nvCxnSpPr>
        <p:spPr>
          <a:xfrm flipH="1">
            <a:off x="456136" y="2111144"/>
            <a:ext cx="1774290" cy="3371121"/>
          </a:xfrm>
          <a:prstGeom prst="line">
            <a:avLst/>
          </a:prstGeom>
          <a:ln w="3175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Connecteur droit 171"/>
          <p:cNvCxnSpPr/>
          <p:nvPr/>
        </p:nvCxnSpPr>
        <p:spPr>
          <a:xfrm>
            <a:off x="1335501" y="3824531"/>
            <a:ext cx="1073912" cy="22735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5" name="Ellipse 174"/>
          <p:cNvSpPr/>
          <p:nvPr/>
        </p:nvSpPr>
        <p:spPr>
          <a:xfrm>
            <a:off x="2191517" y="2111144"/>
            <a:ext cx="77820" cy="77820"/>
          </a:xfrm>
          <a:prstGeom prst="ellipse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cxnSp>
        <p:nvCxnSpPr>
          <p:cNvPr id="188" name="Connecteur droit 187"/>
          <p:cNvCxnSpPr/>
          <p:nvPr/>
        </p:nvCxnSpPr>
        <p:spPr>
          <a:xfrm>
            <a:off x="1747944" y="3221670"/>
            <a:ext cx="443573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Connecteur droit 172"/>
          <p:cNvCxnSpPr/>
          <p:nvPr/>
        </p:nvCxnSpPr>
        <p:spPr>
          <a:xfrm flipH="1">
            <a:off x="1475759" y="3220470"/>
            <a:ext cx="272186" cy="627159"/>
          </a:xfrm>
          <a:prstGeom prst="line">
            <a:avLst/>
          </a:prstGeom>
          <a:ln w="3175" cmpd="sng">
            <a:solidFill>
              <a:srgbClr val="FF66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173"/>
          <p:cNvCxnSpPr/>
          <p:nvPr/>
        </p:nvCxnSpPr>
        <p:spPr>
          <a:xfrm flipH="1">
            <a:off x="2158569" y="3220470"/>
            <a:ext cx="32947" cy="764749"/>
          </a:xfrm>
          <a:prstGeom prst="line">
            <a:avLst/>
          </a:prstGeom>
          <a:ln w="3175" cmpd="sng">
            <a:solidFill>
              <a:srgbClr val="FF66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en-GB" b="0" smtClean="0"/>
              <a:t>	PSV &gt; TOP tree building</a:t>
            </a:r>
            <a:endParaRPr lang="en-GB" b="0"/>
          </a:p>
        </p:txBody>
      </p:sp>
      <p:sp>
        <p:nvSpPr>
          <p:cNvPr id="42" name="ZoneTexte 41"/>
          <p:cNvSpPr txBox="1"/>
          <p:nvPr/>
        </p:nvSpPr>
        <p:spPr>
          <a:xfrm>
            <a:off x="577822" y="1081006"/>
            <a:ext cx="7809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smtClean="0">
                <a:latin typeface="Avenir Light"/>
                <a:cs typeface="Avenir Light"/>
              </a:rPr>
              <a:t>Insert a </a:t>
            </a:r>
            <a:r>
              <a:rPr lang="en-GB" sz="2400" smtClean="0">
                <a:solidFill>
                  <a:schemeClr val="accent6"/>
                </a:solidFill>
                <a:latin typeface="Avenir Light"/>
                <a:cs typeface="Avenir Light"/>
              </a:rPr>
              <a:t>second</a:t>
            </a:r>
            <a:r>
              <a:rPr lang="en-GB" sz="2400" smtClean="0">
                <a:latin typeface="Avenir Light"/>
                <a:cs typeface="Avenir Light"/>
              </a:rPr>
              <a:t> triangle</a:t>
            </a:r>
            <a:endParaRPr lang="en-GB" sz="2400">
              <a:latin typeface="Avenir Light"/>
              <a:cs typeface="Avenir Light"/>
            </a:endParaRPr>
          </a:p>
        </p:txBody>
      </p:sp>
      <p:sp>
        <p:nvSpPr>
          <p:cNvPr id="43" name="Forme libre 42"/>
          <p:cNvSpPr/>
          <p:nvPr/>
        </p:nvSpPr>
        <p:spPr>
          <a:xfrm>
            <a:off x="452962" y="3825095"/>
            <a:ext cx="2140354" cy="2217758"/>
          </a:xfrm>
          <a:custGeom>
            <a:avLst/>
            <a:gdLst>
              <a:gd name="connsiteX0" fmla="*/ 1156390 w 2818701"/>
              <a:gd name="connsiteY0" fmla="*/ 0 h 2942461"/>
              <a:gd name="connsiteX1" fmla="*/ 2591553 w 2818701"/>
              <a:gd name="connsiteY1" fmla="*/ 320057 h 2942461"/>
              <a:gd name="connsiteX2" fmla="*/ 2818701 w 2818701"/>
              <a:gd name="connsiteY2" fmla="*/ 2942461 h 2942461"/>
              <a:gd name="connsiteX3" fmla="*/ 0 w 2818701"/>
              <a:gd name="connsiteY3" fmla="*/ 2230076 h 2942461"/>
              <a:gd name="connsiteX4" fmla="*/ 1156390 w 2818701"/>
              <a:gd name="connsiteY4" fmla="*/ 0 h 2942461"/>
              <a:gd name="connsiteX0" fmla="*/ 1156390 w 2831339"/>
              <a:gd name="connsiteY0" fmla="*/ 0 h 2946674"/>
              <a:gd name="connsiteX1" fmla="*/ 2591553 w 2831339"/>
              <a:gd name="connsiteY1" fmla="*/ 320057 h 2946674"/>
              <a:gd name="connsiteX2" fmla="*/ 2831339 w 2831339"/>
              <a:gd name="connsiteY2" fmla="*/ 2946674 h 2946674"/>
              <a:gd name="connsiteX3" fmla="*/ 0 w 2831339"/>
              <a:gd name="connsiteY3" fmla="*/ 2230076 h 2946674"/>
              <a:gd name="connsiteX4" fmla="*/ 1156390 w 2831339"/>
              <a:gd name="connsiteY4" fmla="*/ 0 h 2946674"/>
              <a:gd name="connsiteX0" fmla="*/ 1156390 w 2793426"/>
              <a:gd name="connsiteY0" fmla="*/ 0 h 2971949"/>
              <a:gd name="connsiteX1" fmla="*/ 2591553 w 2793426"/>
              <a:gd name="connsiteY1" fmla="*/ 320057 h 2971949"/>
              <a:gd name="connsiteX2" fmla="*/ 2793426 w 2793426"/>
              <a:gd name="connsiteY2" fmla="*/ 2971949 h 2971949"/>
              <a:gd name="connsiteX3" fmla="*/ 0 w 2793426"/>
              <a:gd name="connsiteY3" fmla="*/ 2230076 h 2971949"/>
              <a:gd name="connsiteX4" fmla="*/ 1156390 w 2793426"/>
              <a:gd name="connsiteY4" fmla="*/ 0 h 2971949"/>
              <a:gd name="connsiteX0" fmla="*/ 1156390 w 2835551"/>
              <a:gd name="connsiteY0" fmla="*/ 0 h 2963524"/>
              <a:gd name="connsiteX1" fmla="*/ 2591553 w 2835551"/>
              <a:gd name="connsiteY1" fmla="*/ 320057 h 2963524"/>
              <a:gd name="connsiteX2" fmla="*/ 2835551 w 2835551"/>
              <a:gd name="connsiteY2" fmla="*/ 2963524 h 2963524"/>
              <a:gd name="connsiteX3" fmla="*/ 0 w 2835551"/>
              <a:gd name="connsiteY3" fmla="*/ 2230076 h 2963524"/>
              <a:gd name="connsiteX4" fmla="*/ 1156390 w 2835551"/>
              <a:gd name="connsiteY4" fmla="*/ 0 h 2963524"/>
              <a:gd name="connsiteX0" fmla="*/ 1063715 w 2742876"/>
              <a:gd name="connsiteY0" fmla="*/ 0 h 2963524"/>
              <a:gd name="connsiteX1" fmla="*/ 2498878 w 2742876"/>
              <a:gd name="connsiteY1" fmla="*/ 320057 h 2963524"/>
              <a:gd name="connsiteX2" fmla="*/ 2742876 w 2742876"/>
              <a:gd name="connsiteY2" fmla="*/ 2963524 h 2963524"/>
              <a:gd name="connsiteX3" fmla="*/ 0 w 2742876"/>
              <a:gd name="connsiteY3" fmla="*/ 2432276 h 2963524"/>
              <a:gd name="connsiteX4" fmla="*/ 1063715 w 2742876"/>
              <a:gd name="connsiteY4" fmla="*/ 0 h 2963524"/>
              <a:gd name="connsiteX0" fmla="*/ 1160603 w 2839764"/>
              <a:gd name="connsiteY0" fmla="*/ 0 h 2963524"/>
              <a:gd name="connsiteX1" fmla="*/ 2595766 w 2839764"/>
              <a:gd name="connsiteY1" fmla="*/ 320057 h 2963524"/>
              <a:gd name="connsiteX2" fmla="*/ 2839764 w 2839764"/>
              <a:gd name="connsiteY2" fmla="*/ 2963524 h 2963524"/>
              <a:gd name="connsiteX3" fmla="*/ 0 w 2839764"/>
              <a:gd name="connsiteY3" fmla="*/ 2234288 h 2963524"/>
              <a:gd name="connsiteX4" fmla="*/ 1160603 w 2839764"/>
              <a:gd name="connsiteY4" fmla="*/ 0 h 2963524"/>
              <a:gd name="connsiteX0" fmla="*/ 1169028 w 2839764"/>
              <a:gd name="connsiteY0" fmla="*/ 0 h 2942461"/>
              <a:gd name="connsiteX1" fmla="*/ 2595766 w 2839764"/>
              <a:gd name="connsiteY1" fmla="*/ 298994 h 2942461"/>
              <a:gd name="connsiteX2" fmla="*/ 2839764 w 2839764"/>
              <a:gd name="connsiteY2" fmla="*/ 2942461 h 2942461"/>
              <a:gd name="connsiteX3" fmla="*/ 0 w 2839764"/>
              <a:gd name="connsiteY3" fmla="*/ 2213225 h 2942461"/>
              <a:gd name="connsiteX4" fmla="*/ 1169028 w 2839764"/>
              <a:gd name="connsiteY4" fmla="*/ 0 h 2942461"/>
              <a:gd name="connsiteX0" fmla="*/ 1164815 w 2839764"/>
              <a:gd name="connsiteY0" fmla="*/ 0 h 2942461"/>
              <a:gd name="connsiteX1" fmla="*/ 2595766 w 2839764"/>
              <a:gd name="connsiteY1" fmla="*/ 298994 h 2942461"/>
              <a:gd name="connsiteX2" fmla="*/ 2839764 w 2839764"/>
              <a:gd name="connsiteY2" fmla="*/ 2942461 h 2942461"/>
              <a:gd name="connsiteX3" fmla="*/ 0 w 2839764"/>
              <a:gd name="connsiteY3" fmla="*/ 2213225 h 2942461"/>
              <a:gd name="connsiteX4" fmla="*/ 1164815 w 2839764"/>
              <a:gd name="connsiteY4" fmla="*/ 0 h 2942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9764" h="2942461">
                <a:moveTo>
                  <a:pt x="1164815" y="0"/>
                </a:moveTo>
                <a:lnTo>
                  <a:pt x="2595766" y="298994"/>
                </a:lnTo>
                <a:lnTo>
                  <a:pt x="2839764" y="2942461"/>
                </a:lnTo>
                <a:lnTo>
                  <a:pt x="0" y="2213225"/>
                </a:lnTo>
                <a:lnTo>
                  <a:pt x="1164815" y="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419742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rouper 119"/>
          <p:cNvGrpSpPr/>
          <p:nvPr/>
        </p:nvGrpSpPr>
        <p:grpSpPr>
          <a:xfrm>
            <a:off x="5225115" y="2209769"/>
            <a:ext cx="2179804" cy="2991562"/>
            <a:chOff x="3780535" y="625344"/>
            <a:chExt cx="2692207" cy="3694783"/>
          </a:xfrm>
        </p:grpSpPr>
        <p:cxnSp>
          <p:nvCxnSpPr>
            <p:cNvPr id="102" name="Straight Connector 136"/>
            <p:cNvCxnSpPr/>
            <p:nvPr/>
          </p:nvCxnSpPr>
          <p:spPr>
            <a:xfrm>
              <a:off x="4146884" y="820385"/>
              <a:ext cx="2325858" cy="1163215"/>
            </a:xfrm>
            <a:prstGeom prst="line">
              <a:avLst/>
            </a:prstGeom>
            <a:solidFill>
              <a:schemeClr val="bg1"/>
            </a:solidFill>
            <a:ln w="19050" cmpd="sng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3" name="Group 137"/>
            <p:cNvGrpSpPr/>
            <p:nvPr/>
          </p:nvGrpSpPr>
          <p:grpSpPr>
            <a:xfrm>
              <a:off x="3780535" y="625344"/>
              <a:ext cx="543050" cy="3694783"/>
              <a:chOff x="1589024" y="3452580"/>
              <a:chExt cx="574626" cy="3910406"/>
            </a:xfrm>
            <a:solidFill>
              <a:schemeClr val="bg1"/>
            </a:solidFill>
          </p:grpSpPr>
          <p:cxnSp>
            <p:nvCxnSpPr>
              <p:cNvPr id="116" name="Straight Connector 150"/>
              <p:cNvCxnSpPr>
                <a:stCxn id="118" idx="4"/>
                <a:endCxn id="162" idx="0"/>
              </p:cNvCxnSpPr>
              <p:nvPr/>
            </p:nvCxnSpPr>
            <p:spPr>
              <a:xfrm>
                <a:off x="1964074" y="3857580"/>
                <a:ext cx="17790" cy="3505406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51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8" name="Oval 152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60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1</a:t>
                </a:r>
                <a:endParaRPr lang="en-GB" sz="160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4" name="Group 138"/>
            <p:cNvGrpSpPr/>
            <p:nvPr/>
          </p:nvGrpSpPr>
          <p:grpSpPr>
            <a:xfrm>
              <a:off x="4705506" y="1078165"/>
              <a:ext cx="543050" cy="679246"/>
              <a:chOff x="1589024" y="3452580"/>
              <a:chExt cx="574626" cy="718886"/>
            </a:xfrm>
            <a:solidFill>
              <a:schemeClr val="bg1"/>
            </a:solidFill>
          </p:grpSpPr>
          <p:cxnSp>
            <p:nvCxnSpPr>
              <p:cNvPr id="113" name="Straight Connector 147"/>
              <p:cNvCxnSpPr>
                <a:stCxn id="115" idx="4"/>
              </p:cNvCxnSpPr>
              <p:nvPr/>
            </p:nvCxnSpPr>
            <p:spPr>
              <a:xfrm flipH="1">
                <a:off x="1964073" y="3857580"/>
                <a:ext cx="1" cy="313886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48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5" name="Oval 149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60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2</a:t>
                </a:r>
                <a:endParaRPr lang="en-GB" sz="160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5" name="Group 139"/>
            <p:cNvGrpSpPr/>
            <p:nvPr/>
          </p:nvGrpSpPr>
          <p:grpSpPr>
            <a:xfrm>
              <a:off x="5605705" y="1572804"/>
              <a:ext cx="624243" cy="613464"/>
              <a:chOff x="1503110" y="3452580"/>
              <a:chExt cx="660540" cy="649265"/>
            </a:xfrm>
            <a:solidFill>
              <a:schemeClr val="bg1"/>
            </a:solidFill>
          </p:grpSpPr>
          <p:cxnSp>
            <p:nvCxnSpPr>
              <p:cNvPr id="110" name="Straight Connector 144"/>
              <p:cNvCxnSpPr/>
              <p:nvPr/>
            </p:nvCxnSpPr>
            <p:spPr>
              <a:xfrm>
                <a:off x="1953127" y="3737193"/>
                <a:ext cx="2994" cy="364652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45"/>
              <p:cNvCxnSpPr/>
              <p:nvPr/>
            </p:nvCxnSpPr>
            <p:spPr>
              <a:xfrm flipH="1">
                <a:off x="1503110" y="3647961"/>
                <a:ext cx="437487" cy="310006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2" name="Oval 146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60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3</a:t>
                </a:r>
                <a:endParaRPr lang="en-GB" sz="160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</p:grpSp>
      <p:grpSp>
        <p:nvGrpSpPr>
          <p:cNvPr id="121" name="Grouper 120"/>
          <p:cNvGrpSpPr/>
          <p:nvPr/>
        </p:nvGrpSpPr>
        <p:grpSpPr>
          <a:xfrm>
            <a:off x="6415922" y="3363534"/>
            <a:ext cx="2179804" cy="1263835"/>
            <a:chOff x="3780535" y="625346"/>
            <a:chExt cx="2692207" cy="1560922"/>
          </a:xfrm>
        </p:grpSpPr>
        <p:cxnSp>
          <p:nvCxnSpPr>
            <p:cNvPr id="122" name="Straight Connector 136"/>
            <p:cNvCxnSpPr/>
            <p:nvPr/>
          </p:nvCxnSpPr>
          <p:spPr>
            <a:xfrm>
              <a:off x="4146884" y="820385"/>
              <a:ext cx="2325858" cy="1163215"/>
            </a:xfrm>
            <a:prstGeom prst="line">
              <a:avLst/>
            </a:prstGeom>
            <a:solidFill>
              <a:schemeClr val="bg1"/>
            </a:solidFill>
            <a:ln w="19050" cmpd="sng">
              <a:solidFill>
                <a:srgbClr val="FF66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23" name="Group 137"/>
            <p:cNvGrpSpPr/>
            <p:nvPr/>
          </p:nvGrpSpPr>
          <p:grpSpPr>
            <a:xfrm>
              <a:off x="3780535" y="625346"/>
              <a:ext cx="543050" cy="613464"/>
              <a:chOff x="1589024" y="3452580"/>
              <a:chExt cx="574626" cy="649265"/>
            </a:xfrm>
            <a:solidFill>
              <a:schemeClr val="bg1"/>
            </a:solidFill>
          </p:grpSpPr>
          <p:cxnSp>
            <p:nvCxnSpPr>
              <p:cNvPr id="132" name="Straight Connector 150"/>
              <p:cNvCxnSpPr/>
              <p:nvPr/>
            </p:nvCxnSpPr>
            <p:spPr>
              <a:xfrm>
                <a:off x="1953127" y="3737193"/>
                <a:ext cx="2994" cy="364652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51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4" name="Oval 152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66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60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1</a:t>
                </a:r>
                <a:endParaRPr lang="en-GB" sz="160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24" name="Group 138"/>
            <p:cNvGrpSpPr/>
            <p:nvPr/>
          </p:nvGrpSpPr>
          <p:grpSpPr>
            <a:xfrm>
              <a:off x="4705506" y="1078164"/>
              <a:ext cx="543050" cy="613464"/>
              <a:chOff x="1589024" y="3452580"/>
              <a:chExt cx="574626" cy="649265"/>
            </a:xfrm>
            <a:solidFill>
              <a:schemeClr val="bg1"/>
            </a:solidFill>
          </p:grpSpPr>
          <p:cxnSp>
            <p:nvCxnSpPr>
              <p:cNvPr id="129" name="Straight Connector 147"/>
              <p:cNvCxnSpPr/>
              <p:nvPr/>
            </p:nvCxnSpPr>
            <p:spPr>
              <a:xfrm>
                <a:off x="1953127" y="3737193"/>
                <a:ext cx="2994" cy="364652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48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1" name="Oval 149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66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60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2</a:t>
                </a:r>
                <a:endParaRPr lang="en-GB" sz="160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25" name="Group 139"/>
            <p:cNvGrpSpPr/>
            <p:nvPr/>
          </p:nvGrpSpPr>
          <p:grpSpPr>
            <a:xfrm>
              <a:off x="5686898" y="1572804"/>
              <a:ext cx="543050" cy="613464"/>
              <a:chOff x="1589024" y="3452580"/>
              <a:chExt cx="574626" cy="649265"/>
            </a:xfrm>
            <a:solidFill>
              <a:schemeClr val="bg1"/>
            </a:solidFill>
          </p:grpSpPr>
          <p:cxnSp>
            <p:nvCxnSpPr>
              <p:cNvPr id="126" name="Straight Connector 144"/>
              <p:cNvCxnSpPr/>
              <p:nvPr/>
            </p:nvCxnSpPr>
            <p:spPr>
              <a:xfrm>
                <a:off x="1953127" y="3737193"/>
                <a:ext cx="2994" cy="364652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45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8" name="Oval 146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60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3</a:t>
                </a:r>
                <a:endParaRPr lang="en-GB" sz="160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</p:grpSp>
      <p:sp>
        <p:nvSpPr>
          <p:cNvPr id="167" name="Rectangle à coins arrondis 166"/>
          <p:cNvSpPr/>
          <p:nvPr/>
        </p:nvSpPr>
        <p:spPr>
          <a:xfrm>
            <a:off x="7404918" y="3235050"/>
            <a:ext cx="217355" cy="217355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sp>
        <p:nvSpPr>
          <p:cNvPr id="168" name="Rectangle à coins arrondis 167"/>
          <p:cNvSpPr/>
          <p:nvPr/>
        </p:nvSpPr>
        <p:spPr>
          <a:xfrm>
            <a:off x="8593374" y="4388470"/>
            <a:ext cx="217355" cy="217355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grpSp>
        <p:nvGrpSpPr>
          <p:cNvPr id="9" name="Grouper 8"/>
          <p:cNvGrpSpPr/>
          <p:nvPr/>
        </p:nvGrpSpPr>
        <p:grpSpPr>
          <a:xfrm>
            <a:off x="5238726" y="5201330"/>
            <a:ext cx="2384650" cy="1263835"/>
            <a:chOff x="4716272" y="3339347"/>
            <a:chExt cx="2945205" cy="1560922"/>
          </a:xfrm>
        </p:grpSpPr>
        <p:grpSp>
          <p:nvGrpSpPr>
            <p:cNvPr id="149" name="Grouper 148"/>
            <p:cNvGrpSpPr/>
            <p:nvPr/>
          </p:nvGrpSpPr>
          <p:grpSpPr>
            <a:xfrm>
              <a:off x="4716272" y="3339347"/>
              <a:ext cx="2692207" cy="1560922"/>
              <a:chOff x="3780535" y="625346"/>
              <a:chExt cx="2692207" cy="1560922"/>
            </a:xfrm>
          </p:grpSpPr>
          <p:cxnSp>
            <p:nvCxnSpPr>
              <p:cNvPr id="150" name="Straight Connector 136"/>
              <p:cNvCxnSpPr/>
              <p:nvPr/>
            </p:nvCxnSpPr>
            <p:spPr>
              <a:xfrm>
                <a:off x="4146884" y="820385"/>
                <a:ext cx="2325858" cy="1163215"/>
              </a:xfrm>
              <a:prstGeom prst="line">
                <a:avLst/>
              </a:prstGeom>
              <a:solidFill>
                <a:schemeClr val="bg1"/>
              </a:solidFill>
              <a:ln w="19050" cmpd="sng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51" name="Group 137"/>
              <p:cNvGrpSpPr/>
              <p:nvPr/>
            </p:nvGrpSpPr>
            <p:grpSpPr>
              <a:xfrm>
                <a:off x="3780535" y="625346"/>
                <a:ext cx="543050" cy="613464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160" name="Straight Connector 15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62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GB" sz="160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1</a:t>
                  </a:r>
                  <a:endParaRPr lang="en-GB" sz="1600">
                    <a:solidFill>
                      <a:schemeClr val="tx1"/>
                    </a:solidFill>
                    <a:latin typeface="Avenir Light"/>
                    <a:cs typeface="Avenir Light"/>
                  </a:endParaRPr>
                </a:p>
              </p:txBody>
            </p:sp>
          </p:grpSp>
          <p:grpSp>
            <p:nvGrpSpPr>
              <p:cNvPr id="152" name="Group 138"/>
              <p:cNvGrpSpPr/>
              <p:nvPr/>
            </p:nvGrpSpPr>
            <p:grpSpPr>
              <a:xfrm>
                <a:off x="4705506" y="1078164"/>
                <a:ext cx="543050" cy="613464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157" name="Straight Connector 14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9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GB" sz="160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2</a:t>
                  </a:r>
                  <a:endParaRPr lang="en-GB" sz="1600">
                    <a:solidFill>
                      <a:schemeClr val="tx1"/>
                    </a:solidFill>
                    <a:latin typeface="Avenir Light"/>
                    <a:cs typeface="Avenir Light"/>
                  </a:endParaRPr>
                </a:p>
              </p:txBody>
            </p:sp>
          </p:grpSp>
          <p:grpSp>
            <p:nvGrpSpPr>
              <p:cNvPr id="153" name="Group 139"/>
              <p:cNvGrpSpPr/>
              <p:nvPr/>
            </p:nvGrpSpPr>
            <p:grpSpPr>
              <a:xfrm>
                <a:off x="5686898" y="1572804"/>
                <a:ext cx="543050" cy="613464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154" name="Straight Connector 14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6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GB" sz="160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3</a:t>
                  </a:r>
                  <a:endParaRPr lang="en-GB" sz="1600">
                    <a:solidFill>
                      <a:schemeClr val="tx1"/>
                    </a:solidFill>
                    <a:latin typeface="Avenir Light"/>
                    <a:cs typeface="Avenir Light"/>
                  </a:endParaRPr>
                </a:p>
              </p:txBody>
            </p:sp>
          </p:grpSp>
        </p:grpSp>
        <p:sp>
          <p:nvSpPr>
            <p:cNvPr id="170" name="Rectangle à coins arrondis 169"/>
            <p:cNvSpPr/>
            <p:nvPr/>
          </p:nvSpPr>
          <p:spPr>
            <a:xfrm>
              <a:off x="7393029" y="4594349"/>
              <a:ext cx="268448" cy="268448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latin typeface="Avenir Light"/>
                <a:cs typeface="Avenir Light"/>
              </a:endParaRPr>
            </a:p>
          </p:txBody>
        </p:sp>
      </p:grpSp>
      <p:sp>
        <p:nvSpPr>
          <p:cNvPr id="100" name="Forme libre 99"/>
          <p:cNvSpPr/>
          <p:nvPr/>
        </p:nvSpPr>
        <p:spPr>
          <a:xfrm>
            <a:off x="716373" y="3219062"/>
            <a:ext cx="1483675" cy="2670616"/>
          </a:xfrm>
          <a:custGeom>
            <a:avLst/>
            <a:gdLst>
              <a:gd name="connsiteX0" fmla="*/ 1365250 w 1968500"/>
              <a:gd name="connsiteY0" fmla="*/ 0 h 3543300"/>
              <a:gd name="connsiteX1" fmla="*/ 1968500 w 1968500"/>
              <a:gd name="connsiteY1" fmla="*/ 0 h 3543300"/>
              <a:gd name="connsiteX2" fmla="*/ 1797050 w 1968500"/>
              <a:gd name="connsiteY2" fmla="*/ 3543300 h 3543300"/>
              <a:gd name="connsiteX3" fmla="*/ 0 w 1968500"/>
              <a:gd name="connsiteY3" fmla="*/ 3098800 h 3543300"/>
              <a:gd name="connsiteX4" fmla="*/ 1365250 w 1968500"/>
              <a:gd name="connsiteY4" fmla="*/ 0 h 354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8500" h="3543300">
                <a:moveTo>
                  <a:pt x="1365250" y="0"/>
                </a:moveTo>
                <a:lnTo>
                  <a:pt x="1968500" y="0"/>
                </a:lnTo>
                <a:lnTo>
                  <a:pt x="1797050" y="3543300"/>
                </a:lnTo>
                <a:lnTo>
                  <a:pt x="0" y="3098800"/>
                </a:lnTo>
                <a:lnTo>
                  <a:pt x="1365250" y="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sp>
        <p:nvSpPr>
          <p:cNvPr id="99" name="Forme libre 98"/>
          <p:cNvSpPr/>
          <p:nvPr/>
        </p:nvSpPr>
        <p:spPr>
          <a:xfrm>
            <a:off x="445178" y="4133197"/>
            <a:ext cx="1525139" cy="1708620"/>
          </a:xfrm>
          <a:custGeom>
            <a:avLst/>
            <a:gdLst>
              <a:gd name="connsiteX0" fmla="*/ 622300 w 2019300"/>
              <a:gd name="connsiteY0" fmla="*/ 0 h 2266950"/>
              <a:gd name="connsiteX1" fmla="*/ 2019300 w 2019300"/>
              <a:gd name="connsiteY1" fmla="*/ 889000 h 2266950"/>
              <a:gd name="connsiteX2" fmla="*/ 1885950 w 2019300"/>
              <a:gd name="connsiteY2" fmla="*/ 2266950 h 2266950"/>
              <a:gd name="connsiteX3" fmla="*/ 0 w 2019300"/>
              <a:gd name="connsiteY3" fmla="*/ 1771650 h 2266950"/>
              <a:gd name="connsiteX4" fmla="*/ 0 w 2019300"/>
              <a:gd name="connsiteY4" fmla="*/ 933450 h 2266950"/>
              <a:gd name="connsiteX5" fmla="*/ 622300 w 2019300"/>
              <a:gd name="connsiteY5" fmla="*/ 0 h 2266950"/>
              <a:gd name="connsiteX0" fmla="*/ 626513 w 2023513"/>
              <a:gd name="connsiteY0" fmla="*/ 0 h 2266950"/>
              <a:gd name="connsiteX1" fmla="*/ 2023513 w 2023513"/>
              <a:gd name="connsiteY1" fmla="*/ 889000 h 2266950"/>
              <a:gd name="connsiteX2" fmla="*/ 1890163 w 2023513"/>
              <a:gd name="connsiteY2" fmla="*/ 2266950 h 2266950"/>
              <a:gd name="connsiteX3" fmla="*/ 0 w 2023513"/>
              <a:gd name="connsiteY3" fmla="*/ 1809562 h 2266950"/>
              <a:gd name="connsiteX4" fmla="*/ 4213 w 2023513"/>
              <a:gd name="connsiteY4" fmla="*/ 933450 h 2266950"/>
              <a:gd name="connsiteX5" fmla="*/ 626513 w 2023513"/>
              <a:gd name="connsiteY5" fmla="*/ 0 h 226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3513" h="2266950">
                <a:moveTo>
                  <a:pt x="626513" y="0"/>
                </a:moveTo>
                <a:lnTo>
                  <a:pt x="2023513" y="889000"/>
                </a:lnTo>
                <a:lnTo>
                  <a:pt x="1890163" y="2266950"/>
                </a:lnTo>
                <a:lnTo>
                  <a:pt x="0" y="1809562"/>
                </a:lnTo>
                <a:cubicBezTo>
                  <a:pt x="1404" y="1517525"/>
                  <a:pt x="2809" y="1225487"/>
                  <a:pt x="4213" y="933450"/>
                </a:cubicBezTo>
                <a:lnTo>
                  <a:pt x="626513" y="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cxnSp>
        <p:nvCxnSpPr>
          <p:cNvPr id="176" name="Connecteur droit 175"/>
          <p:cNvCxnSpPr>
            <a:stCxn id="175" idx="0"/>
          </p:cNvCxnSpPr>
          <p:nvPr/>
        </p:nvCxnSpPr>
        <p:spPr>
          <a:xfrm>
            <a:off x="2230427" y="2111144"/>
            <a:ext cx="365753" cy="3939179"/>
          </a:xfrm>
          <a:prstGeom prst="line">
            <a:avLst/>
          </a:prstGeom>
          <a:ln w="3175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Connecteur droit 178"/>
          <p:cNvCxnSpPr>
            <a:stCxn id="175" idx="0"/>
          </p:cNvCxnSpPr>
          <p:nvPr/>
        </p:nvCxnSpPr>
        <p:spPr>
          <a:xfrm flipH="1">
            <a:off x="456136" y="2111144"/>
            <a:ext cx="1774290" cy="3371121"/>
          </a:xfrm>
          <a:prstGeom prst="line">
            <a:avLst/>
          </a:prstGeom>
          <a:ln w="3175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Connecteur droit 171"/>
          <p:cNvCxnSpPr/>
          <p:nvPr/>
        </p:nvCxnSpPr>
        <p:spPr>
          <a:xfrm>
            <a:off x="1335501" y="3824531"/>
            <a:ext cx="1073912" cy="22735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5" name="Ellipse 174"/>
          <p:cNvSpPr/>
          <p:nvPr/>
        </p:nvSpPr>
        <p:spPr>
          <a:xfrm>
            <a:off x="2191517" y="2111144"/>
            <a:ext cx="77820" cy="77820"/>
          </a:xfrm>
          <a:prstGeom prst="ellipse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cxnSp>
        <p:nvCxnSpPr>
          <p:cNvPr id="188" name="Connecteur droit 187"/>
          <p:cNvCxnSpPr/>
          <p:nvPr/>
        </p:nvCxnSpPr>
        <p:spPr>
          <a:xfrm>
            <a:off x="1747944" y="3221670"/>
            <a:ext cx="443573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/>
        </p:nvCxnSpPr>
        <p:spPr>
          <a:xfrm flipH="1">
            <a:off x="456138" y="4129673"/>
            <a:ext cx="465053" cy="702009"/>
          </a:xfrm>
          <a:prstGeom prst="line">
            <a:avLst/>
          </a:prstGeom>
          <a:ln w="3175" cmpd="sng">
            <a:solidFill>
              <a:srgbClr val="0000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Forme libre 62"/>
          <p:cNvSpPr/>
          <p:nvPr/>
        </p:nvSpPr>
        <p:spPr>
          <a:xfrm>
            <a:off x="452962" y="3825095"/>
            <a:ext cx="2140354" cy="2217758"/>
          </a:xfrm>
          <a:custGeom>
            <a:avLst/>
            <a:gdLst>
              <a:gd name="connsiteX0" fmla="*/ 1156390 w 2818701"/>
              <a:gd name="connsiteY0" fmla="*/ 0 h 2942461"/>
              <a:gd name="connsiteX1" fmla="*/ 2591553 w 2818701"/>
              <a:gd name="connsiteY1" fmla="*/ 320057 h 2942461"/>
              <a:gd name="connsiteX2" fmla="*/ 2818701 w 2818701"/>
              <a:gd name="connsiteY2" fmla="*/ 2942461 h 2942461"/>
              <a:gd name="connsiteX3" fmla="*/ 0 w 2818701"/>
              <a:gd name="connsiteY3" fmla="*/ 2230076 h 2942461"/>
              <a:gd name="connsiteX4" fmla="*/ 1156390 w 2818701"/>
              <a:gd name="connsiteY4" fmla="*/ 0 h 2942461"/>
              <a:gd name="connsiteX0" fmla="*/ 1156390 w 2831339"/>
              <a:gd name="connsiteY0" fmla="*/ 0 h 2946674"/>
              <a:gd name="connsiteX1" fmla="*/ 2591553 w 2831339"/>
              <a:gd name="connsiteY1" fmla="*/ 320057 h 2946674"/>
              <a:gd name="connsiteX2" fmla="*/ 2831339 w 2831339"/>
              <a:gd name="connsiteY2" fmla="*/ 2946674 h 2946674"/>
              <a:gd name="connsiteX3" fmla="*/ 0 w 2831339"/>
              <a:gd name="connsiteY3" fmla="*/ 2230076 h 2946674"/>
              <a:gd name="connsiteX4" fmla="*/ 1156390 w 2831339"/>
              <a:gd name="connsiteY4" fmla="*/ 0 h 2946674"/>
              <a:gd name="connsiteX0" fmla="*/ 1156390 w 2793426"/>
              <a:gd name="connsiteY0" fmla="*/ 0 h 2971949"/>
              <a:gd name="connsiteX1" fmla="*/ 2591553 w 2793426"/>
              <a:gd name="connsiteY1" fmla="*/ 320057 h 2971949"/>
              <a:gd name="connsiteX2" fmla="*/ 2793426 w 2793426"/>
              <a:gd name="connsiteY2" fmla="*/ 2971949 h 2971949"/>
              <a:gd name="connsiteX3" fmla="*/ 0 w 2793426"/>
              <a:gd name="connsiteY3" fmla="*/ 2230076 h 2971949"/>
              <a:gd name="connsiteX4" fmla="*/ 1156390 w 2793426"/>
              <a:gd name="connsiteY4" fmla="*/ 0 h 2971949"/>
              <a:gd name="connsiteX0" fmla="*/ 1156390 w 2835551"/>
              <a:gd name="connsiteY0" fmla="*/ 0 h 2963524"/>
              <a:gd name="connsiteX1" fmla="*/ 2591553 w 2835551"/>
              <a:gd name="connsiteY1" fmla="*/ 320057 h 2963524"/>
              <a:gd name="connsiteX2" fmla="*/ 2835551 w 2835551"/>
              <a:gd name="connsiteY2" fmla="*/ 2963524 h 2963524"/>
              <a:gd name="connsiteX3" fmla="*/ 0 w 2835551"/>
              <a:gd name="connsiteY3" fmla="*/ 2230076 h 2963524"/>
              <a:gd name="connsiteX4" fmla="*/ 1156390 w 2835551"/>
              <a:gd name="connsiteY4" fmla="*/ 0 h 2963524"/>
              <a:gd name="connsiteX0" fmla="*/ 1063715 w 2742876"/>
              <a:gd name="connsiteY0" fmla="*/ 0 h 2963524"/>
              <a:gd name="connsiteX1" fmla="*/ 2498878 w 2742876"/>
              <a:gd name="connsiteY1" fmla="*/ 320057 h 2963524"/>
              <a:gd name="connsiteX2" fmla="*/ 2742876 w 2742876"/>
              <a:gd name="connsiteY2" fmla="*/ 2963524 h 2963524"/>
              <a:gd name="connsiteX3" fmla="*/ 0 w 2742876"/>
              <a:gd name="connsiteY3" fmla="*/ 2432276 h 2963524"/>
              <a:gd name="connsiteX4" fmla="*/ 1063715 w 2742876"/>
              <a:gd name="connsiteY4" fmla="*/ 0 h 2963524"/>
              <a:gd name="connsiteX0" fmla="*/ 1160603 w 2839764"/>
              <a:gd name="connsiteY0" fmla="*/ 0 h 2963524"/>
              <a:gd name="connsiteX1" fmla="*/ 2595766 w 2839764"/>
              <a:gd name="connsiteY1" fmla="*/ 320057 h 2963524"/>
              <a:gd name="connsiteX2" fmla="*/ 2839764 w 2839764"/>
              <a:gd name="connsiteY2" fmla="*/ 2963524 h 2963524"/>
              <a:gd name="connsiteX3" fmla="*/ 0 w 2839764"/>
              <a:gd name="connsiteY3" fmla="*/ 2234288 h 2963524"/>
              <a:gd name="connsiteX4" fmla="*/ 1160603 w 2839764"/>
              <a:gd name="connsiteY4" fmla="*/ 0 h 2963524"/>
              <a:gd name="connsiteX0" fmla="*/ 1169028 w 2839764"/>
              <a:gd name="connsiteY0" fmla="*/ 0 h 2942461"/>
              <a:gd name="connsiteX1" fmla="*/ 2595766 w 2839764"/>
              <a:gd name="connsiteY1" fmla="*/ 298994 h 2942461"/>
              <a:gd name="connsiteX2" fmla="*/ 2839764 w 2839764"/>
              <a:gd name="connsiteY2" fmla="*/ 2942461 h 2942461"/>
              <a:gd name="connsiteX3" fmla="*/ 0 w 2839764"/>
              <a:gd name="connsiteY3" fmla="*/ 2213225 h 2942461"/>
              <a:gd name="connsiteX4" fmla="*/ 1169028 w 2839764"/>
              <a:gd name="connsiteY4" fmla="*/ 0 h 2942461"/>
              <a:gd name="connsiteX0" fmla="*/ 1164815 w 2839764"/>
              <a:gd name="connsiteY0" fmla="*/ 0 h 2942461"/>
              <a:gd name="connsiteX1" fmla="*/ 2595766 w 2839764"/>
              <a:gd name="connsiteY1" fmla="*/ 298994 h 2942461"/>
              <a:gd name="connsiteX2" fmla="*/ 2839764 w 2839764"/>
              <a:gd name="connsiteY2" fmla="*/ 2942461 h 2942461"/>
              <a:gd name="connsiteX3" fmla="*/ 0 w 2839764"/>
              <a:gd name="connsiteY3" fmla="*/ 2213225 h 2942461"/>
              <a:gd name="connsiteX4" fmla="*/ 1164815 w 2839764"/>
              <a:gd name="connsiteY4" fmla="*/ 0 h 2942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9764" h="2942461">
                <a:moveTo>
                  <a:pt x="1164815" y="0"/>
                </a:moveTo>
                <a:lnTo>
                  <a:pt x="2595766" y="298994"/>
                </a:lnTo>
                <a:lnTo>
                  <a:pt x="2839764" y="2942461"/>
                </a:lnTo>
                <a:lnTo>
                  <a:pt x="0" y="2213225"/>
                </a:lnTo>
                <a:lnTo>
                  <a:pt x="1164815" y="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cxnSp>
        <p:nvCxnSpPr>
          <p:cNvPr id="106" name="Connecteur droit 105"/>
          <p:cNvCxnSpPr/>
          <p:nvPr/>
        </p:nvCxnSpPr>
        <p:spPr>
          <a:xfrm flipH="1">
            <a:off x="1865025" y="4805811"/>
            <a:ext cx="100815" cy="1060306"/>
          </a:xfrm>
          <a:prstGeom prst="line">
            <a:avLst/>
          </a:prstGeom>
          <a:ln w="3175" cmpd="sng">
            <a:solidFill>
              <a:srgbClr val="0000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Connecteur droit 172"/>
          <p:cNvCxnSpPr/>
          <p:nvPr/>
        </p:nvCxnSpPr>
        <p:spPr>
          <a:xfrm flipH="1">
            <a:off x="1475759" y="3220470"/>
            <a:ext cx="272186" cy="627159"/>
          </a:xfrm>
          <a:prstGeom prst="line">
            <a:avLst/>
          </a:prstGeom>
          <a:ln w="3175" cmpd="sng">
            <a:solidFill>
              <a:srgbClr val="FF66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173"/>
          <p:cNvCxnSpPr/>
          <p:nvPr/>
        </p:nvCxnSpPr>
        <p:spPr>
          <a:xfrm flipH="1">
            <a:off x="2158569" y="3220470"/>
            <a:ext cx="32947" cy="764749"/>
          </a:xfrm>
          <a:prstGeom prst="line">
            <a:avLst/>
          </a:prstGeom>
          <a:ln w="3175" cmpd="sng">
            <a:solidFill>
              <a:srgbClr val="FF66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ZoneTexte 63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en-GB" b="0" smtClean="0"/>
              <a:t>	PSV &gt; TOP tree building</a:t>
            </a:r>
            <a:endParaRPr lang="en-GB" b="0"/>
          </a:p>
        </p:txBody>
      </p:sp>
      <p:sp>
        <p:nvSpPr>
          <p:cNvPr id="62" name="ZoneTexte 61"/>
          <p:cNvSpPr txBox="1"/>
          <p:nvPr/>
        </p:nvSpPr>
        <p:spPr>
          <a:xfrm>
            <a:off x="577822" y="1081006"/>
            <a:ext cx="7809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smtClean="0">
                <a:latin typeface="Avenir Light"/>
                <a:cs typeface="Avenir Light"/>
              </a:rPr>
              <a:t>Insert a </a:t>
            </a:r>
            <a:r>
              <a:rPr lang="en-GB" sz="2400" smtClean="0">
                <a:solidFill>
                  <a:schemeClr val="tx2">
                    <a:lumMod val="75000"/>
                  </a:schemeClr>
                </a:solidFill>
                <a:latin typeface="Avenir Light"/>
                <a:cs typeface="Avenir Light"/>
              </a:rPr>
              <a:t>third </a:t>
            </a:r>
            <a:r>
              <a:rPr lang="en-GB" sz="2400" smtClean="0">
                <a:latin typeface="Avenir Light"/>
                <a:cs typeface="Avenir Light"/>
              </a:rPr>
              <a:t>triangle</a:t>
            </a:r>
            <a:endParaRPr lang="en-GB" sz="2400">
              <a:latin typeface="Avenir Light"/>
              <a:cs typeface="Avenir Light"/>
            </a:endParaRPr>
          </a:p>
        </p:txBody>
      </p:sp>
      <p:cxnSp>
        <p:nvCxnSpPr>
          <p:cNvPr id="183" name="Connecteur droit 182"/>
          <p:cNvCxnSpPr/>
          <p:nvPr/>
        </p:nvCxnSpPr>
        <p:spPr>
          <a:xfrm>
            <a:off x="921191" y="4129673"/>
            <a:ext cx="1044648" cy="676138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711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Forme libre 97"/>
          <p:cNvSpPr/>
          <p:nvPr/>
        </p:nvSpPr>
        <p:spPr>
          <a:xfrm>
            <a:off x="1132759" y="3444006"/>
            <a:ext cx="2426527" cy="2584467"/>
          </a:xfrm>
          <a:custGeom>
            <a:avLst/>
            <a:gdLst>
              <a:gd name="connsiteX0" fmla="*/ 819150 w 3219450"/>
              <a:gd name="connsiteY0" fmla="*/ 241300 h 3429000"/>
              <a:gd name="connsiteX1" fmla="*/ 0 w 3219450"/>
              <a:gd name="connsiteY1" fmla="*/ 2933700 h 3429000"/>
              <a:gd name="connsiteX2" fmla="*/ 1930400 w 3219450"/>
              <a:gd name="connsiteY2" fmla="*/ 3429000 h 3429000"/>
              <a:gd name="connsiteX3" fmla="*/ 3219450 w 3219450"/>
              <a:gd name="connsiteY3" fmla="*/ 2965450 h 3429000"/>
              <a:gd name="connsiteX4" fmla="*/ 2127250 w 3219450"/>
              <a:gd name="connsiteY4" fmla="*/ 0 h 3429000"/>
              <a:gd name="connsiteX5" fmla="*/ 819150 w 3219450"/>
              <a:gd name="connsiteY5" fmla="*/ 2413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9450" h="3429000">
                <a:moveTo>
                  <a:pt x="819150" y="241300"/>
                </a:moveTo>
                <a:lnTo>
                  <a:pt x="0" y="2933700"/>
                </a:lnTo>
                <a:lnTo>
                  <a:pt x="1930400" y="3429000"/>
                </a:lnTo>
                <a:lnTo>
                  <a:pt x="3219450" y="2965450"/>
                </a:lnTo>
                <a:lnTo>
                  <a:pt x="2127250" y="0"/>
                </a:lnTo>
                <a:lnTo>
                  <a:pt x="819150" y="2413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00" name="Forme libre 99"/>
          <p:cNvSpPr/>
          <p:nvPr/>
        </p:nvSpPr>
        <p:spPr>
          <a:xfrm>
            <a:off x="716373" y="3219062"/>
            <a:ext cx="1483675" cy="2670616"/>
          </a:xfrm>
          <a:custGeom>
            <a:avLst/>
            <a:gdLst>
              <a:gd name="connsiteX0" fmla="*/ 1365250 w 1968500"/>
              <a:gd name="connsiteY0" fmla="*/ 0 h 3543300"/>
              <a:gd name="connsiteX1" fmla="*/ 1968500 w 1968500"/>
              <a:gd name="connsiteY1" fmla="*/ 0 h 3543300"/>
              <a:gd name="connsiteX2" fmla="*/ 1797050 w 1968500"/>
              <a:gd name="connsiteY2" fmla="*/ 3543300 h 3543300"/>
              <a:gd name="connsiteX3" fmla="*/ 0 w 1968500"/>
              <a:gd name="connsiteY3" fmla="*/ 3098800 h 3543300"/>
              <a:gd name="connsiteX4" fmla="*/ 1365250 w 1968500"/>
              <a:gd name="connsiteY4" fmla="*/ 0 h 354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8500" h="3543300">
                <a:moveTo>
                  <a:pt x="1365250" y="0"/>
                </a:moveTo>
                <a:lnTo>
                  <a:pt x="1968500" y="0"/>
                </a:lnTo>
                <a:lnTo>
                  <a:pt x="1797050" y="3543300"/>
                </a:lnTo>
                <a:lnTo>
                  <a:pt x="0" y="3098800"/>
                </a:lnTo>
                <a:lnTo>
                  <a:pt x="1365250" y="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99" name="Forme libre 98"/>
          <p:cNvSpPr/>
          <p:nvPr/>
        </p:nvSpPr>
        <p:spPr>
          <a:xfrm>
            <a:off x="448354" y="4133197"/>
            <a:ext cx="1521964" cy="1708620"/>
          </a:xfrm>
          <a:custGeom>
            <a:avLst/>
            <a:gdLst>
              <a:gd name="connsiteX0" fmla="*/ 622300 w 2019300"/>
              <a:gd name="connsiteY0" fmla="*/ 0 h 2266950"/>
              <a:gd name="connsiteX1" fmla="*/ 2019300 w 2019300"/>
              <a:gd name="connsiteY1" fmla="*/ 889000 h 2266950"/>
              <a:gd name="connsiteX2" fmla="*/ 1885950 w 2019300"/>
              <a:gd name="connsiteY2" fmla="*/ 2266950 h 2266950"/>
              <a:gd name="connsiteX3" fmla="*/ 0 w 2019300"/>
              <a:gd name="connsiteY3" fmla="*/ 1771650 h 2266950"/>
              <a:gd name="connsiteX4" fmla="*/ 0 w 2019300"/>
              <a:gd name="connsiteY4" fmla="*/ 933450 h 2266950"/>
              <a:gd name="connsiteX5" fmla="*/ 622300 w 2019300"/>
              <a:gd name="connsiteY5" fmla="*/ 0 h 226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9300" h="2266950">
                <a:moveTo>
                  <a:pt x="622300" y="0"/>
                </a:moveTo>
                <a:lnTo>
                  <a:pt x="2019300" y="889000"/>
                </a:lnTo>
                <a:lnTo>
                  <a:pt x="1885950" y="2266950"/>
                </a:lnTo>
                <a:lnTo>
                  <a:pt x="0" y="1771650"/>
                </a:lnTo>
                <a:lnTo>
                  <a:pt x="0" y="933450"/>
                </a:lnTo>
                <a:lnTo>
                  <a:pt x="622300" y="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83" name="Forme libre 82"/>
          <p:cNvSpPr/>
          <p:nvPr/>
        </p:nvSpPr>
        <p:spPr>
          <a:xfrm>
            <a:off x="452962" y="3825095"/>
            <a:ext cx="2140354" cy="2217758"/>
          </a:xfrm>
          <a:custGeom>
            <a:avLst/>
            <a:gdLst>
              <a:gd name="connsiteX0" fmla="*/ 1156390 w 2818701"/>
              <a:gd name="connsiteY0" fmla="*/ 0 h 2942461"/>
              <a:gd name="connsiteX1" fmla="*/ 2591553 w 2818701"/>
              <a:gd name="connsiteY1" fmla="*/ 320057 h 2942461"/>
              <a:gd name="connsiteX2" fmla="*/ 2818701 w 2818701"/>
              <a:gd name="connsiteY2" fmla="*/ 2942461 h 2942461"/>
              <a:gd name="connsiteX3" fmla="*/ 0 w 2818701"/>
              <a:gd name="connsiteY3" fmla="*/ 2230076 h 2942461"/>
              <a:gd name="connsiteX4" fmla="*/ 1156390 w 2818701"/>
              <a:gd name="connsiteY4" fmla="*/ 0 h 2942461"/>
              <a:gd name="connsiteX0" fmla="*/ 1156390 w 2831339"/>
              <a:gd name="connsiteY0" fmla="*/ 0 h 2946674"/>
              <a:gd name="connsiteX1" fmla="*/ 2591553 w 2831339"/>
              <a:gd name="connsiteY1" fmla="*/ 320057 h 2946674"/>
              <a:gd name="connsiteX2" fmla="*/ 2831339 w 2831339"/>
              <a:gd name="connsiteY2" fmla="*/ 2946674 h 2946674"/>
              <a:gd name="connsiteX3" fmla="*/ 0 w 2831339"/>
              <a:gd name="connsiteY3" fmla="*/ 2230076 h 2946674"/>
              <a:gd name="connsiteX4" fmla="*/ 1156390 w 2831339"/>
              <a:gd name="connsiteY4" fmla="*/ 0 h 2946674"/>
              <a:gd name="connsiteX0" fmla="*/ 1156390 w 2793426"/>
              <a:gd name="connsiteY0" fmla="*/ 0 h 2971949"/>
              <a:gd name="connsiteX1" fmla="*/ 2591553 w 2793426"/>
              <a:gd name="connsiteY1" fmla="*/ 320057 h 2971949"/>
              <a:gd name="connsiteX2" fmla="*/ 2793426 w 2793426"/>
              <a:gd name="connsiteY2" fmla="*/ 2971949 h 2971949"/>
              <a:gd name="connsiteX3" fmla="*/ 0 w 2793426"/>
              <a:gd name="connsiteY3" fmla="*/ 2230076 h 2971949"/>
              <a:gd name="connsiteX4" fmla="*/ 1156390 w 2793426"/>
              <a:gd name="connsiteY4" fmla="*/ 0 h 2971949"/>
              <a:gd name="connsiteX0" fmla="*/ 1156390 w 2835551"/>
              <a:gd name="connsiteY0" fmla="*/ 0 h 2963524"/>
              <a:gd name="connsiteX1" fmla="*/ 2591553 w 2835551"/>
              <a:gd name="connsiteY1" fmla="*/ 320057 h 2963524"/>
              <a:gd name="connsiteX2" fmla="*/ 2835551 w 2835551"/>
              <a:gd name="connsiteY2" fmla="*/ 2963524 h 2963524"/>
              <a:gd name="connsiteX3" fmla="*/ 0 w 2835551"/>
              <a:gd name="connsiteY3" fmla="*/ 2230076 h 2963524"/>
              <a:gd name="connsiteX4" fmla="*/ 1156390 w 2835551"/>
              <a:gd name="connsiteY4" fmla="*/ 0 h 2963524"/>
              <a:gd name="connsiteX0" fmla="*/ 1063715 w 2742876"/>
              <a:gd name="connsiteY0" fmla="*/ 0 h 2963524"/>
              <a:gd name="connsiteX1" fmla="*/ 2498878 w 2742876"/>
              <a:gd name="connsiteY1" fmla="*/ 320057 h 2963524"/>
              <a:gd name="connsiteX2" fmla="*/ 2742876 w 2742876"/>
              <a:gd name="connsiteY2" fmla="*/ 2963524 h 2963524"/>
              <a:gd name="connsiteX3" fmla="*/ 0 w 2742876"/>
              <a:gd name="connsiteY3" fmla="*/ 2432276 h 2963524"/>
              <a:gd name="connsiteX4" fmla="*/ 1063715 w 2742876"/>
              <a:gd name="connsiteY4" fmla="*/ 0 h 2963524"/>
              <a:gd name="connsiteX0" fmla="*/ 1160603 w 2839764"/>
              <a:gd name="connsiteY0" fmla="*/ 0 h 2963524"/>
              <a:gd name="connsiteX1" fmla="*/ 2595766 w 2839764"/>
              <a:gd name="connsiteY1" fmla="*/ 320057 h 2963524"/>
              <a:gd name="connsiteX2" fmla="*/ 2839764 w 2839764"/>
              <a:gd name="connsiteY2" fmla="*/ 2963524 h 2963524"/>
              <a:gd name="connsiteX3" fmla="*/ 0 w 2839764"/>
              <a:gd name="connsiteY3" fmla="*/ 2234288 h 2963524"/>
              <a:gd name="connsiteX4" fmla="*/ 1160603 w 2839764"/>
              <a:gd name="connsiteY4" fmla="*/ 0 h 2963524"/>
              <a:gd name="connsiteX0" fmla="*/ 1169028 w 2839764"/>
              <a:gd name="connsiteY0" fmla="*/ 0 h 2942461"/>
              <a:gd name="connsiteX1" fmla="*/ 2595766 w 2839764"/>
              <a:gd name="connsiteY1" fmla="*/ 298994 h 2942461"/>
              <a:gd name="connsiteX2" fmla="*/ 2839764 w 2839764"/>
              <a:gd name="connsiteY2" fmla="*/ 2942461 h 2942461"/>
              <a:gd name="connsiteX3" fmla="*/ 0 w 2839764"/>
              <a:gd name="connsiteY3" fmla="*/ 2213225 h 2942461"/>
              <a:gd name="connsiteX4" fmla="*/ 1169028 w 2839764"/>
              <a:gd name="connsiteY4" fmla="*/ 0 h 2942461"/>
              <a:gd name="connsiteX0" fmla="*/ 1164815 w 2839764"/>
              <a:gd name="connsiteY0" fmla="*/ 0 h 2942461"/>
              <a:gd name="connsiteX1" fmla="*/ 2595766 w 2839764"/>
              <a:gd name="connsiteY1" fmla="*/ 298994 h 2942461"/>
              <a:gd name="connsiteX2" fmla="*/ 2839764 w 2839764"/>
              <a:gd name="connsiteY2" fmla="*/ 2942461 h 2942461"/>
              <a:gd name="connsiteX3" fmla="*/ 0 w 2839764"/>
              <a:gd name="connsiteY3" fmla="*/ 2213225 h 2942461"/>
              <a:gd name="connsiteX4" fmla="*/ 1164815 w 2839764"/>
              <a:gd name="connsiteY4" fmla="*/ 0 h 2942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9764" h="2942461">
                <a:moveTo>
                  <a:pt x="1164815" y="0"/>
                </a:moveTo>
                <a:lnTo>
                  <a:pt x="2595766" y="298994"/>
                </a:lnTo>
                <a:lnTo>
                  <a:pt x="2839764" y="2942461"/>
                </a:lnTo>
                <a:lnTo>
                  <a:pt x="0" y="2213225"/>
                </a:lnTo>
                <a:lnTo>
                  <a:pt x="1164815" y="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grpSp>
        <p:nvGrpSpPr>
          <p:cNvPr id="120" name="Grouper 119"/>
          <p:cNvGrpSpPr/>
          <p:nvPr/>
        </p:nvGrpSpPr>
        <p:grpSpPr>
          <a:xfrm>
            <a:off x="5225115" y="2209769"/>
            <a:ext cx="2179804" cy="2991562"/>
            <a:chOff x="3780535" y="625344"/>
            <a:chExt cx="2692207" cy="3694783"/>
          </a:xfrm>
        </p:grpSpPr>
        <p:cxnSp>
          <p:nvCxnSpPr>
            <p:cNvPr id="102" name="Straight Connector 136"/>
            <p:cNvCxnSpPr/>
            <p:nvPr/>
          </p:nvCxnSpPr>
          <p:spPr>
            <a:xfrm>
              <a:off x="4146884" y="820385"/>
              <a:ext cx="2325858" cy="1163215"/>
            </a:xfrm>
            <a:prstGeom prst="line">
              <a:avLst/>
            </a:prstGeom>
            <a:solidFill>
              <a:schemeClr val="bg1"/>
            </a:solidFill>
            <a:ln w="19050" cmpd="sng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3" name="Group 137"/>
            <p:cNvGrpSpPr/>
            <p:nvPr/>
          </p:nvGrpSpPr>
          <p:grpSpPr>
            <a:xfrm>
              <a:off x="3780535" y="625344"/>
              <a:ext cx="543050" cy="3694783"/>
              <a:chOff x="1589024" y="3452580"/>
              <a:chExt cx="574626" cy="3910406"/>
            </a:xfrm>
            <a:solidFill>
              <a:schemeClr val="bg1"/>
            </a:solidFill>
          </p:grpSpPr>
          <p:cxnSp>
            <p:nvCxnSpPr>
              <p:cNvPr id="116" name="Straight Connector 150"/>
              <p:cNvCxnSpPr>
                <a:stCxn id="118" idx="4"/>
                <a:endCxn id="162" idx="0"/>
              </p:cNvCxnSpPr>
              <p:nvPr/>
            </p:nvCxnSpPr>
            <p:spPr>
              <a:xfrm>
                <a:off x="1964074" y="3857580"/>
                <a:ext cx="17790" cy="3505406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51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8" name="Oval 152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1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4" name="Group 138"/>
            <p:cNvGrpSpPr/>
            <p:nvPr/>
          </p:nvGrpSpPr>
          <p:grpSpPr>
            <a:xfrm>
              <a:off x="4705506" y="1078166"/>
              <a:ext cx="543050" cy="2179532"/>
              <a:chOff x="1589024" y="3452580"/>
              <a:chExt cx="574626" cy="2306726"/>
            </a:xfrm>
            <a:solidFill>
              <a:schemeClr val="bg1"/>
            </a:solidFill>
          </p:grpSpPr>
          <p:cxnSp>
            <p:nvCxnSpPr>
              <p:cNvPr id="113" name="Straight Connector 147"/>
              <p:cNvCxnSpPr>
                <a:stCxn id="115" idx="4"/>
                <a:endCxn id="148" idx="0"/>
              </p:cNvCxnSpPr>
              <p:nvPr/>
            </p:nvCxnSpPr>
            <p:spPr>
              <a:xfrm flipH="1">
                <a:off x="1945252" y="3857580"/>
                <a:ext cx="18822" cy="1901726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48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5" name="Oval 149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2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5" name="Group 139"/>
            <p:cNvGrpSpPr/>
            <p:nvPr/>
          </p:nvGrpSpPr>
          <p:grpSpPr>
            <a:xfrm>
              <a:off x="5605705" y="1572804"/>
              <a:ext cx="624243" cy="613464"/>
              <a:chOff x="1503110" y="3452580"/>
              <a:chExt cx="660540" cy="649265"/>
            </a:xfrm>
            <a:solidFill>
              <a:schemeClr val="bg1"/>
            </a:solidFill>
          </p:grpSpPr>
          <p:cxnSp>
            <p:nvCxnSpPr>
              <p:cNvPr id="110" name="Straight Connector 144"/>
              <p:cNvCxnSpPr/>
              <p:nvPr/>
            </p:nvCxnSpPr>
            <p:spPr>
              <a:xfrm>
                <a:off x="1953127" y="3737193"/>
                <a:ext cx="2994" cy="364652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45"/>
              <p:cNvCxnSpPr/>
              <p:nvPr/>
            </p:nvCxnSpPr>
            <p:spPr>
              <a:xfrm flipH="1">
                <a:off x="1503110" y="3647961"/>
                <a:ext cx="437487" cy="310006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2" name="Oval 146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3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</p:grpSp>
      <p:grpSp>
        <p:nvGrpSpPr>
          <p:cNvPr id="121" name="Grouper 120"/>
          <p:cNvGrpSpPr/>
          <p:nvPr/>
        </p:nvGrpSpPr>
        <p:grpSpPr>
          <a:xfrm>
            <a:off x="6415922" y="3363534"/>
            <a:ext cx="2179804" cy="1263835"/>
            <a:chOff x="3780535" y="625346"/>
            <a:chExt cx="2692207" cy="1560922"/>
          </a:xfrm>
        </p:grpSpPr>
        <p:cxnSp>
          <p:nvCxnSpPr>
            <p:cNvPr id="122" name="Straight Connector 136"/>
            <p:cNvCxnSpPr/>
            <p:nvPr/>
          </p:nvCxnSpPr>
          <p:spPr>
            <a:xfrm>
              <a:off x="4146884" y="820385"/>
              <a:ext cx="2325858" cy="1163215"/>
            </a:xfrm>
            <a:prstGeom prst="line">
              <a:avLst/>
            </a:prstGeom>
            <a:solidFill>
              <a:schemeClr val="bg1"/>
            </a:solidFill>
            <a:ln w="19050" cmpd="sng">
              <a:solidFill>
                <a:srgbClr val="FF66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23" name="Group 137"/>
            <p:cNvGrpSpPr/>
            <p:nvPr/>
          </p:nvGrpSpPr>
          <p:grpSpPr>
            <a:xfrm>
              <a:off x="3780535" y="625346"/>
              <a:ext cx="543050" cy="613464"/>
              <a:chOff x="1589024" y="3452580"/>
              <a:chExt cx="574626" cy="649265"/>
            </a:xfrm>
            <a:solidFill>
              <a:schemeClr val="bg1"/>
            </a:solidFill>
          </p:grpSpPr>
          <p:cxnSp>
            <p:nvCxnSpPr>
              <p:cNvPr id="132" name="Straight Connector 150"/>
              <p:cNvCxnSpPr/>
              <p:nvPr/>
            </p:nvCxnSpPr>
            <p:spPr>
              <a:xfrm>
                <a:off x="1953127" y="3737193"/>
                <a:ext cx="2994" cy="364652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51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4" name="Oval 152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66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1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24" name="Group 138"/>
            <p:cNvGrpSpPr/>
            <p:nvPr/>
          </p:nvGrpSpPr>
          <p:grpSpPr>
            <a:xfrm>
              <a:off x="4705506" y="1078164"/>
              <a:ext cx="543050" cy="613464"/>
              <a:chOff x="1589024" y="3452580"/>
              <a:chExt cx="574626" cy="649265"/>
            </a:xfrm>
            <a:solidFill>
              <a:schemeClr val="bg1"/>
            </a:solidFill>
          </p:grpSpPr>
          <p:cxnSp>
            <p:nvCxnSpPr>
              <p:cNvPr id="129" name="Straight Connector 147"/>
              <p:cNvCxnSpPr/>
              <p:nvPr/>
            </p:nvCxnSpPr>
            <p:spPr>
              <a:xfrm>
                <a:off x="1953127" y="3737193"/>
                <a:ext cx="2994" cy="364652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48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1" name="Oval 149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66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2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25" name="Group 139"/>
            <p:cNvGrpSpPr/>
            <p:nvPr/>
          </p:nvGrpSpPr>
          <p:grpSpPr>
            <a:xfrm>
              <a:off x="5686898" y="1572804"/>
              <a:ext cx="543050" cy="613464"/>
              <a:chOff x="1589024" y="3452580"/>
              <a:chExt cx="574626" cy="649265"/>
            </a:xfrm>
            <a:solidFill>
              <a:schemeClr val="bg1"/>
            </a:solidFill>
          </p:grpSpPr>
          <p:cxnSp>
            <p:nvCxnSpPr>
              <p:cNvPr id="126" name="Straight Connector 144"/>
              <p:cNvCxnSpPr/>
              <p:nvPr/>
            </p:nvCxnSpPr>
            <p:spPr>
              <a:xfrm>
                <a:off x="1953127" y="3737193"/>
                <a:ext cx="2994" cy="364652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45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8" name="Oval 146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3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</p:grpSp>
      <p:sp>
        <p:nvSpPr>
          <p:cNvPr id="167" name="Rectangle à coins arrondis 166"/>
          <p:cNvSpPr/>
          <p:nvPr/>
        </p:nvSpPr>
        <p:spPr>
          <a:xfrm>
            <a:off x="7404918" y="3235050"/>
            <a:ext cx="217355" cy="217355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68" name="Rectangle à coins arrondis 167"/>
          <p:cNvSpPr/>
          <p:nvPr/>
        </p:nvSpPr>
        <p:spPr>
          <a:xfrm>
            <a:off x="8593374" y="4388470"/>
            <a:ext cx="217355" cy="217355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5959636" y="4341111"/>
            <a:ext cx="2386005" cy="1263835"/>
            <a:chOff x="5606643" y="2741498"/>
            <a:chExt cx="2946879" cy="1560922"/>
          </a:xfrm>
        </p:grpSpPr>
        <p:grpSp>
          <p:nvGrpSpPr>
            <p:cNvPr id="135" name="Grouper 134"/>
            <p:cNvGrpSpPr/>
            <p:nvPr/>
          </p:nvGrpSpPr>
          <p:grpSpPr>
            <a:xfrm>
              <a:off x="5606643" y="2741498"/>
              <a:ext cx="2692207" cy="1560922"/>
              <a:chOff x="3780535" y="625346"/>
              <a:chExt cx="2692207" cy="1560922"/>
            </a:xfrm>
          </p:grpSpPr>
          <p:cxnSp>
            <p:nvCxnSpPr>
              <p:cNvPr id="136" name="Straight Connector 136"/>
              <p:cNvCxnSpPr/>
              <p:nvPr/>
            </p:nvCxnSpPr>
            <p:spPr>
              <a:xfrm>
                <a:off x="4146884" y="820385"/>
                <a:ext cx="2325858" cy="1163215"/>
              </a:xfrm>
              <a:prstGeom prst="line">
                <a:avLst/>
              </a:prstGeom>
              <a:solidFill>
                <a:schemeClr val="bg1"/>
              </a:solidFill>
              <a:ln w="19050" cmpd="sng">
                <a:solidFill>
                  <a:srgbClr val="008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7" name="Group 137"/>
              <p:cNvGrpSpPr/>
              <p:nvPr/>
            </p:nvGrpSpPr>
            <p:grpSpPr>
              <a:xfrm>
                <a:off x="3780535" y="625346"/>
                <a:ext cx="543050" cy="613464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146" name="Straight Connector 15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1</a:t>
                  </a:r>
                  <a:endParaRPr lang="en-US" sz="1600" dirty="0">
                    <a:solidFill>
                      <a:schemeClr val="tx1"/>
                    </a:solidFill>
                    <a:latin typeface="Avenir Light"/>
                    <a:cs typeface="Avenir Light"/>
                  </a:endParaRPr>
                </a:p>
              </p:txBody>
            </p:sp>
          </p:grpSp>
          <p:grpSp>
            <p:nvGrpSpPr>
              <p:cNvPr id="138" name="Group 138"/>
              <p:cNvGrpSpPr/>
              <p:nvPr/>
            </p:nvGrpSpPr>
            <p:grpSpPr>
              <a:xfrm>
                <a:off x="4705506" y="1078164"/>
                <a:ext cx="543050" cy="613464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143" name="Straight Connector 14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2</a:t>
                  </a:r>
                  <a:endParaRPr lang="en-US" sz="1600" dirty="0">
                    <a:solidFill>
                      <a:schemeClr val="tx1"/>
                    </a:solidFill>
                    <a:latin typeface="Avenir Light"/>
                    <a:cs typeface="Avenir Light"/>
                  </a:endParaRPr>
                </a:p>
              </p:txBody>
            </p:sp>
          </p:grpSp>
          <p:grpSp>
            <p:nvGrpSpPr>
              <p:cNvPr id="139" name="Group 139"/>
              <p:cNvGrpSpPr/>
              <p:nvPr/>
            </p:nvGrpSpPr>
            <p:grpSpPr>
              <a:xfrm>
                <a:off x="5686898" y="1572804"/>
                <a:ext cx="543050" cy="613464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140" name="Straight Connector 14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2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3</a:t>
                  </a:r>
                  <a:endParaRPr lang="en-US" sz="1600" dirty="0">
                    <a:solidFill>
                      <a:schemeClr val="tx1"/>
                    </a:solidFill>
                    <a:latin typeface="Avenir Light"/>
                    <a:cs typeface="Avenir Light"/>
                  </a:endParaRPr>
                </a:p>
              </p:txBody>
            </p:sp>
          </p:grpSp>
        </p:grpSp>
        <p:sp>
          <p:nvSpPr>
            <p:cNvPr id="169" name="Rectangle à coins arrondis 168"/>
            <p:cNvSpPr/>
            <p:nvPr/>
          </p:nvSpPr>
          <p:spPr>
            <a:xfrm>
              <a:off x="8285074" y="3999246"/>
              <a:ext cx="268448" cy="268448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</p:grpSp>
      <p:grpSp>
        <p:nvGrpSpPr>
          <p:cNvPr id="9" name="Grouper 8"/>
          <p:cNvGrpSpPr/>
          <p:nvPr/>
        </p:nvGrpSpPr>
        <p:grpSpPr>
          <a:xfrm>
            <a:off x="5238726" y="5201330"/>
            <a:ext cx="2384650" cy="1263835"/>
            <a:chOff x="4716272" y="3339347"/>
            <a:chExt cx="2945205" cy="1560922"/>
          </a:xfrm>
        </p:grpSpPr>
        <p:grpSp>
          <p:nvGrpSpPr>
            <p:cNvPr id="149" name="Grouper 148"/>
            <p:cNvGrpSpPr/>
            <p:nvPr/>
          </p:nvGrpSpPr>
          <p:grpSpPr>
            <a:xfrm>
              <a:off x="4716272" y="3339347"/>
              <a:ext cx="2692207" cy="1560922"/>
              <a:chOff x="3780535" y="625346"/>
              <a:chExt cx="2692207" cy="1560922"/>
            </a:xfrm>
          </p:grpSpPr>
          <p:cxnSp>
            <p:nvCxnSpPr>
              <p:cNvPr id="150" name="Straight Connector 136"/>
              <p:cNvCxnSpPr/>
              <p:nvPr/>
            </p:nvCxnSpPr>
            <p:spPr>
              <a:xfrm>
                <a:off x="4146884" y="820385"/>
                <a:ext cx="2325858" cy="1163215"/>
              </a:xfrm>
              <a:prstGeom prst="line">
                <a:avLst/>
              </a:prstGeom>
              <a:solidFill>
                <a:schemeClr val="bg1"/>
              </a:solidFill>
              <a:ln w="19050" cmpd="sng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51" name="Group 137"/>
              <p:cNvGrpSpPr/>
              <p:nvPr/>
            </p:nvGrpSpPr>
            <p:grpSpPr>
              <a:xfrm>
                <a:off x="3780535" y="625346"/>
                <a:ext cx="543050" cy="613464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160" name="Straight Connector 15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62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1</a:t>
                  </a:r>
                  <a:endParaRPr lang="en-US" sz="1600" dirty="0">
                    <a:solidFill>
                      <a:schemeClr val="tx1"/>
                    </a:solidFill>
                    <a:latin typeface="Avenir Light"/>
                    <a:cs typeface="Avenir Light"/>
                  </a:endParaRPr>
                </a:p>
              </p:txBody>
            </p:sp>
          </p:grpSp>
          <p:grpSp>
            <p:nvGrpSpPr>
              <p:cNvPr id="152" name="Group 138"/>
              <p:cNvGrpSpPr/>
              <p:nvPr/>
            </p:nvGrpSpPr>
            <p:grpSpPr>
              <a:xfrm>
                <a:off x="4705506" y="1078164"/>
                <a:ext cx="543050" cy="613464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157" name="Straight Connector 14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9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2</a:t>
                  </a:r>
                  <a:endParaRPr lang="en-US" sz="1600" dirty="0">
                    <a:solidFill>
                      <a:schemeClr val="tx1"/>
                    </a:solidFill>
                    <a:latin typeface="Avenir Light"/>
                    <a:cs typeface="Avenir Light"/>
                  </a:endParaRPr>
                </a:p>
              </p:txBody>
            </p:sp>
          </p:grpSp>
          <p:grpSp>
            <p:nvGrpSpPr>
              <p:cNvPr id="153" name="Group 139"/>
              <p:cNvGrpSpPr/>
              <p:nvPr/>
            </p:nvGrpSpPr>
            <p:grpSpPr>
              <a:xfrm>
                <a:off x="5686898" y="1572804"/>
                <a:ext cx="543050" cy="613464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154" name="Straight Connector 14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6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3</a:t>
                  </a:r>
                  <a:endParaRPr lang="en-US" sz="1600" dirty="0">
                    <a:solidFill>
                      <a:schemeClr val="tx1"/>
                    </a:solidFill>
                    <a:latin typeface="Avenir Light"/>
                    <a:cs typeface="Avenir Light"/>
                  </a:endParaRPr>
                </a:p>
              </p:txBody>
            </p:sp>
          </p:grpSp>
        </p:grpSp>
        <p:sp>
          <p:nvSpPr>
            <p:cNvPr id="170" name="Rectangle à coins arrondis 169"/>
            <p:cNvSpPr/>
            <p:nvPr/>
          </p:nvSpPr>
          <p:spPr>
            <a:xfrm>
              <a:off x="7393029" y="4594349"/>
              <a:ext cx="268448" cy="268448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</p:grpSp>
      <p:cxnSp>
        <p:nvCxnSpPr>
          <p:cNvPr id="176" name="Connecteur droit 175"/>
          <p:cNvCxnSpPr>
            <a:stCxn id="175" idx="0"/>
          </p:cNvCxnSpPr>
          <p:nvPr/>
        </p:nvCxnSpPr>
        <p:spPr>
          <a:xfrm>
            <a:off x="2230427" y="2111144"/>
            <a:ext cx="365753" cy="3939179"/>
          </a:xfrm>
          <a:prstGeom prst="line">
            <a:avLst/>
          </a:prstGeom>
          <a:ln w="3175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Connecteur droit 178"/>
          <p:cNvCxnSpPr>
            <a:stCxn id="175" idx="0"/>
          </p:cNvCxnSpPr>
          <p:nvPr/>
        </p:nvCxnSpPr>
        <p:spPr>
          <a:xfrm flipH="1">
            <a:off x="456136" y="2111144"/>
            <a:ext cx="1774290" cy="3371121"/>
          </a:xfrm>
          <a:prstGeom prst="line">
            <a:avLst/>
          </a:prstGeom>
          <a:ln w="3175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Connecteur droit 171"/>
          <p:cNvCxnSpPr/>
          <p:nvPr/>
        </p:nvCxnSpPr>
        <p:spPr>
          <a:xfrm>
            <a:off x="1335501" y="3824531"/>
            <a:ext cx="1073912" cy="22735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5" name="Ellipse 174"/>
          <p:cNvSpPr/>
          <p:nvPr/>
        </p:nvSpPr>
        <p:spPr>
          <a:xfrm>
            <a:off x="2191517" y="2111144"/>
            <a:ext cx="77820" cy="77820"/>
          </a:xfrm>
          <a:prstGeom prst="ellipse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cxnSp>
        <p:nvCxnSpPr>
          <p:cNvPr id="183" name="Connecteur droit 182"/>
          <p:cNvCxnSpPr/>
          <p:nvPr/>
        </p:nvCxnSpPr>
        <p:spPr>
          <a:xfrm>
            <a:off x="921191" y="4129673"/>
            <a:ext cx="1044648" cy="676138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Connecteur droit 186"/>
          <p:cNvCxnSpPr/>
          <p:nvPr/>
        </p:nvCxnSpPr>
        <p:spPr>
          <a:xfrm flipV="1">
            <a:off x="1747944" y="3441241"/>
            <a:ext cx="991332" cy="190543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Connecteur droit 187"/>
          <p:cNvCxnSpPr/>
          <p:nvPr/>
        </p:nvCxnSpPr>
        <p:spPr>
          <a:xfrm>
            <a:off x="1747944" y="3221670"/>
            <a:ext cx="443573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/>
        </p:nvCxnSpPr>
        <p:spPr>
          <a:xfrm flipH="1">
            <a:off x="456138" y="4129673"/>
            <a:ext cx="465053" cy="702009"/>
          </a:xfrm>
          <a:prstGeom prst="line">
            <a:avLst/>
          </a:prstGeom>
          <a:ln w="3175" cmpd="sng">
            <a:solidFill>
              <a:srgbClr val="0000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105"/>
          <p:cNvCxnSpPr/>
          <p:nvPr/>
        </p:nvCxnSpPr>
        <p:spPr>
          <a:xfrm flipH="1">
            <a:off x="1865025" y="4805811"/>
            <a:ext cx="100815" cy="1060306"/>
          </a:xfrm>
          <a:prstGeom prst="line">
            <a:avLst/>
          </a:prstGeom>
          <a:ln w="3175" cmpd="sng">
            <a:solidFill>
              <a:srgbClr val="0000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/>
          <p:cNvCxnSpPr/>
          <p:nvPr/>
        </p:nvCxnSpPr>
        <p:spPr>
          <a:xfrm flipH="1">
            <a:off x="1673583" y="3631784"/>
            <a:ext cx="74362" cy="271830"/>
          </a:xfrm>
          <a:prstGeom prst="line">
            <a:avLst/>
          </a:prstGeom>
          <a:ln w="3175" cmpd="sng">
            <a:solidFill>
              <a:srgbClr val="008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118"/>
          <p:cNvCxnSpPr/>
          <p:nvPr/>
        </p:nvCxnSpPr>
        <p:spPr>
          <a:xfrm>
            <a:off x="2739276" y="3441241"/>
            <a:ext cx="829583" cy="2254749"/>
          </a:xfrm>
          <a:prstGeom prst="line">
            <a:avLst/>
          </a:prstGeom>
          <a:ln w="3175" cmpd="sng">
            <a:solidFill>
              <a:srgbClr val="008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Connecteur droit 172"/>
          <p:cNvCxnSpPr/>
          <p:nvPr/>
        </p:nvCxnSpPr>
        <p:spPr>
          <a:xfrm flipH="1">
            <a:off x="1475759" y="3220470"/>
            <a:ext cx="272186" cy="627159"/>
          </a:xfrm>
          <a:prstGeom prst="line">
            <a:avLst/>
          </a:prstGeom>
          <a:ln w="3175" cmpd="sng">
            <a:solidFill>
              <a:srgbClr val="FF66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173"/>
          <p:cNvCxnSpPr/>
          <p:nvPr/>
        </p:nvCxnSpPr>
        <p:spPr>
          <a:xfrm flipH="1">
            <a:off x="2158569" y="3220470"/>
            <a:ext cx="32947" cy="764749"/>
          </a:xfrm>
          <a:prstGeom prst="line">
            <a:avLst/>
          </a:prstGeom>
          <a:ln w="3175" cmpd="sng">
            <a:solidFill>
              <a:srgbClr val="FF66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ZoneTexte 83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 b="0" dirty="0"/>
              <a:t>	PSV &gt; TOP </a:t>
            </a:r>
            <a:r>
              <a:rPr lang="en-GB" b="0" dirty="0" smtClean="0"/>
              <a:t>tree</a:t>
            </a:r>
            <a:r>
              <a:rPr lang="fr-FR" b="0" dirty="0" smtClean="0"/>
              <a:t> </a:t>
            </a:r>
            <a:r>
              <a:rPr lang="fr-FR" b="0" dirty="0"/>
              <a:t>building</a:t>
            </a:r>
          </a:p>
        </p:txBody>
      </p:sp>
      <p:sp>
        <p:nvSpPr>
          <p:cNvPr id="82" name="ZoneTexte 81"/>
          <p:cNvSpPr txBox="1"/>
          <p:nvPr/>
        </p:nvSpPr>
        <p:spPr>
          <a:xfrm>
            <a:off x="577822" y="1081006"/>
            <a:ext cx="7809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Avenir Light"/>
                <a:cs typeface="Avenir Light"/>
              </a:rPr>
              <a:t>Insert a </a:t>
            </a:r>
            <a:r>
              <a:rPr lang="en-GB" sz="2400" dirty="0" smtClean="0">
                <a:solidFill>
                  <a:schemeClr val="accent3">
                    <a:lumMod val="75000"/>
                  </a:schemeClr>
                </a:solidFill>
                <a:latin typeface="Avenir Light"/>
                <a:cs typeface="Avenir Light"/>
              </a:rPr>
              <a:t>fourth</a:t>
            </a:r>
            <a:r>
              <a:rPr lang="en-GB" sz="2400" dirty="0" smtClean="0">
                <a:latin typeface="Avenir Light"/>
                <a:cs typeface="Avenir Light"/>
              </a:rPr>
              <a:t> triangle</a:t>
            </a:r>
            <a:endParaRPr lang="en-GB" sz="2400" dirty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419742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en-GB" dirty="0" smtClean="0"/>
              <a:t>	PSV &gt; TOP tree building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03917"/>
            <a:ext cx="8229600" cy="4525963"/>
          </a:xfrm>
        </p:spPr>
        <p:txBody>
          <a:bodyPr>
            <a:normAutofit/>
          </a:bodyPr>
          <a:lstStyle/>
          <a:p>
            <a:r>
              <a:rPr lang="en-GB" sz="2800" dirty="0" smtClean="0">
                <a:latin typeface="Avenir Light"/>
                <a:cs typeface="Avenir Light"/>
              </a:rPr>
              <a:t>No numerical errors</a:t>
            </a:r>
          </a:p>
          <a:p>
            <a:pPr lvl="1"/>
            <a:r>
              <a:rPr lang="en-GB" sz="2400" dirty="0" smtClean="0">
                <a:solidFill>
                  <a:srgbClr val="595959"/>
                </a:solidFill>
                <a:latin typeface="Avenir Light"/>
                <a:cs typeface="Avenir Light"/>
              </a:rPr>
              <a:t>Accurate method</a:t>
            </a:r>
          </a:p>
          <a:p>
            <a:r>
              <a:rPr lang="en-GB" sz="2800" dirty="0">
                <a:latin typeface="Avenir Light"/>
                <a:cs typeface="Avenir Light"/>
              </a:rPr>
              <a:t>Number of nodes: 4 times triangles’ number</a:t>
            </a:r>
          </a:p>
          <a:p>
            <a:pPr lvl="1"/>
            <a:r>
              <a:rPr lang="en-GB" sz="2400" dirty="0">
                <a:solidFill>
                  <a:srgbClr val="595959"/>
                </a:solidFill>
                <a:latin typeface="Avenir Light"/>
                <a:cs typeface="Avenir Light"/>
              </a:rPr>
              <a:t>Can be allocated once</a:t>
            </a:r>
          </a:p>
          <a:p>
            <a:r>
              <a:rPr lang="en-GB" sz="2800" dirty="0">
                <a:latin typeface="Avenir Light"/>
                <a:cs typeface="Avenir Light"/>
              </a:rPr>
              <a:t>Allow parallel building with only few locks</a:t>
            </a:r>
          </a:p>
          <a:p>
            <a:pPr lvl="1"/>
            <a:r>
              <a:rPr lang="en-GB" sz="2400" dirty="0">
                <a:solidFill>
                  <a:srgbClr val="595959"/>
                </a:solidFill>
                <a:latin typeface="Avenir Light"/>
                <a:cs typeface="Avenir Light"/>
              </a:rPr>
              <a:t>Fast building on GPU</a:t>
            </a:r>
            <a:endParaRPr lang="en-GB" sz="2400" dirty="0" smtClean="0">
              <a:solidFill>
                <a:srgbClr val="595959"/>
              </a:solidFill>
              <a:latin typeface="Avenir Light"/>
              <a:cs typeface="Avenir Ligh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919141"/>
            <a:ext cx="397765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latin typeface="Avenir Light"/>
                <a:cs typeface="Avenir Light"/>
              </a:rPr>
              <a:t>No triangle splitting! </a:t>
            </a:r>
          </a:p>
        </p:txBody>
      </p:sp>
    </p:spTree>
    <p:extLst>
      <p:ext uri="{BB962C8B-B14F-4D97-AF65-F5344CB8AC3E}">
        <p14:creationId xmlns:p14="http://schemas.microsoft.com/office/powerpoint/2010/main" val="3875415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22400"/>
            <a:ext cx="9144000" cy="2057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98900"/>
            <a:ext cx="9144000" cy="2057400"/>
          </a:xfrm>
          <a:prstGeom prst="rect">
            <a:avLst/>
          </a:prstGeom>
          <a:solidFill>
            <a:srgbClr val="FF9E84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sp>
        <p:nvSpPr>
          <p:cNvPr id="6" name="ZoneTexte 5"/>
          <p:cNvSpPr txBox="1"/>
          <p:nvPr/>
        </p:nvSpPr>
        <p:spPr>
          <a:xfrm rot="16200000">
            <a:off x="-736342" y="2196098"/>
            <a:ext cx="2019816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smtClean="0">
                <a:solidFill>
                  <a:schemeClr val="bg1"/>
                </a:solidFill>
                <a:latin typeface="Avenir Light"/>
                <a:cs typeface="Avenir Light"/>
              </a:rPr>
              <a:t>GPU MEM</a:t>
            </a:r>
            <a:endParaRPr lang="en-GB" sz="2800">
              <a:solidFill>
                <a:schemeClr val="bg1"/>
              </a:solidFill>
              <a:latin typeface="Avenir Light"/>
              <a:cs typeface="Avenir Light"/>
            </a:endParaRPr>
          </a:p>
        </p:txBody>
      </p:sp>
      <p:sp>
        <p:nvSpPr>
          <p:cNvPr id="7" name="ZoneTexte 6"/>
          <p:cNvSpPr txBox="1"/>
          <p:nvPr/>
        </p:nvSpPr>
        <p:spPr>
          <a:xfrm rot="16200000">
            <a:off x="-767348" y="4666248"/>
            <a:ext cx="2057916" cy="523220"/>
          </a:xfrm>
          <a:prstGeom prst="rect">
            <a:avLst/>
          </a:prstGeom>
          <a:solidFill>
            <a:srgbClr val="F45B4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smtClean="0">
                <a:solidFill>
                  <a:srgbClr val="FFFFFF"/>
                </a:solidFill>
                <a:latin typeface="Avenir Light"/>
                <a:cs typeface="Avenir Light"/>
              </a:rPr>
              <a:t>SHADERS</a:t>
            </a:r>
            <a:endParaRPr lang="en-GB" sz="2800">
              <a:solidFill>
                <a:srgbClr val="FFFFFF"/>
              </a:solidFill>
              <a:latin typeface="Avenir Light"/>
              <a:cs typeface="Avenir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8975" y="4043790"/>
            <a:ext cx="3328225" cy="1764675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GB" smtClean="0">
                <a:latin typeface="Avenir Light"/>
                <a:cs typeface="Avenir Light"/>
              </a:rPr>
              <a:t>Building step</a:t>
            </a:r>
          </a:p>
          <a:p>
            <a:pPr algn="ctr"/>
            <a:endParaRPr lang="en-GB" smtClean="0">
              <a:latin typeface="Avenir Light"/>
              <a:cs typeface="Avenir Light"/>
            </a:endParaRPr>
          </a:p>
          <a:p>
            <a:pPr algn="ctr"/>
            <a:r>
              <a:rPr lang="en-GB" smtClean="0">
                <a:latin typeface="Avenir Light"/>
                <a:cs typeface="Avenir Light"/>
              </a:rPr>
              <a:t>Top tree construction in a Compute Shader</a:t>
            </a:r>
          </a:p>
          <a:p>
            <a:pPr algn="ctr"/>
            <a:endParaRPr lang="en-GB" smtClean="0">
              <a:latin typeface="Avenir Light"/>
              <a:cs typeface="Avenir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76919" y="4045934"/>
            <a:ext cx="3168582" cy="1762531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GB" smtClean="0">
                <a:latin typeface="Avenir Light"/>
                <a:cs typeface="Avenir Light"/>
              </a:rPr>
              <a:t>Shading step</a:t>
            </a:r>
          </a:p>
          <a:p>
            <a:pPr algn="ctr"/>
            <a:endParaRPr lang="en-GB" smtClean="0">
              <a:latin typeface="Avenir Light"/>
              <a:cs typeface="Avenir Light"/>
            </a:endParaRPr>
          </a:p>
          <a:p>
            <a:pPr algn="ctr"/>
            <a:r>
              <a:rPr lang="en-GB" smtClean="0">
                <a:latin typeface="Avenir Light"/>
                <a:cs typeface="Avenir Light"/>
              </a:rPr>
              <a:t>Point location in the TOP tree using a Fragment Shader</a:t>
            </a:r>
          </a:p>
          <a:p>
            <a:pPr algn="ctr"/>
            <a:r>
              <a:rPr lang="en-GB" smtClean="0">
                <a:latin typeface="Avenir Light"/>
                <a:cs typeface="Avenir Light"/>
              </a:rPr>
              <a:t>(output: lighted / in shadow)</a:t>
            </a:r>
            <a:endParaRPr lang="en-GB">
              <a:latin typeface="Avenir Light"/>
              <a:cs typeface="Avenir Light"/>
            </a:endParaRPr>
          </a:p>
        </p:txBody>
      </p:sp>
      <p:cxnSp>
        <p:nvCxnSpPr>
          <p:cNvPr id="11" name="Straight Arrow Connector 14"/>
          <p:cNvCxnSpPr/>
          <p:nvPr/>
        </p:nvCxnSpPr>
        <p:spPr>
          <a:xfrm>
            <a:off x="1976410" y="32639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4"/>
          <p:cNvCxnSpPr/>
          <p:nvPr/>
        </p:nvCxnSpPr>
        <p:spPr>
          <a:xfrm>
            <a:off x="5659410" y="3294127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820530" y="1592327"/>
            <a:ext cx="2034170" cy="1701800"/>
          </a:xfrm>
          <a:prstGeom prst="rect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GB" smtClean="0">
                <a:latin typeface="Avenir Light"/>
                <a:cs typeface="Avenir Light"/>
              </a:rPr>
              <a:t>TOP Tree</a:t>
            </a:r>
          </a:p>
        </p:txBody>
      </p:sp>
      <p:cxnSp>
        <p:nvCxnSpPr>
          <p:cNvPr id="12" name="Straight Arrow Connector 14"/>
          <p:cNvCxnSpPr/>
          <p:nvPr/>
        </p:nvCxnSpPr>
        <p:spPr>
          <a:xfrm>
            <a:off x="4084610" y="32639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951675" y="1574801"/>
            <a:ext cx="2070925" cy="171932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GB" smtClean="0">
                <a:latin typeface="Avenir Light"/>
                <a:cs typeface="Avenir Light"/>
              </a:rPr>
              <a:t>Triangles soup</a:t>
            </a:r>
          </a:p>
          <a:p>
            <a:pPr algn="ctr"/>
            <a:r>
              <a:rPr lang="en-GB" smtClean="0">
                <a:latin typeface="Avenir Light"/>
                <a:cs typeface="Avenir Light"/>
              </a:rPr>
              <a:t>+</a:t>
            </a:r>
          </a:p>
          <a:p>
            <a:pPr algn="ctr"/>
            <a:r>
              <a:rPr lang="en-GB" smtClean="0">
                <a:latin typeface="Avenir Light"/>
                <a:cs typeface="Avenir Light"/>
              </a:rPr>
              <a:t>Light position</a:t>
            </a:r>
            <a:endParaRPr lang="en-GB">
              <a:latin typeface="Avenir Light"/>
              <a:cs typeface="Avenir Light"/>
            </a:endParaRPr>
          </a:p>
        </p:txBody>
      </p:sp>
      <p:cxnSp>
        <p:nvCxnSpPr>
          <p:cNvPr id="18" name="Straight Arrow Connector 14"/>
          <p:cNvCxnSpPr/>
          <p:nvPr/>
        </p:nvCxnSpPr>
        <p:spPr>
          <a:xfrm>
            <a:off x="6954810" y="32639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652631" y="1592327"/>
            <a:ext cx="2034170" cy="1701800"/>
          </a:xfrm>
          <a:prstGeom prst="rect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GB" smtClean="0">
                <a:latin typeface="Avenir Light"/>
                <a:cs typeface="Avenir Light"/>
              </a:rPr>
              <a:t>Image points</a:t>
            </a:r>
          </a:p>
          <a:p>
            <a:pPr algn="ctr"/>
            <a:r>
              <a:rPr lang="en-GB" smtClean="0">
                <a:latin typeface="Avenir Light"/>
                <a:cs typeface="Avenir Light"/>
              </a:rPr>
              <a:t>(Z-buffer)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en-GB" b="0" smtClean="0"/>
              <a:t>	PSV &gt; overview </a:t>
            </a:r>
            <a:endParaRPr lang="en-GB" b="0"/>
          </a:p>
        </p:txBody>
      </p:sp>
    </p:spTree>
    <p:extLst>
      <p:ext uri="{BB962C8B-B14F-4D97-AF65-F5344CB8AC3E}">
        <p14:creationId xmlns:p14="http://schemas.microsoft.com/office/powerpoint/2010/main" val="1174775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rouper 119"/>
          <p:cNvGrpSpPr/>
          <p:nvPr/>
        </p:nvGrpSpPr>
        <p:grpSpPr>
          <a:xfrm>
            <a:off x="5225115" y="2209769"/>
            <a:ext cx="2179804" cy="2991562"/>
            <a:chOff x="3780535" y="625344"/>
            <a:chExt cx="2692207" cy="3694783"/>
          </a:xfrm>
        </p:grpSpPr>
        <p:cxnSp>
          <p:nvCxnSpPr>
            <p:cNvPr id="102" name="Straight Connector 136"/>
            <p:cNvCxnSpPr/>
            <p:nvPr/>
          </p:nvCxnSpPr>
          <p:spPr>
            <a:xfrm>
              <a:off x="4146884" y="820385"/>
              <a:ext cx="2325858" cy="1163215"/>
            </a:xfrm>
            <a:prstGeom prst="line">
              <a:avLst/>
            </a:prstGeom>
            <a:solidFill>
              <a:schemeClr val="bg1"/>
            </a:solidFill>
            <a:ln w="19050" cmpd="sng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3" name="Group 137"/>
            <p:cNvGrpSpPr/>
            <p:nvPr/>
          </p:nvGrpSpPr>
          <p:grpSpPr>
            <a:xfrm>
              <a:off x="3780535" y="625344"/>
              <a:ext cx="543050" cy="3694783"/>
              <a:chOff x="1589024" y="3452580"/>
              <a:chExt cx="574626" cy="3910406"/>
            </a:xfrm>
            <a:solidFill>
              <a:schemeClr val="bg1"/>
            </a:solidFill>
          </p:grpSpPr>
          <p:cxnSp>
            <p:nvCxnSpPr>
              <p:cNvPr id="116" name="Straight Connector 150"/>
              <p:cNvCxnSpPr>
                <a:stCxn id="118" idx="4"/>
                <a:endCxn id="162" idx="0"/>
              </p:cNvCxnSpPr>
              <p:nvPr/>
            </p:nvCxnSpPr>
            <p:spPr>
              <a:xfrm>
                <a:off x="1964074" y="3857580"/>
                <a:ext cx="17790" cy="3505406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51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8" name="Oval 152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1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4" name="Group 138"/>
            <p:cNvGrpSpPr/>
            <p:nvPr/>
          </p:nvGrpSpPr>
          <p:grpSpPr>
            <a:xfrm>
              <a:off x="4705506" y="1078166"/>
              <a:ext cx="543050" cy="2179532"/>
              <a:chOff x="1589024" y="3452580"/>
              <a:chExt cx="574626" cy="2306726"/>
            </a:xfrm>
            <a:solidFill>
              <a:schemeClr val="bg1"/>
            </a:solidFill>
          </p:grpSpPr>
          <p:cxnSp>
            <p:nvCxnSpPr>
              <p:cNvPr id="113" name="Straight Connector 147"/>
              <p:cNvCxnSpPr>
                <a:stCxn id="115" idx="4"/>
                <a:endCxn id="148" idx="0"/>
              </p:cNvCxnSpPr>
              <p:nvPr/>
            </p:nvCxnSpPr>
            <p:spPr>
              <a:xfrm flipH="1">
                <a:off x="1945252" y="3857580"/>
                <a:ext cx="18822" cy="1901726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48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5" name="Oval 149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2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5" name="Group 139"/>
            <p:cNvGrpSpPr/>
            <p:nvPr/>
          </p:nvGrpSpPr>
          <p:grpSpPr>
            <a:xfrm>
              <a:off x="5605705" y="1572804"/>
              <a:ext cx="624243" cy="613464"/>
              <a:chOff x="1503110" y="3452580"/>
              <a:chExt cx="660540" cy="649265"/>
            </a:xfrm>
            <a:solidFill>
              <a:schemeClr val="bg1"/>
            </a:solidFill>
          </p:grpSpPr>
          <p:cxnSp>
            <p:nvCxnSpPr>
              <p:cNvPr id="110" name="Straight Connector 144"/>
              <p:cNvCxnSpPr/>
              <p:nvPr/>
            </p:nvCxnSpPr>
            <p:spPr>
              <a:xfrm>
                <a:off x="1953127" y="3737193"/>
                <a:ext cx="2994" cy="364652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45"/>
              <p:cNvCxnSpPr/>
              <p:nvPr/>
            </p:nvCxnSpPr>
            <p:spPr>
              <a:xfrm flipH="1">
                <a:off x="1503110" y="3647961"/>
                <a:ext cx="437487" cy="310006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2" name="Oval 146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3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</p:grpSp>
      <p:grpSp>
        <p:nvGrpSpPr>
          <p:cNvPr id="121" name="Grouper 120"/>
          <p:cNvGrpSpPr/>
          <p:nvPr/>
        </p:nvGrpSpPr>
        <p:grpSpPr>
          <a:xfrm>
            <a:off x="6415922" y="3363534"/>
            <a:ext cx="2179804" cy="1263835"/>
            <a:chOff x="3780535" y="625346"/>
            <a:chExt cx="2692207" cy="1560922"/>
          </a:xfrm>
        </p:grpSpPr>
        <p:cxnSp>
          <p:nvCxnSpPr>
            <p:cNvPr id="122" name="Straight Connector 136"/>
            <p:cNvCxnSpPr/>
            <p:nvPr/>
          </p:nvCxnSpPr>
          <p:spPr>
            <a:xfrm>
              <a:off x="4146884" y="820385"/>
              <a:ext cx="2325858" cy="1163215"/>
            </a:xfrm>
            <a:prstGeom prst="line">
              <a:avLst/>
            </a:prstGeom>
            <a:solidFill>
              <a:schemeClr val="bg1"/>
            </a:solidFill>
            <a:ln w="19050" cmpd="sng">
              <a:solidFill>
                <a:srgbClr val="FF66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23" name="Group 137"/>
            <p:cNvGrpSpPr/>
            <p:nvPr/>
          </p:nvGrpSpPr>
          <p:grpSpPr>
            <a:xfrm>
              <a:off x="3780535" y="625346"/>
              <a:ext cx="543050" cy="613464"/>
              <a:chOff x="1589024" y="3452580"/>
              <a:chExt cx="574626" cy="649265"/>
            </a:xfrm>
            <a:solidFill>
              <a:schemeClr val="bg1"/>
            </a:solidFill>
          </p:grpSpPr>
          <p:cxnSp>
            <p:nvCxnSpPr>
              <p:cNvPr id="132" name="Straight Connector 150"/>
              <p:cNvCxnSpPr/>
              <p:nvPr/>
            </p:nvCxnSpPr>
            <p:spPr>
              <a:xfrm>
                <a:off x="1953127" y="3737193"/>
                <a:ext cx="2994" cy="364652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51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4" name="Oval 152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66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1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24" name="Group 138"/>
            <p:cNvGrpSpPr/>
            <p:nvPr/>
          </p:nvGrpSpPr>
          <p:grpSpPr>
            <a:xfrm>
              <a:off x="4705506" y="1078164"/>
              <a:ext cx="543050" cy="613464"/>
              <a:chOff x="1589024" y="3452580"/>
              <a:chExt cx="574626" cy="649265"/>
            </a:xfrm>
            <a:solidFill>
              <a:schemeClr val="bg1"/>
            </a:solidFill>
          </p:grpSpPr>
          <p:cxnSp>
            <p:nvCxnSpPr>
              <p:cNvPr id="129" name="Straight Connector 147"/>
              <p:cNvCxnSpPr/>
              <p:nvPr/>
            </p:nvCxnSpPr>
            <p:spPr>
              <a:xfrm>
                <a:off x="1953127" y="3737193"/>
                <a:ext cx="2994" cy="364652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48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1" name="Oval 149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66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2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25" name="Group 139"/>
            <p:cNvGrpSpPr/>
            <p:nvPr/>
          </p:nvGrpSpPr>
          <p:grpSpPr>
            <a:xfrm>
              <a:off x="5686898" y="1572804"/>
              <a:ext cx="543050" cy="613464"/>
              <a:chOff x="1589024" y="3452580"/>
              <a:chExt cx="574626" cy="649265"/>
            </a:xfrm>
            <a:solidFill>
              <a:schemeClr val="bg1"/>
            </a:solidFill>
          </p:grpSpPr>
          <p:cxnSp>
            <p:nvCxnSpPr>
              <p:cNvPr id="126" name="Straight Connector 144"/>
              <p:cNvCxnSpPr/>
              <p:nvPr/>
            </p:nvCxnSpPr>
            <p:spPr>
              <a:xfrm>
                <a:off x="1953127" y="3737193"/>
                <a:ext cx="2994" cy="364652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45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8" name="Oval 146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3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</p:grpSp>
      <p:sp>
        <p:nvSpPr>
          <p:cNvPr id="167" name="Rectangle à coins arrondis 166"/>
          <p:cNvSpPr/>
          <p:nvPr/>
        </p:nvSpPr>
        <p:spPr>
          <a:xfrm>
            <a:off x="7404918" y="3235050"/>
            <a:ext cx="217355" cy="217355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68" name="Rectangle à coins arrondis 167"/>
          <p:cNvSpPr/>
          <p:nvPr/>
        </p:nvSpPr>
        <p:spPr>
          <a:xfrm>
            <a:off x="8593374" y="4388470"/>
            <a:ext cx="217355" cy="217355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5959636" y="4341111"/>
            <a:ext cx="2386005" cy="1263835"/>
            <a:chOff x="5606643" y="2741498"/>
            <a:chExt cx="2946879" cy="1560922"/>
          </a:xfrm>
        </p:grpSpPr>
        <p:grpSp>
          <p:nvGrpSpPr>
            <p:cNvPr id="135" name="Grouper 134"/>
            <p:cNvGrpSpPr/>
            <p:nvPr/>
          </p:nvGrpSpPr>
          <p:grpSpPr>
            <a:xfrm>
              <a:off x="5606643" y="2741498"/>
              <a:ext cx="2692207" cy="1560922"/>
              <a:chOff x="3780535" y="625346"/>
              <a:chExt cx="2692207" cy="1560922"/>
            </a:xfrm>
          </p:grpSpPr>
          <p:cxnSp>
            <p:nvCxnSpPr>
              <p:cNvPr id="136" name="Straight Connector 136"/>
              <p:cNvCxnSpPr/>
              <p:nvPr/>
            </p:nvCxnSpPr>
            <p:spPr>
              <a:xfrm>
                <a:off x="4146884" y="820385"/>
                <a:ext cx="2325858" cy="1163215"/>
              </a:xfrm>
              <a:prstGeom prst="line">
                <a:avLst/>
              </a:prstGeom>
              <a:solidFill>
                <a:schemeClr val="bg1"/>
              </a:solidFill>
              <a:ln w="19050" cmpd="sng">
                <a:solidFill>
                  <a:srgbClr val="008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7" name="Group 137"/>
              <p:cNvGrpSpPr/>
              <p:nvPr/>
            </p:nvGrpSpPr>
            <p:grpSpPr>
              <a:xfrm>
                <a:off x="3780535" y="625346"/>
                <a:ext cx="543050" cy="613464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146" name="Straight Connector 15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1</a:t>
                  </a:r>
                  <a:endParaRPr lang="en-US" sz="1600" dirty="0">
                    <a:solidFill>
                      <a:schemeClr val="tx1"/>
                    </a:solidFill>
                    <a:latin typeface="Avenir Light"/>
                    <a:cs typeface="Avenir Light"/>
                  </a:endParaRPr>
                </a:p>
              </p:txBody>
            </p:sp>
          </p:grpSp>
          <p:grpSp>
            <p:nvGrpSpPr>
              <p:cNvPr id="138" name="Group 138"/>
              <p:cNvGrpSpPr/>
              <p:nvPr/>
            </p:nvGrpSpPr>
            <p:grpSpPr>
              <a:xfrm>
                <a:off x="4705506" y="1078164"/>
                <a:ext cx="543050" cy="613464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143" name="Straight Connector 14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2</a:t>
                  </a:r>
                  <a:endParaRPr lang="en-US" sz="1600" dirty="0">
                    <a:solidFill>
                      <a:schemeClr val="tx1"/>
                    </a:solidFill>
                    <a:latin typeface="Avenir Light"/>
                    <a:cs typeface="Avenir Light"/>
                  </a:endParaRPr>
                </a:p>
              </p:txBody>
            </p:sp>
          </p:grpSp>
          <p:grpSp>
            <p:nvGrpSpPr>
              <p:cNvPr id="139" name="Group 139"/>
              <p:cNvGrpSpPr/>
              <p:nvPr/>
            </p:nvGrpSpPr>
            <p:grpSpPr>
              <a:xfrm>
                <a:off x="5686898" y="1572804"/>
                <a:ext cx="543050" cy="613464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140" name="Straight Connector 14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2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3</a:t>
                  </a:r>
                  <a:endParaRPr lang="en-US" sz="1600" dirty="0">
                    <a:solidFill>
                      <a:schemeClr val="tx1"/>
                    </a:solidFill>
                    <a:latin typeface="Avenir Light"/>
                    <a:cs typeface="Avenir Light"/>
                  </a:endParaRPr>
                </a:p>
              </p:txBody>
            </p:sp>
          </p:grpSp>
        </p:grpSp>
        <p:sp>
          <p:nvSpPr>
            <p:cNvPr id="169" name="Rectangle à coins arrondis 168"/>
            <p:cNvSpPr/>
            <p:nvPr/>
          </p:nvSpPr>
          <p:spPr>
            <a:xfrm>
              <a:off x="8285074" y="3999246"/>
              <a:ext cx="268448" cy="268448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</p:grpSp>
      <p:grpSp>
        <p:nvGrpSpPr>
          <p:cNvPr id="9" name="Grouper 8"/>
          <p:cNvGrpSpPr/>
          <p:nvPr/>
        </p:nvGrpSpPr>
        <p:grpSpPr>
          <a:xfrm>
            <a:off x="5238726" y="5201330"/>
            <a:ext cx="2384650" cy="1263835"/>
            <a:chOff x="4716272" y="3339347"/>
            <a:chExt cx="2945205" cy="1560922"/>
          </a:xfrm>
        </p:grpSpPr>
        <p:grpSp>
          <p:nvGrpSpPr>
            <p:cNvPr id="149" name="Grouper 148"/>
            <p:cNvGrpSpPr/>
            <p:nvPr/>
          </p:nvGrpSpPr>
          <p:grpSpPr>
            <a:xfrm>
              <a:off x="4716272" y="3339347"/>
              <a:ext cx="2692207" cy="1560922"/>
              <a:chOff x="3780535" y="625346"/>
              <a:chExt cx="2692207" cy="1560922"/>
            </a:xfrm>
          </p:grpSpPr>
          <p:cxnSp>
            <p:nvCxnSpPr>
              <p:cNvPr id="150" name="Straight Connector 136"/>
              <p:cNvCxnSpPr/>
              <p:nvPr/>
            </p:nvCxnSpPr>
            <p:spPr>
              <a:xfrm>
                <a:off x="4146884" y="820385"/>
                <a:ext cx="2325858" cy="1163215"/>
              </a:xfrm>
              <a:prstGeom prst="line">
                <a:avLst/>
              </a:prstGeom>
              <a:solidFill>
                <a:schemeClr val="bg1"/>
              </a:solidFill>
              <a:ln w="19050" cmpd="sng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51" name="Group 137"/>
              <p:cNvGrpSpPr/>
              <p:nvPr/>
            </p:nvGrpSpPr>
            <p:grpSpPr>
              <a:xfrm>
                <a:off x="3780535" y="625346"/>
                <a:ext cx="543050" cy="613464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160" name="Straight Connector 15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62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1</a:t>
                  </a:r>
                  <a:endParaRPr lang="en-US" sz="1600" dirty="0">
                    <a:solidFill>
                      <a:schemeClr val="tx1"/>
                    </a:solidFill>
                    <a:latin typeface="Avenir Light"/>
                    <a:cs typeface="Avenir Light"/>
                  </a:endParaRPr>
                </a:p>
              </p:txBody>
            </p:sp>
          </p:grpSp>
          <p:grpSp>
            <p:nvGrpSpPr>
              <p:cNvPr id="152" name="Group 138"/>
              <p:cNvGrpSpPr/>
              <p:nvPr/>
            </p:nvGrpSpPr>
            <p:grpSpPr>
              <a:xfrm>
                <a:off x="4705506" y="1078164"/>
                <a:ext cx="543050" cy="613464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157" name="Straight Connector 14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9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2</a:t>
                  </a:r>
                  <a:endParaRPr lang="en-US" sz="1600" dirty="0">
                    <a:solidFill>
                      <a:schemeClr val="tx1"/>
                    </a:solidFill>
                    <a:latin typeface="Avenir Light"/>
                    <a:cs typeface="Avenir Light"/>
                  </a:endParaRPr>
                </a:p>
              </p:txBody>
            </p:sp>
          </p:grpSp>
          <p:grpSp>
            <p:nvGrpSpPr>
              <p:cNvPr id="153" name="Group 139"/>
              <p:cNvGrpSpPr/>
              <p:nvPr/>
            </p:nvGrpSpPr>
            <p:grpSpPr>
              <a:xfrm>
                <a:off x="5686898" y="1572804"/>
                <a:ext cx="543050" cy="613464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154" name="Straight Connector 14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6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3</a:t>
                  </a:r>
                  <a:endParaRPr lang="en-US" sz="1600" dirty="0">
                    <a:solidFill>
                      <a:schemeClr val="tx1"/>
                    </a:solidFill>
                    <a:latin typeface="Avenir Light"/>
                    <a:cs typeface="Avenir Light"/>
                  </a:endParaRPr>
                </a:p>
              </p:txBody>
            </p:sp>
          </p:grpSp>
        </p:grpSp>
        <p:sp>
          <p:nvSpPr>
            <p:cNvPr id="170" name="Rectangle à coins arrondis 169"/>
            <p:cNvSpPr/>
            <p:nvPr/>
          </p:nvSpPr>
          <p:spPr>
            <a:xfrm>
              <a:off x="7393029" y="4594349"/>
              <a:ext cx="268448" cy="268448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</p:grpSp>
      <p:sp>
        <p:nvSpPr>
          <p:cNvPr id="98" name="Forme libre 97"/>
          <p:cNvSpPr/>
          <p:nvPr/>
        </p:nvSpPr>
        <p:spPr>
          <a:xfrm>
            <a:off x="1132759" y="3444006"/>
            <a:ext cx="2426527" cy="2584467"/>
          </a:xfrm>
          <a:custGeom>
            <a:avLst/>
            <a:gdLst>
              <a:gd name="connsiteX0" fmla="*/ 819150 w 3219450"/>
              <a:gd name="connsiteY0" fmla="*/ 241300 h 3429000"/>
              <a:gd name="connsiteX1" fmla="*/ 0 w 3219450"/>
              <a:gd name="connsiteY1" fmla="*/ 2933700 h 3429000"/>
              <a:gd name="connsiteX2" fmla="*/ 1930400 w 3219450"/>
              <a:gd name="connsiteY2" fmla="*/ 3429000 h 3429000"/>
              <a:gd name="connsiteX3" fmla="*/ 3219450 w 3219450"/>
              <a:gd name="connsiteY3" fmla="*/ 2965450 h 3429000"/>
              <a:gd name="connsiteX4" fmla="*/ 2127250 w 3219450"/>
              <a:gd name="connsiteY4" fmla="*/ 0 h 3429000"/>
              <a:gd name="connsiteX5" fmla="*/ 819150 w 3219450"/>
              <a:gd name="connsiteY5" fmla="*/ 2413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9450" h="3429000">
                <a:moveTo>
                  <a:pt x="819150" y="241300"/>
                </a:moveTo>
                <a:lnTo>
                  <a:pt x="0" y="2933700"/>
                </a:lnTo>
                <a:lnTo>
                  <a:pt x="1930400" y="3429000"/>
                </a:lnTo>
                <a:lnTo>
                  <a:pt x="3219450" y="2965450"/>
                </a:lnTo>
                <a:lnTo>
                  <a:pt x="2127250" y="0"/>
                </a:lnTo>
                <a:lnTo>
                  <a:pt x="819150" y="2413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00" name="Forme libre 99"/>
          <p:cNvSpPr/>
          <p:nvPr/>
        </p:nvSpPr>
        <p:spPr>
          <a:xfrm>
            <a:off x="716373" y="3219062"/>
            <a:ext cx="1483675" cy="2670616"/>
          </a:xfrm>
          <a:custGeom>
            <a:avLst/>
            <a:gdLst>
              <a:gd name="connsiteX0" fmla="*/ 1365250 w 1968500"/>
              <a:gd name="connsiteY0" fmla="*/ 0 h 3543300"/>
              <a:gd name="connsiteX1" fmla="*/ 1968500 w 1968500"/>
              <a:gd name="connsiteY1" fmla="*/ 0 h 3543300"/>
              <a:gd name="connsiteX2" fmla="*/ 1797050 w 1968500"/>
              <a:gd name="connsiteY2" fmla="*/ 3543300 h 3543300"/>
              <a:gd name="connsiteX3" fmla="*/ 0 w 1968500"/>
              <a:gd name="connsiteY3" fmla="*/ 3098800 h 3543300"/>
              <a:gd name="connsiteX4" fmla="*/ 1365250 w 1968500"/>
              <a:gd name="connsiteY4" fmla="*/ 0 h 354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8500" h="3543300">
                <a:moveTo>
                  <a:pt x="1365250" y="0"/>
                </a:moveTo>
                <a:lnTo>
                  <a:pt x="1968500" y="0"/>
                </a:lnTo>
                <a:lnTo>
                  <a:pt x="1797050" y="3543300"/>
                </a:lnTo>
                <a:lnTo>
                  <a:pt x="0" y="3098800"/>
                </a:lnTo>
                <a:lnTo>
                  <a:pt x="1365250" y="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83" name="Forme libre 82"/>
          <p:cNvSpPr/>
          <p:nvPr/>
        </p:nvSpPr>
        <p:spPr>
          <a:xfrm>
            <a:off x="452962" y="3825095"/>
            <a:ext cx="2140354" cy="2217758"/>
          </a:xfrm>
          <a:custGeom>
            <a:avLst/>
            <a:gdLst>
              <a:gd name="connsiteX0" fmla="*/ 1156390 w 2818701"/>
              <a:gd name="connsiteY0" fmla="*/ 0 h 2942461"/>
              <a:gd name="connsiteX1" fmla="*/ 2591553 w 2818701"/>
              <a:gd name="connsiteY1" fmla="*/ 320057 h 2942461"/>
              <a:gd name="connsiteX2" fmla="*/ 2818701 w 2818701"/>
              <a:gd name="connsiteY2" fmla="*/ 2942461 h 2942461"/>
              <a:gd name="connsiteX3" fmla="*/ 0 w 2818701"/>
              <a:gd name="connsiteY3" fmla="*/ 2230076 h 2942461"/>
              <a:gd name="connsiteX4" fmla="*/ 1156390 w 2818701"/>
              <a:gd name="connsiteY4" fmla="*/ 0 h 2942461"/>
              <a:gd name="connsiteX0" fmla="*/ 1156390 w 2831339"/>
              <a:gd name="connsiteY0" fmla="*/ 0 h 2946674"/>
              <a:gd name="connsiteX1" fmla="*/ 2591553 w 2831339"/>
              <a:gd name="connsiteY1" fmla="*/ 320057 h 2946674"/>
              <a:gd name="connsiteX2" fmla="*/ 2831339 w 2831339"/>
              <a:gd name="connsiteY2" fmla="*/ 2946674 h 2946674"/>
              <a:gd name="connsiteX3" fmla="*/ 0 w 2831339"/>
              <a:gd name="connsiteY3" fmla="*/ 2230076 h 2946674"/>
              <a:gd name="connsiteX4" fmla="*/ 1156390 w 2831339"/>
              <a:gd name="connsiteY4" fmla="*/ 0 h 2946674"/>
              <a:gd name="connsiteX0" fmla="*/ 1156390 w 2793426"/>
              <a:gd name="connsiteY0" fmla="*/ 0 h 2971949"/>
              <a:gd name="connsiteX1" fmla="*/ 2591553 w 2793426"/>
              <a:gd name="connsiteY1" fmla="*/ 320057 h 2971949"/>
              <a:gd name="connsiteX2" fmla="*/ 2793426 w 2793426"/>
              <a:gd name="connsiteY2" fmla="*/ 2971949 h 2971949"/>
              <a:gd name="connsiteX3" fmla="*/ 0 w 2793426"/>
              <a:gd name="connsiteY3" fmla="*/ 2230076 h 2971949"/>
              <a:gd name="connsiteX4" fmla="*/ 1156390 w 2793426"/>
              <a:gd name="connsiteY4" fmla="*/ 0 h 2971949"/>
              <a:gd name="connsiteX0" fmla="*/ 1156390 w 2835551"/>
              <a:gd name="connsiteY0" fmla="*/ 0 h 2963524"/>
              <a:gd name="connsiteX1" fmla="*/ 2591553 w 2835551"/>
              <a:gd name="connsiteY1" fmla="*/ 320057 h 2963524"/>
              <a:gd name="connsiteX2" fmla="*/ 2835551 w 2835551"/>
              <a:gd name="connsiteY2" fmla="*/ 2963524 h 2963524"/>
              <a:gd name="connsiteX3" fmla="*/ 0 w 2835551"/>
              <a:gd name="connsiteY3" fmla="*/ 2230076 h 2963524"/>
              <a:gd name="connsiteX4" fmla="*/ 1156390 w 2835551"/>
              <a:gd name="connsiteY4" fmla="*/ 0 h 2963524"/>
              <a:gd name="connsiteX0" fmla="*/ 1063715 w 2742876"/>
              <a:gd name="connsiteY0" fmla="*/ 0 h 2963524"/>
              <a:gd name="connsiteX1" fmla="*/ 2498878 w 2742876"/>
              <a:gd name="connsiteY1" fmla="*/ 320057 h 2963524"/>
              <a:gd name="connsiteX2" fmla="*/ 2742876 w 2742876"/>
              <a:gd name="connsiteY2" fmla="*/ 2963524 h 2963524"/>
              <a:gd name="connsiteX3" fmla="*/ 0 w 2742876"/>
              <a:gd name="connsiteY3" fmla="*/ 2432276 h 2963524"/>
              <a:gd name="connsiteX4" fmla="*/ 1063715 w 2742876"/>
              <a:gd name="connsiteY4" fmla="*/ 0 h 2963524"/>
              <a:gd name="connsiteX0" fmla="*/ 1160603 w 2839764"/>
              <a:gd name="connsiteY0" fmla="*/ 0 h 2963524"/>
              <a:gd name="connsiteX1" fmla="*/ 2595766 w 2839764"/>
              <a:gd name="connsiteY1" fmla="*/ 320057 h 2963524"/>
              <a:gd name="connsiteX2" fmla="*/ 2839764 w 2839764"/>
              <a:gd name="connsiteY2" fmla="*/ 2963524 h 2963524"/>
              <a:gd name="connsiteX3" fmla="*/ 0 w 2839764"/>
              <a:gd name="connsiteY3" fmla="*/ 2234288 h 2963524"/>
              <a:gd name="connsiteX4" fmla="*/ 1160603 w 2839764"/>
              <a:gd name="connsiteY4" fmla="*/ 0 h 2963524"/>
              <a:gd name="connsiteX0" fmla="*/ 1169028 w 2839764"/>
              <a:gd name="connsiteY0" fmla="*/ 0 h 2942461"/>
              <a:gd name="connsiteX1" fmla="*/ 2595766 w 2839764"/>
              <a:gd name="connsiteY1" fmla="*/ 298994 h 2942461"/>
              <a:gd name="connsiteX2" fmla="*/ 2839764 w 2839764"/>
              <a:gd name="connsiteY2" fmla="*/ 2942461 h 2942461"/>
              <a:gd name="connsiteX3" fmla="*/ 0 w 2839764"/>
              <a:gd name="connsiteY3" fmla="*/ 2213225 h 2942461"/>
              <a:gd name="connsiteX4" fmla="*/ 1169028 w 2839764"/>
              <a:gd name="connsiteY4" fmla="*/ 0 h 2942461"/>
              <a:gd name="connsiteX0" fmla="*/ 1164815 w 2839764"/>
              <a:gd name="connsiteY0" fmla="*/ 0 h 2942461"/>
              <a:gd name="connsiteX1" fmla="*/ 2595766 w 2839764"/>
              <a:gd name="connsiteY1" fmla="*/ 298994 h 2942461"/>
              <a:gd name="connsiteX2" fmla="*/ 2839764 w 2839764"/>
              <a:gd name="connsiteY2" fmla="*/ 2942461 h 2942461"/>
              <a:gd name="connsiteX3" fmla="*/ 0 w 2839764"/>
              <a:gd name="connsiteY3" fmla="*/ 2213225 h 2942461"/>
              <a:gd name="connsiteX4" fmla="*/ 1164815 w 2839764"/>
              <a:gd name="connsiteY4" fmla="*/ 0 h 2942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9764" h="2942461">
                <a:moveTo>
                  <a:pt x="1164815" y="0"/>
                </a:moveTo>
                <a:lnTo>
                  <a:pt x="2595766" y="298994"/>
                </a:lnTo>
                <a:lnTo>
                  <a:pt x="2839764" y="2942461"/>
                </a:lnTo>
                <a:lnTo>
                  <a:pt x="0" y="2213225"/>
                </a:lnTo>
                <a:lnTo>
                  <a:pt x="1164815" y="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sp>
        <p:nvSpPr>
          <p:cNvPr id="99" name="Forme libre 98"/>
          <p:cNvSpPr/>
          <p:nvPr/>
        </p:nvSpPr>
        <p:spPr>
          <a:xfrm>
            <a:off x="448354" y="4133197"/>
            <a:ext cx="1521964" cy="1708620"/>
          </a:xfrm>
          <a:custGeom>
            <a:avLst/>
            <a:gdLst>
              <a:gd name="connsiteX0" fmla="*/ 622300 w 2019300"/>
              <a:gd name="connsiteY0" fmla="*/ 0 h 2266950"/>
              <a:gd name="connsiteX1" fmla="*/ 2019300 w 2019300"/>
              <a:gd name="connsiteY1" fmla="*/ 889000 h 2266950"/>
              <a:gd name="connsiteX2" fmla="*/ 1885950 w 2019300"/>
              <a:gd name="connsiteY2" fmla="*/ 2266950 h 2266950"/>
              <a:gd name="connsiteX3" fmla="*/ 0 w 2019300"/>
              <a:gd name="connsiteY3" fmla="*/ 1771650 h 2266950"/>
              <a:gd name="connsiteX4" fmla="*/ 0 w 2019300"/>
              <a:gd name="connsiteY4" fmla="*/ 933450 h 2266950"/>
              <a:gd name="connsiteX5" fmla="*/ 622300 w 2019300"/>
              <a:gd name="connsiteY5" fmla="*/ 0 h 2266950"/>
              <a:gd name="connsiteX0" fmla="*/ 622300 w 2019300"/>
              <a:gd name="connsiteY0" fmla="*/ 0 h 2266950"/>
              <a:gd name="connsiteX1" fmla="*/ 2019300 w 2019300"/>
              <a:gd name="connsiteY1" fmla="*/ 889000 h 2266950"/>
              <a:gd name="connsiteX2" fmla="*/ 1885950 w 2019300"/>
              <a:gd name="connsiteY2" fmla="*/ 2266950 h 2266950"/>
              <a:gd name="connsiteX3" fmla="*/ 0 w 2019300"/>
              <a:gd name="connsiteY3" fmla="*/ 1792712 h 2266950"/>
              <a:gd name="connsiteX4" fmla="*/ 0 w 2019300"/>
              <a:gd name="connsiteY4" fmla="*/ 933450 h 2266950"/>
              <a:gd name="connsiteX5" fmla="*/ 622300 w 2019300"/>
              <a:gd name="connsiteY5" fmla="*/ 0 h 226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9300" h="2266950">
                <a:moveTo>
                  <a:pt x="622300" y="0"/>
                </a:moveTo>
                <a:lnTo>
                  <a:pt x="2019300" y="889000"/>
                </a:lnTo>
                <a:lnTo>
                  <a:pt x="1885950" y="2266950"/>
                </a:lnTo>
                <a:lnTo>
                  <a:pt x="0" y="1792712"/>
                </a:lnTo>
                <a:lnTo>
                  <a:pt x="0" y="933450"/>
                </a:lnTo>
                <a:lnTo>
                  <a:pt x="622300" y="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cxnSp>
        <p:nvCxnSpPr>
          <p:cNvPr id="176" name="Connecteur droit 175"/>
          <p:cNvCxnSpPr>
            <a:stCxn id="175" idx="0"/>
          </p:cNvCxnSpPr>
          <p:nvPr/>
        </p:nvCxnSpPr>
        <p:spPr>
          <a:xfrm>
            <a:off x="2230427" y="2111144"/>
            <a:ext cx="365753" cy="3939179"/>
          </a:xfrm>
          <a:prstGeom prst="line">
            <a:avLst/>
          </a:prstGeom>
          <a:ln w="3175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Connecteur droit 178"/>
          <p:cNvCxnSpPr>
            <a:stCxn id="175" idx="0"/>
          </p:cNvCxnSpPr>
          <p:nvPr/>
        </p:nvCxnSpPr>
        <p:spPr>
          <a:xfrm flipH="1">
            <a:off x="456136" y="2111144"/>
            <a:ext cx="1774290" cy="3371121"/>
          </a:xfrm>
          <a:prstGeom prst="line">
            <a:avLst/>
          </a:prstGeom>
          <a:ln w="3175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Connecteur droit 171"/>
          <p:cNvCxnSpPr/>
          <p:nvPr/>
        </p:nvCxnSpPr>
        <p:spPr>
          <a:xfrm>
            <a:off x="1335501" y="3824531"/>
            <a:ext cx="1073912" cy="22735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5" name="Ellipse 174"/>
          <p:cNvSpPr/>
          <p:nvPr/>
        </p:nvSpPr>
        <p:spPr>
          <a:xfrm>
            <a:off x="2191517" y="2111144"/>
            <a:ext cx="77820" cy="77820"/>
          </a:xfrm>
          <a:prstGeom prst="ellipse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cxnSp>
        <p:nvCxnSpPr>
          <p:cNvPr id="183" name="Connecteur droit 182"/>
          <p:cNvCxnSpPr/>
          <p:nvPr/>
        </p:nvCxnSpPr>
        <p:spPr>
          <a:xfrm>
            <a:off x="921191" y="4129673"/>
            <a:ext cx="1044648" cy="676138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Connecteur droit 186"/>
          <p:cNvCxnSpPr/>
          <p:nvPr/>
        </p:nvCxnSpPr>
        <p:spPr>
          <a:xfrm flipV="1">
            <a:off x="1747944" y="3441241"/>
            <a:ext cx="991332" cy="190543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Connecteur droit 187"/>
          <p:cNvCxnSpPr/>
          <p:nvPr/>
        </p:nvCxnSpPr>
        <p:spPr>
          <a:xfrm>
            <a:off x="1747944" y="3221670"/>
            <a:ext cx="443573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1" name="Ellipse 200"/>
          <p:cNvSpPr/>
          <p:nvPr/>
        </p:nvSpPr>
        <p:spPr>
          <a:xfrm>
            <a:off x="1457735" y="5227381"/>
            <a:ext cx="36048" cy="3563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cxnSp>
        <p:nvCxnSpPr>
          <p:cNvPr id="97" name="Connecteur droit 96"/>
          <p:cNvCxnSpPr/>
          <p:nvPr/>
        </p:nvCxnSpPr>
        <p:spPr>
          <a:xfrm flipH="1">
            <a:off x="456138" y="4129673"/>
            <a:ext cx="465053" cy="702009"/>
          </a:xfrm>
          <a:prstGeom prst="line">
            <a:avLst/>
          </a:prstGeom>
          <a:ln w="3175" cmpd="sng">
            <a:solidFill>
              <a:srgbClr val="0000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105"/>
          <p:cNvCxnSpPr/>
          <p:nvPr/>
        </p:nvCxnSpPr>
        <p:spPr>
          <a:xfrm flipH="1">
            <a:off x="1865025" y="4805811"/>
            <a:ext cx="100815" cy="1060306"/>
          </a:xfrm>
          <a:prstGeom prst="line">
            <a:avLst/>
          </a:prstGeom>
          <a:ln w="3175" cmpd="sng">
            <a:solidFill>
              <a:srgbClr val="0000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/>
          <p:cNvCxnSpPr/>
          <p:nvPr/>
        </p:nvCxnSpPr>
        <p:spPr>
          <a:xfrm flipH="1">
            <a:off x="1673583" y="3631784"/>
            <a:ext cx="74362" cy="271830"/>
          </a:xfrm>
          <a:prstGeom prst="line">
            <a:avLst/>
          </a:prstGeom>
          <a:ln w="3175" cmpd="sng">
            <a:solidFill>
              <a:srgbClr val="008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118"/>
          <p:cNvCxnSpPr/>
          <p:nvPr/>
        </p:nvCxnSpPr>
        <p:spPr>
          <a:xfrm>
            <a:off x="2739276" y="3441241"/>
            <a:ext cx="829583" cy="2254749"/>
          </a:xfrm>
          <a:prstGeom prst="line">
            <a:avLst/>
          </a:prstGeom>
          <a:ln w="3175" cmpd="sng">
            <a:solidFill>
              <a:srgbClr val="008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Connecteur droit 172"/>
          <p:cNvCxnSpPr/>
          <p:nvPr/>
        </p:nvCxnSpPr>
        <p:spPr>
          <a:xfrm flipH="1">
            <a:off x="1475759" y="3220470"/>
            <a:ext cx="272186" cy="627159"/>
          </a:xfrm>
          <a:prstGeom prst="line">
            <a:avLst/>
          </a:prstGeom>
          <a:ln w="3175" cmpd="sng">
            <a:solidFill>
              <a:srgbClr val="FF66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173"/>
          <p:cNvCxnSpPr/>
          <p:nvPr/>
        </p:nvCxnSpPr>
        <p:spPr>
          <a:xfrm flipH="1">
            <a:off x="2158569" y="3220470"/>
            <a:ext cx="32947" cy="764749"/>
          </a:xfrm>
          <a:prstGeom prst="line">
            <a:avLst/>
          </a:prstGeom>
          <a:ln w="3175" cmpd="sng">
            <a:solidFill>
              <a:srgbClr val="FF66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ZoneTexte 84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/>
              <a:t>	PSV query &gt; point in shadow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3040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 5"/>
          <p:cNvSpPr/>
          <p:nvPr/>
        </p:nvSpPr>
        <p:spPr>
          <a:xfrm>
            <a:off x="5626100" y="2070100"/>
            <a:ext cx="2006600" cy="1104900"/>
          </a:xfrm>
          <a:custGeom>
            <a:avLst/>
            <a:gdLst>
              <a:gd name="connsiteX0" fmla="*/ 0 w 2006600"/>
              <a:gd name="connsiteY0" fmla="*/ 0 h 1104900"/>
              <a:gd name="connsiteX1" fmla="*/ 1206500 w 2006600"/>
              <a:gd name="connsiteY1" fmla="*/ 533400 h 1104900"/>
              <a:gd name="connsiteX2" fmla="*/ 2006600 w 2006600"/>
              <a:gd name="connsiteY2" fmla="*/ 1104900 h 1104900"/>
              <a:gd name="connsiteX3" fmla="*/ 2006600 w 2006600"/>
              <a:gd name="connsiteY3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6600" h="1104900">
                <a:moveTo>
                  <a:pt x="0" y="0"/>
                </a:moveTo>
                <a:cubicBezTo>
                  <a:pt x="436033" y="174625"/>
                  <a:pt x="872067" y="349250"/>
                  <a:pt x="1206500" y="533400"/>
                </a:cubicBezTo>
                <a:cubicBezTo>
                  <a:pt x="1540933" y="717550"/>
                  <a:pt x="2006600" y="1104900"/>
                  <a:pt x="2006600" y="1104900"/>
                </a:cubicBezTo>
                <a:lnTo>
                  <a:pt x="2006600" y="1104900"/>
                </a:lnTo>
              </a:path>
            </a:pathLst>
          </a:custGeom>
          <a:ln w="5715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grpSp>
        <p:nvGrpSpPr>
          <p:cNvPr id="120" name="Grouper 119"/>
          <p:cNvGrpSpPr/>
          <p:nvPr/>
        </p:nvGrpSpPr>
        <p:grpSpPr>
          <a:xfrm>
            <a:off x="5225115" y="2209769"/>
            <a:ext cx="2179804" cy="2991562"/>
            <a:chOff x="3780535" y="625344"/>
            <a:chExt cx="2692207" cy="3694783"/>
          </a:xfrm>
        </p:grpSpPr>
        <p:cxnSp>
          <p:nvCxnSpPr>
            <p:cNvPr id="102" name="Straight Connector 136"/>
            <p:cNvCxnSpPr/>
            <p:nvPr/>
          </p:nvCxnSpPr>
          <p:spPr>
            <a:xfrm>
              <a:off x="4146884" y="820385"/>
              <a:ext cx="2325858" cy="1163215"/>
            </a:xfrm>
            <a:prstGeom prst="line">
              <a:avLst/>
            </a:prstGeom>
            <a:solidFill>
              <a:schemeClr val="bg1"/>
            </a:solidFill>
            <a:ln w="19050" cmpd="sng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3" name="Group 137"/>
            <p:cNvGrpSpPr/>
            <p:nvPr/>
          </p:nvGrpSpPr>
          <p:grpSpPr>
            <a:xfrm>
              <a:off x="3780535" y="625344"/>
              <a:ext cx="543050" cy="3694783"/>
              <a:chOff x="1589024" y="3452580"/>
              <a:chExt cx="574626" cy="3910406"/>
            </a:xfrm>
            <a:solidFill>
              <a:schemeClr val="bg1"/>
            </a:solidFill>
          </p:grpSpPr>
          <p:cxnSp>
            <p:nvCxnSpPr>
              <p:cNvPr id="116" name="Straight Connector 150"/>
              <p:cNvCxnSpPr>
                <a:stCxn id="118" idx="4"/>
                <a:endCxn id="162" idx="0"/>
              </p:cNvCxnSpPr>
              <p:nvPr/>
            </p:nvCxnSpPr>
            <p:spPr>
              <a:xfrm>
                <a:off x="1964074" y="3857580"/>
                <a:ext cx="17790" cy="3505406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51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8" name="Oval 152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1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4" name="Group 138"/>
            <p:cNvGrpSpPr/>
            <p:nvPr/>
          </p:nvGrpSpPr>
          <p:grpSpPr>
            <a:xfrm>
              <a:off x="4705506" y="1078166"/>
              <a:ext cx="543050" cy="2179532"/>
              <a:chOff x="1589024" y="3452580"/>
              <a:chExt cx="574626" cy="2306726"/>
            </a:xfrm>
            <a:solidFill>
              <a:schemeClr val="bg1"/>
            </a:solidFill>
          </p:grpSpPr>
          <p:cxnSp>
            <p:nvCxnSpPr>
              <p:cNvPr id="113" name="Straight Connector 147"/>
              <p:cNvCxnSpPr>
                <a:stCxn id="115" idx="4"/>
                <a:endCxn id="148" idx="0"/>
              </p:cNvCxnSpPr>
              <p:nvPr/>
            </p:nvCxnSpPr>
            <p:spPr>
              <a:xfrm flipH="1">
                <a:off x="1945252" y="3857580"/>
                <a:ext cx="18822" cy="1901726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48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5" name="Oval 149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2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5" name="Group 139"/>
            <p:cNvGrpSpPr/>
            <p:nvPr/>
          </p:nvGrpSpPr>
          <p:grpSpPr>
            <a:xfrm>
              <a:off x="5605705" y="1572804"/>
              <a:ext cx="624243" cy="613464"/>
              <a:chOff x="1503110" y="3452580"/>
              <a:chExt cx="660540" cy="649265"/>
            </a:xfrm>
            <a:solidFill>
              <a:schemeClr val="bg1"/>
            </a:solidFill>
          </p:grpSpPr>
          <p:cxnSp>
            <p:nvCxnSpPr>
              <p:cNvPr id="110" name="Straight Connector 144"/>
              <p:cNvCxnSpPr/>
              <p:nvPr/>
            </p:nvCxnSpPr>
            <p:spPr>
              <a:xfrm>
                <a:off x="1953127" y="3737193"/>
                <a:ext cx="2994" cy="364652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45"/>
              <p:cNvCxnSpPr/>
              <p:nvPr/>
            </p:nvCxnSpPr>
            <p:spPr>
              <a:xfrm flipH="1">
                <a:off x="1503110" y="3647961"/>
                <a:ext cx="437487" cy="310006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2" name="Oval 146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3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</p:grpSp>
      <p:grpSp>
        <p:nvGrpSpPr>
          <p:cNvPr id="121" name="Grouper 120"/>
          <p:cNvGrpSpPr/>
          <p:nvPr/>
        </p:nvGrpSpPr>
        <p:grpSpPr>
          <a:xfrm>
            <a:off x="6415922" y="3363534"/>
            <a:ext cx="2179804" cy="1263835"/>
            <a:chOff x="3780535" y="625346"/>
            <a:chExt cx="2692207" cy="1560922"/>
          </a:xfrm>
        </p:grpSpPr>
        <p:cxnSp>
          <p:nvCxnSpPr>
            <p:cNvPr id="122" name="Straight Connector 136"/>
            <p:cNvCxnSpPr/>
            <p:nvPr/>
          </p:nvCxnSpPr>
          <p:spPr>
            <a:xfrm>
              <a:off x="4146884" y="820385"/>
              <a:ext cx="2325858" cy="1163215"/>
            </a:xfrm>
            <a:prstGeom prst="line">
              <a:avLst/>
            </a:prstGeom>
            <a:solidFill>
              <a:schemeClr val="bg1"/>
            </a:solidFill>
            <a:ln w="19050" cmpd="sng">
              <a:solidFill>
                <a:srgbClr val="FF66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23" name="Group 137"/>
            <p:cNvGrpSpPr/>
            <p:nvPr/>
          </p:nvGrpSpPr>
          <p:grpSpPr>
            <a:xfrm>
              <a:off x="3780535" y="625346"/>
              <a:ext cx="543050" cy="613464"/>
              <a:chOff x="1589024" y="3452580"/>
              <a:chExt cx="574626" cy="649265"/>
            </a:xfrm>
            <a:solidFill>
              <a:schemeClr val="bg1"/>
            </a:solidFill>
          </p:grpSpPr>
          <p:cxnSp>
            <p:nvCxnSpPr>
              <p:cNvPr id="132" name="Straight Connector 150"/>
              <p:cNvCxnSpPr/>
              <p:nvPr/>
            </p:nvCxnSpPr>
            <p:spPr>
              <a:xfrm>
                <a:off x="1953127" y="3737193"/>
                <a:ext cx="2994" cy="364652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51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4" name="Oval 152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66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1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24" name="Group 138"/>
            <p:cNvGrpSpPr/>
            <p:nvPr/>
          </p:nvGrpSpPr>
          <p:grpSpPr>
            <a:xfrm>
              <a:off x="4705506" y="1078164"/>
              <a:ext cx="543050" cy="613464"/>
              <a:chOff x="1589024" y="3452580"/>
              <a:chExt cx="574626" cy="649265"/>
            </a:xfrm>
            <a:solidFill>
              <a:schemeClr val="bg1"/>
            </a:solidFill>
          </p:grpSpPr>
          <p:cxnSp>
            <p:nvCxnSpPr>
              <p:cNvPr id="129" name="Straight Connector 147"/>
              <p:cNvCxnSpPr/>
              <p:nvPr/>
            </p:nvCxnSpPr>
            <p:spPr>
              <a:xfrm>
                <a:off x="1953127" y="3737193"/>
                <a:ext cx="2994" cy="364652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48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1" name="Oval 149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66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2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25" name="Group 139"/>
            <p:cNvGrpSpPr/>
            <p:nvPr/>
          </p:nvGrpSpPr>
          <p:grpSpPr>
            <a:xfrm>
              <a:off x="5686898" y="1572804"/>
              <a:ext cx="543050" cy="613464"/>
              <a:chOff x="1589024" y="3452580"/>
              <a:chExt cx="574626" cy="649265"/>
            </a:xfrm>
            <a:solidFill>
              <a:schemeClr val="bg1"/>
            </a:solidFill>
          </p:grpSpPr>
          <p:cxnSp>
            <p:nvCxnSpPr>
              <p:cNvPr id="126" name="Straight Connector 144"/>
              <p:cNvCxnSpPr/>
              <p:nvPr/>
            </p:nvCxnSpPr>
            <p:spPr>
              <a:xfrm>
                <a:off x="1953127" y="3737193"/>
                <a:ext cx="2994" cy="364652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45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8" name="Oval 146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3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</p:grpSp>
      <p:sp>
        <p:nvSpPr>
          <p:cNvPr id="167" name="Rectangle à coins arrondis 166"/>
          <p:cNvSpPr/>
          <p:nvPr/>
        </p:nvSpPr>
        <p:spPr>
          <a:xfrm>
            <a:off x="7404918" y="3235050"/>
            <a:ext cx="217355" cy="217355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68" name="Rectangle à coins arrondis 167"/>
          <p:cNvSpPr/>
          <p:nvPr/>
        </p:nvSpPr>
        <p:spPr>
          <a:xfrm>
            <a:off x="8593374" y="4388470"/>
            <a:ext cx="217355" cy="217355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5959636" y="4341111"/>
            <a:ext cx="2386005" cy="1263835"/>
            <a:chOff x="5606643" y="2741498"/>
            <a:chExt cx="2946879" cy="1560922"/>
          </a:xfrm>
        </p:grpSpPr>
        <p:grpSp>
          <p:nvGrpSpPr>
            <p:cNvPr id="135" name="Grouper 134"/>
            <p:cNvGrpSpPr/>
            <p:nvPr/>
          </p:nvGrpSpPr>
          <p:grpSpPr>
            <a:xfrm>
              <a:off x="5606643" y="2741498"/>
              <a:ext cx="2692207" cy="1560922"/>
              <a:chOff x="3780535" y="625346"/>
              <a:chExt cx="2692207" cy="1560922"/>
            </a:xfrm>
          </p:grpSpPr>
          <p:cxnSp>
            <p:nvCxnSpPr>
              <p:cNvPr id="136" name="Straight Connector 136"/>
              <p:cNvCxnSpPr/>
              <p:nvPr/>
            </p:nvCxnSpPr>
            <p:spPr>
              <a:xfrm>
                <a:off x="4146884" y="820385"/>
                <a:ext cx="2325858" cy="1163215"/>
              </a:xfrm>
              <a:prstGeom prst="line">
                <a:avLst/>
              </a:prstGeom>
              <a:solidFill>
                <a:schemeClr val="bg1"/>
              </a:solidFill>
              <a:ln w="19050" cmpd="sng">
                <a:solidFill>
                  <a:srgbClr val="008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7" name="Group 137"/>
              <p:cNvGrpSpPr/>
              <p:nvPr/>
            </p:nvGrpSpPr>
            <p:grpSpPr>
              <a:xfrm>
                <a:off x="3780535" y="625346"/>
                <a:ext cx="543050" cy="613464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146" name="Straight Connector 15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1</a:t>
                  </a:r>
                  <a:endParaRPr lang="en-US" sz="1600" dirty="0">
                    <a:solidFill>
                      <a:schemeClr val="tx1"/>
                    </a:solidFill>
                    <a:latin typeface="Avenir Light"/>
                    <a:cs typeface="Avenir Light"/>
                  </a:endParaRPr>
                </a:p>
              </p:txBody>
            </p:sp>
          </p:grpSp>
          <p:grpSp>
            <p:nvGrpSpPr>
              <p:cNvPr id="138" name="Group 138"/>
              <p:cNvGrpSpPr/>
              <p:nvPr/>
            </p:nvGrpSpPr>
            <p:grpSpPr>
              <a:xfrm>
                <a:off x="4705506" y="1078164"/>
                <a:ext cx="543050" cy="613464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143" name="Straight Connector 14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2</a:t>
                  </a:r>
                  <a:endParaRPr lang="en-US" sz="1600" dirty="0">
                    <a:solidFill>
                      <a:schemeClr val="tx1"/>
                    </a:solidFill>
                    <a:latin typeface="Avenir Light"/>
                    <a:cs typeface="Avenir Light"/>
                  </a:endParaRPr>
                </a:p>
              </p:txBody>
            </p:sp>
          </p:grpSp>
          <p:grpSp>
            <p:nvGrpSpPr>
              <p:cNvPr id="139" name="Group 139"/>
              <p:cNvGrpSpPr/>
              <p:nvPr/>
            </p:nvGrpSpPr>
            <p:grpSpPr>
              <a:xfrm>
                <a:off x="5686898" y="1572804"/>
                <a:ext cx="543050" cy="613464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140" name="Straight Connector 14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2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3</a:t>
                  </a:r>
                  <a:endParaRPr lang="en-US" sz="1600" dirty="0">
                    <a:solidFill>
                      <a:schemeClr val="tx1"/>
                    </a:solidFill>
                    <a:latin typeface="Avenir Light"/>
                    <a:cs typeface="Avenir Light"/>
                  </a:endParaRPr>
                </a:p>
              </p:txBody>
            </p:sp>
          </p:grpSp>
        </p:grpSp>
        <p:sp>
          <p:nvSpPr>
            <p:cNvPr id="169" name="Rectangle à coins arrondis 168"/>
            <p:cNvSpPr/>
            <p:nvPr/>
          </p:nvSpPr>
          <p:spPr>
            <a:xfrm>
              <a:off x="8285074" y="3999246"/>
              <a:ext cx="268448" cy="268448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</p:grpSp>
      <p:grpSp>
        <p:nvGrpSpPr>
          <p:cNvPr id="9" name="Grouper 8"/>
          <p:cNvGrpSpPr/>
          <p:nvPr/>
        </p:nvGrpSpPr>
        <p:grpSpPr>
          <a:xfrm>
            <a:off x="5238726" y="5201330"/>
            <a:ext cx="2384650" cy="1263835"/>
            <a:chOff x="4716272" y="3339347"/>
            <a:chExt cx="2945205" cy="1560922"/>
          </a:xfrm>
        </p:grpSpPr>
        <p:grpSp>
          <p:nvGrpSpPr>
            <p:cNvPr id="149" name="Grouper 148"/>
            <p:cNvGrpSpPr/>
            <p:nvPr/>
          </p:nvGrpSpPr>
          <p:grpSpPr>
            <a:xfrm>
              <a:off x="4716272" y="3339347"/>
              <a:ext cx="2692207" cy="1560922"/>
              <a:chOff x="3780535" y="625346"/>
              <a:chExt cx="2692207" cy="1560922"/>
            </a:xfrm>
          </p:grpSpPr>
          <p:cxnSp>
            <p:nvCxnSpPr>
              <p:cNvPr id="150" name="Straight Connector 136"/>
              <p:cNvCxnSpPr/>
              <p:nvPr/>
            </p:nvCxnSpPr>
            <p:spPr>
              <a:xfrm>
                <a:off x="4146884" y="820385"/>
                <a:ext cx="2325858" cy="1163215"/>
              </a:xfrm>
              <a:prstGeom prst="line">
                <a:avLst/>
              </a:prstGeom>
              <a:solidFill>
                <a:schemeClr val="bg1"/>
              </a:solidFill>
              <a:ln w="19050" cmpd="sng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51" name="Group 137"/>
              <p:cNvGrpSpPr/>
              <p:nvPr/>
            </p:nvGrpSpPr>
            <p:grpSpPr>
              <a:xfrm>
                <a:off x="3780535" y="625346"/>
                <a:ext cx="543050" cy="613464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160" name="Straight Connector 15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62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1</a:t>
                  </a:r>
                  <a:endParaRPr lang="en-US" sz="1600" dirty="0">
                    <a:solidFill>
                      <a:schemeClr val="tx1"/>
                    </a:solidFill>
                    <a:latin typeface="Avenir Light"/>
                    <a:cs typeface="Avenir Light"/>
                  </a:endParaRPr>
                </a:p>
              </p:txBody>
            </p:sp>
          </p:grpSp>
          <p:grpSp>
            <p:nvGrpSpPr>
              <p:cNvPr id="152" name="Group 138"/>
              <p:cNvGrpSpPr/>
              <p:nvPr/>
            </p:nvGrpSpPr>
            <p:grpSpPr>
              <a:xfrm>
                <a:off x="4705506" y="1078164"/>
                <a:ext cx="543050" cy="613464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157" name="Straight Connector 14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9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2</a:t>
                  </a:r>
                  <a:endParaRPr lang="en-US" sz="1600" dirty="0">
                    <a:solidFill>
                      <a:schemeClr val="tx1"/>
                    </a:solidFill>
                    <a:latin typeface="Avenir Light"/>
                    <a:cs typeface="Avenir Light"/>
                  </a:endParaRPr>
                </a:p>
              </p:txBody>
            </p:sp>
          </p:grpSp>
          <p:grpSp>
            <p:nvGrpSpPr>
              <p:cNvPr id="153" name="Group 139"/>
              <p:cNvGrpSpPr/>
              <p:nvPr/>
            </p:nvGrpSpPr>
            <p:grpSpPr>
              <a:xfrm>
                <a:off x="5686898" y="1572804"/>
                <a:ext cx="543050" cy="613464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154" name="Straight Connector 14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6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3</a:t>
                  </a:r>
                  <a:endParaRPr lang="en-US" sz="1600" dirty="0">
                    <a:solidFill>
                      <a:schemeClr val="tx1"/>
                    </a:solidFill>
                    <a:latin typeface="Avenir Light"/>
                    <a:cs typeface="Avenir Light"/>
                  </a:endParaRPr>
                </a:p>
              </p:txBody>
            </p:sp>
          </p:grpSp>
        </p:grpSp>
        <p:sp>
          <p:nvSpPr>
            <p:cNvPr id="170" name="Rectangle à coins arrondis 169"/>
            <p:cNvSpPr/>
            <p:nvPr/>
          </p:nvSpPr>
          <p:spPr>
            <a:xfrm>
              <a:off x="7393029" y="4594349"/>
              <a:ext cx="268448" cy="268448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</p:grpSp>
      <p:sp>
        <p:nvSpPr>
          <p:cNvPr id="164" name="Ellipse 163"/>
          <p:cNvSpPr/>
          <p:nvPr/>
        </p:nvSpPr>
        <p:spPr>
          <a:xfrm>
            <a:off x="5572907" y="2029459"/>
            <a:ext cx="83598" cy="83598"/>
          </a:xfrm>
          <a:prstGeom prst="ellipse">
            <a:avLst/>
          </a:prstGeom>
          <a:solidFill>
            <a:srgbClr val="4F81BD"/>
          </a:solidFill>
          <a:ln>
            <a:solidFill>
              <a:srgbClr val="4F81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grpSp>
        <p:nvGrpSpPr>
          <p:cNvPr id="22" name="Grouper 21"/>
          <p:cNvGrpSpPr/>
          <p:nvPr/>
        </p:nvGrpSpPr>
        <p:grpSpPr>
          <a:xfrm>
            <a:off x="5658683" y="1489086"/>
            <a:ext cx="720908" cy="289489"/>
            <a:chOff x="4939300" y="199502"/>
            <a:chExt cx="890371" cy="357538"/>
          </a:xfrm>
        </p:grpSpPr>
        <p:sp>
          <p:nvSpPr>
            <p:cNvPr id="17" name="ZoneTexte 16"/>
            <p:cNvSpPr txBox="1"/>
            <p:nvPr/>
          </p:nvSpPr>
          <p:spPr>
            <a:xfrm>
              <a:off x="4939300" y="261449"/>
              <a:ext cx="890371" cy="285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b="1" dirty="0" smtClean="0">
                  <a:latin typeface="Avenir Light"/>
                  <a:cs typeface="Avenir Light"/>
                </a:rPr>
                <a:t>PUSH</a:t>
              </a:r>
              <a:endParaRPr lang="fr-FR" sz="900" b="1" dirty="0">
                <a:latin typeface="Avenir Light"/>
                <a:cs typeface="Avenir Light"/>
              </a:endParaRPr>
            </a:p>
          </p:txBody>
        </p:sp>
        <p:sp>
          <p:nvSpPr>
            <p:cNvPr id="171" name="Oval 152"/>
            <p:cNvSpPr/>
            <p:nvPr/>
          </p:nvSpPr>
          <p:spPr>
            <a:xfrm>
              <a:off x="5459504" y="247392"/>
              <a:ext cx="274706" cy="278675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0000FF"/>
              </a:solidFill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Avenir Light"/>
                  <a:cs typeface="Avenir Light"/>
                </a:rPr>
                <a:t>1</a:t>
              </a:r>
              <a:endParaRPr lang="en-US" sz="1200" dirty="0">
                <a:solidFill>
                  <a:schemeClr val="tx1"/>
                </a:solidFill>
                <a:latin typeface="Avenir Light"/>
                <a:cs typeface="Avenir Light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970275" y="199502"/>
              <a:ext cx="815560" cy="357538"/>
            </a:xfrm>
            <a:prstGeom prst="rect">
              <a:avLst/>
            </a:prstGeom>
            <a:noFill/>
            <a:ln w="127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</p:grpSp>
      <p:grpSp>
        <p:nvGrpSpPr>
          <p:cNvPr id="21" name="Grouper 20"/>
          <p:cNvGrpSpPr/>
          <p:nvPr/>
        </p:nvGrpSpPr>
        <p:grpSpPr>
          <a:xfrm>
            <a:off x="6469291" y="1949419"/>
            <a:ext cx="720908" cy="289489"/>
            <a:chOff x="5668228" y="675459"/>
            <a:chExt cx="890371" cy="357538"/>
          </a:xfrm>
        </p:grpSpPr>
        <p:sp>
          <p:nvSpPr>
            <p:cNvPr id="177" name="ZoneTexte 176"/>
            <p:cNvSpPr txBox="1"/>
            <p:nvPr/>
          </p:nvSpPr>
          <p:spPr>
            <a:xfrm>
              <a:off x="5668228" y="737406"/>
              <a:ext cx="890371" cy="285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b="1" dirty="0" smtClean="0">
                  <a:latin typeface="Avenir Light"/>
                  <a:cs typeface="Avenir Light"/>
                </a:rPr>
                <a:t>PUSH</a:t>
              </a:r>
              <a:endParaRPr lang="fr-FR" sz="900" b="1" dirty="0">
                <a:latin typeface="Avenir Light"/>
                <a:cs typeface="Avenir Light"/>
              </a:endParaRPr>
            </a:p>
          </p:txBody>
        </p:sp>
        <p:sp>
          <p:nvSpPr>
            <p:cNvPr id="178" name="Oval 152"/>
            <p:cNvSpPr/>
            <p:nvPr/>
          </p:nvSpPr>
          <p:spPr>
            <a:xfrm>
              <a:off x="6188432" y="723349"/>
              <a:ext cx="274706" cy="278675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008000"/>
              </a:solidFill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Avenir Light"/>
                  <a:cs typeface="Avenir Light"/>
                </a:rPr>
                <a:t>1</a:t>
              </a:r>
              <a:endParaRPr lang="en-US" sz="1200" dirty="0">
                <a:solidFill>
                  <a:schemeClr val="tx1"/>
                </a:solidFill>
                <a:latin typeface="Avenir Light"/>
                <a:cs typeface="Avenir Light"/>
              </a:endParaRP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5699203" y="675459"/>
              <a:ext cx="815560" cy="357538"/>
            </a:xfrm>
            <a:prstGeom prst="rect">
              <a:avLst/>
            </a:prstGeom>
            <a:noFill/>
            <a:ln w="127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</p:grpSp>
      <p:sp>
        <p:nvSpPr>
          <p:cNvPr id="198" name="ZoneTexte 197"/>
          <p:cNvSpPr txBox="1"/>
          <p:nvPr/>
        </p:nvSpPr>
        <p:spPr>
          <a:xfrm>
            <a:off x="7714743" y="3235050"/>
            <a:ext cx="8270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solidFill>
                  <a:schemeClr val="bg1">
                    <a:lumMod val="50000"/>
                  </a:schemeClr>
                </a:solidFill>
                <a:latin typeface="Avenir Light"/>
                <a:cs typeface="Avenir Light"/>
              </a:rPr>
              <a:t>SHADOW</a:t>
            </a:r>
            <a:endParaRPr lang="fr-FR" sz="1100" b="1" dirty="0">
              <a:solidFill>
                <a:schemeClr val="bg1">
                  <a:lumMod val="50000"/>
                </a:schemeClr>
              </a:solidFill>
              <a:latin typeface="Avenir Light"/>
              <a:cs typeface="Avenir Light"/>
            </a:endParaRPr>
          </a:p>
        </p:txBody>
      </p:sp>
      <p:cxnSp>
        <p:nvCxnSpPr>
          <p:cNvPr id="204" name="Connecteur droit 203"/>
          <p:cNvCxnSpPr>
            <a:endCxn id="18" idx="2"/>
          </p:cNvCxnSpPr>
          <p:nvPr/>
        </p:nvCxnSpPr>
        <p:spPr>
          <a:xfrm flipV="1">
            <a:off x="5625069" y="1778574"/>
            <a:ext cx="388862" cy="292684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Connecteur droit 204"/>
          <p:cNvCxnSpPr>
            <a:endCxn id="180" idx="2"/>
          </p:cNvCxnSpPr>
          <p:nvPr/>
        </p:nvCxnSpPr>
        <p:spPr>
          <a:xfrm flipV="1">
            <a:off x="6435036" y="2238907"/>
            <a:ext cx="389503" cy="166835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Forme libre 97"/>
          <p:cNvSpPr/>
          <p:nvPr/>
        </p:nvSpPr>
        <p:spPr>
          <a:xfrm>
            <a:off x="1132759" y="3444006"/>
            <a:ext cx="2426527" cy="2584467"/>
          </a:xfrm>
          <a:custGeom>
            <a:avLst/>
            <a:gdLst>
              <a:gd name="connsiteX0" fmla="*/ 819150 w 3219450"/>
              <a:gd name="connsiteY0" fmla="*/ 241300 h 3429000"/>
              <a:gd name="connsiteX1" fmla="*/ 0 w 3219450"/>
              <a:gd name="connsiteY1" fmla="*/ 2933700 h 3429000"/>
              <a:gd name="connsiteX2" fmla="*/ 1930400 w 3219450"/>
              <a:gd name="connsiteY2" fmla="*/ 3429000 h 3429000"/>
              <a:gd name="connsiteX3" fmla="*/ 3219450 w 3219450"/>
              <a:gd name="connsiteY3" fmla="*/ 2965450 h 3429000"/>
              <a:gd name="connsiteX4" fmla="*/ 2127250 w 3219450"/>
              <a:gd name="connsiteY4" fmla="*/ 0 h 3429000"/>
              <a:gd name="connsiteX5" fmla="*/ 819150 w 3219450"/>
              <a:gd name="connsiteY5" fmla="*/ 2413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9450" h="3429000">
                <a:moveTo>
                  <a:pt x="819150" y="241300"/>
                </a:moveTo>
                <a:lnTo>
                  <a:pt x="0" y="2933700"/>
                </a:lnTo>
                <a:lnTo>
                  <a:pt x="1930400" y="3429000"/>
                </a:lnTo>
                <a:lnTo>
                  <a:pt x="3219450" y="2965450"/>
                </a:lnTo>
                <a:lnTo>
                  <a:pt x="2127250" y="0"/>
                </a:lnTo>
                <a:lnTo>
                  <a:pt x="819150" y="2413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00" name="Forme libre 99"/>
          <p:cNvSpPr/>
          <p:nvPr/>
        </p:nvSpPr>
        <p:spPr>
          <a:xfrm>
            <a:off x="716373" y="3219062"/>
            <a:ext cx="1483675" cy="2670616"/>
          </a:xfrm>
          <a:custGeom>
            <a:avLst/>
            <a:gdLst>
              <a:gd name="connsiteX0" fmla="*/ 1365250 w 1968500"/>
              <a:gd name="connsiteY0" fmla="*/ 0 h 3543300"/>
              <a:gd name="connsiteX1" fmla="*/ 1968500 w 1968500"/>
              <a:gd name="connsiteY1" fmla="*/ 0 h 3543300"/>
              <a:gd name="connsiteX2" fmla="*/ 1797050 w 1968500"/>
              <a:gd name="connsiteY2" fmla="*/ 3543300 h 3543300"/>
              <a:gd name="connsiteX3" fmla="*/ 0 w 1968500"/>
              <a:gd name="connsiteY3" fmla="*/ 3098800 h 3543300"/>
              <a:gd name="connsiteX4" fmla="*/ 1365250 w 1968500"/>
              <a:gd name="connsiteY4" fmla="*/ 0 h 354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8500" h="3543300">
                <a:moveTo>
                  <a:pt x="1365250" y="0"/>
                </a:moveTo>
                <a:lnTo>
                  <a:pt x="1968500" y="0"/>
                </a:lnTo>
                <a:lnTo>
                  <a:pt x="1797050" y="3543300"/>
                </a:lnTo>
                <a:lnTo>
                  <a:pt x="0" y="3098800"/>
                </a:lnTo>
                <a:lnTo>
                  <a:pt x="1365250" y="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96" name="Forme libre 95"/>
          <p:cNvSpPr/>
          <p:nvPr/>
        </p:nvSpPr>
        <p:spPr>
          <a:xfrm>
            <a:off x="452962" y="3825095"/>
            <a:ext cx="2140354" cy="2217758"/>
          </a:xfrm>
          <a:custGeom>
            <a:avLst/>
            <a:gdLst>
              <a:gd name="connsiteX0" fmla="*/ 1156390 w 2818701"/>
              <a:gd name="connsiteY0" fmla="*/ 0 h 2942461"/>
              <a:gd name="connsiteX1" fmla="*/ 2591553 w 2818701"/>
              <a:gd name="connsiteY1" fmla="*/ 320057 h 2942461"/>
              <a:gd name="connsiteX2" fmla="*/ 2818701 w 2818701"/>
              <a:gd name="connsiteY2" fmla="*/ 2942461 h 2942461"/>
              <a:gd name="connsiteX3" fmla="*/ 0 w 2818701"/>
              <a:gd name="connsiteY3" fmla="*/ 2230076 h 2942461"/>
              <a:gd name="connsiteX4" fmla="*/ 1156390 w 2818701"/>
              <a:gd name="connsiteY4" fmla="*/ 0 h 2942461"/>
              <a:gd name="connsiteX0" fmla="*/ 1156390 w 2831339"/>
              <a:gd name="connsiteY0" fmla="*/ 0 h 2946674"/>
              <a:gd name="connsiteX1" fmla="*/ 2591553 w 2831339"/>
              <a:gd name="connsiteY1" fmla="*/ 320057 h 2946674"/>
              <a:gd name="connsiteX2" fmla="*/ 2831339 w 2831339"/>
              <a:gd name="connsiteY2" fmla="*/ 2946674 h 2946674"/>
              <a:gd name="connsiteX3" fmla="*/ 0 w 2831339"/>
              <a:gd name="connsiteY3" fmla="*/ 2230076 h 2946674"/>
              <a:gd name="connsiteX4" fmla="*/ 1156390 w 2831339"/>
              <a:gd name="connsiteY4" fmla="*/ 0 h 2946674"/>
              <a:gd name="connsiteX0" fmla="*/ 1156390 w 2793426"/>
              <a:gd name="connsiteY0" fmla="*/ 0 h 2971949"/>
              <a:gd name="connsiteX1" fmla="*/ 2591553 w 2793426"/>
              <a:gd name="connsiteY1" fmla="*/ 320057 h 2971949"/>
              <a:gd name="connsiteX2" fmla="*/ 2793426 w 2793426"/>
              <a:gd name="connsiteY2" fmla="*/ 2971949 h 2971949"/>
              <a:gd name="connsiteX3" fmla="*/ 0 w 2793426"/>
              <a:gd name="connsiteY3" fmla="*/ 2230076 h 2971949"/>
              <a:gd name="connsiteX4" fmla="*/ 1156390 w 2793426"/>
              <a:gd name="connsiteY4" fmla="*/ 0 h 2971949"/>
              <a:gd name="connsiteX0" fmla="*/ 1156390 w 2835551"/>
              <a:gd name="connsiteY0" fmla="*/ 0 h 2963524"/>
              <a:gd name="connsiteX1" fmla="*/ 2591553 w 2835551"/>
              <a:gd name="connsiteY1" fmla="*/ 320057 h 2963524"/>
              <a:gd name="connsiteX2" fmla="*/ 2835551 w 2835551"/>
              <a:gd name="connsiteY2" fmla="*/ 2963524 h 2963524"/>
              <a:gd name="connsiteX3" fmla="*/ 0 w 2835551"/>
              <a:gd name="connsiteY3" fmla="*/ 2230076 h 2963524"/>
              <a:gd name="connsiteX4" fmla="*/ 1156390 w 2835551"/>
              <a:gd name="connsiteY4" fmla="*/ 0 h 2963524"/>
              <a:gd name="connsiteX0" fmla="*/ 1063715 w 2742876"/>
              <a:gd name="connsiteY0" fmla="*/ 0 h 2963524"/>
              <a:gd name="connsiteX1" fmla="*/ 2498878 w 2742876"/>
              <a:gd name="connsiteY1" fmla="*/ 320057 h 2963524"/>
              <a:gd name="connsiteX2" fmla="*/ 2742876 w 2742876"/>
              <a:gd name="connsiteY2" fmla="*/ 2963524 h 2963524"/>
              <a:gd name="connsiteX3" fmla="*/ 0 w 2742876"/>
              <a:gd name="connsiteY3" fmla="*/ 2432276 h 2963524"/>
              <a:gd name="connsiteX4" fmla="*/ 1063715 w 2742876"/>
              <a:gd name="connsiteY4" fmla="*/ 0 h 2963524"/>
              <a:gd name="connsiteX0" fmla="*/ 1160603 w 2839764"/>
              <a:gd name="connsiteY0" fmla="*/ 0 h 2963524"/>
              <a:gd name="connsiteX1" fmla="*/ 2595766 w 2839764"/>
              <a:gd name="connsiteY1" fmla="*/ 320057 h 2963524"/>
              <a:gd name="connsiteX2" fmla="*/ 2839764 w 2839764"/>
              <a:gd name="connsiteY2" fmla="*/ 2963524 h 2963524"/>
              <a:gd name="connsiteX3" fmla="*/ 0 w 2839764"/>
              <a:gd name="connsiteY3" fmla="*/ 2234288 h 2963524"/>
              <a:gd name="connsiteX4" fmla="*/ 1160603 w 2839764"/>
              <a:gd name="connsiteY4" fmla="*/ 0 h 2963524"/>
              <a:gd name="connsiteX0" fmla="*/ 1169028 w 2839764"/>
              <a:gd name="connsiteY0" fmla="*/ 0 h 2942461"/>
              <a:gd name="connsiteX1" fmla="*/ 2595766 w 2839764"/>
              <a:gd name="connsiteY1" fmla="*/ 298994 h 2942461"/>
              <a:gd name="connsiteX2" fmla="*/ 2839764 w 2839764"/>
              <a:gd name="connsiteY2" fmla="*/ 2942461 h 2942461"/>
              <a:gd name="connsiteX3" fmla="*/ 0 w 2839764"/>
              <a:gd name="connsiteY3" fmla="*/ 2213225 h 2942461"/>
              <a:gd name="connsiteX4" fmla="*/ 1169028 w 2839764"/>
              <a:gd name="connsiteY4" fmla="*/ 0 h 2942461"/>
              <a:gd name="connsiteX0" fmla="*/ 1164815 w 2839764"/>
              <a:gd name="connsiteY0" fmla="*/ 0 h 2942461"/>
              <a:gd name="connsiteX1" fmla="*/ 2595766 w 2839764"/>
              <a:gd name="connsiteY1" fmla="*/ 298994 h 2942461"/>
              <a:gd name="connsiteX2" fmla="*/ 2839764 w 2839764"/>
              <a:gd name="connsiteY2" fmla="*/ 2942461 h 2942461"/>
              <a:gd name="connsiteX3" fmla="*/ 0 w 2839764"/>
              <a:gd name="connsiteY3" fmla="*/ 2213225 h 2942461"/>
              <a:gd name="connsiteX4" fmla="*/ 1164815 w 2839764"/>
              <a:gd name="connsiteY4" fmla="*/ 0 h 2942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9764" h="2942461">
                <a:moveTo>
                  <a:pt x="1164815" y="0"/>
                </a:moveTo>
                <a:lnTo>
                  <a:pt x="2595766" y="298994"/>
                </a:lnTo>
                <a:lnTo>
                  <a:pt x="2839764" y="2942461"/>
                </a:lnTo>
                <a:lnTo>
                  <a:pt x="0" y="2213225"/>
                </a:lnTo>
                <a:lnTo>
                  <a:pt x="1164815" y="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sp>
        <p:nvSpPr>
          <p:cNvPr id="99" name="Forme libre 98"/>
          <p:cNvSpPr/>
          <p:nvPr/>
        </p:nvSpPr>
        <p:spPr>
          <a:xfrm>
            <a:off x="448354" y="4133197"/>
            <a:ext cx="1521964" cy="1708620"/>
          </a:xfrm>
          <a:custGeom>
            <a:avLst/>
            <a:gdLst>
              <a:gd name="connsiteX0" fmla="*/ 622300 w 2019300"/>
              <a:gd name="connsiteY0" fmla="*/ 0 h 2266950"/>
              <a:gd name="connsiteX1" fmla="*/ 2019300 w 2019300"/>
              <a:gd name="connsiteY1" fmla="*/ 889000 h 2266950"/>
              <a:gd name="connsiteX2" fmla="*/ 1885950 w 2019300"/>
              <a:gd name="connsiteY2" fmla="*/ 2266950 h 2266950"/>
              <a:gd name="connsiteX3" fmla="*/ 0 w 2019300"/>
              <a:gd name="connsiteY3" fmla="*/ 1771650 h 2266950"/>
              <a:gd name="connsiteX4" fmla="*/ 0 w 2019300"/>
              <a:gd name="connsiteY4" fmla="*/ 933450 h 2266950"/>
              <a:gd name="connsiteX5" fmla="*/ 622300 w 2019300"/>
              <a:gd name="connsiteY5" fmla="*/ 0 h 2266950"/>
              <a:gd name="connsiteX0" fmla="*/ 622300 w 2019300"/>
              <a:gd name="connsiteY0" fmla="*/ 0 h 2266950"/>
              <a:gd name="connsiteX1" fmla="*/ 2019300 w 2019300"/>
              <a:gd name="connsiteY1" fmla="*/ 889000 h 2266950"/>
              <a:gd name="connsiteX2" fmla="*/ 1885950 w 2019300"/>
              <a:gd name="connsiteY2" fmla="*/ 2266950 h 2266950"/>
              <a:gd name="connsiteX3" fmla="*/ 8425 w 2019300"/>
              <a:gd name="connsiteY3" fmla="*/ 1788500 h 2266950"/>
              <a:gd name="connsiteX4" fmla="*/ 0 w 2019300"/>
              <a:gd name="connsiteY4" fmla="*/ 933450 h 2266950"/>
              <a:gd name="connsiteX5" fmla="*/ 622300 w 2019300"/>
              <a:gd name="connsiteY5" fmla="*/ 0 h 2266950"/>
              <a:gd name="connsiteX0" fmla="*/ 622300 w 2019300"/>
              <a:gd name="connsiteY0" fmla="*/ 0 h 2266950"/>
              <a:gd name="connsiteX1" fmla="*/ 2019300 w 2019300"/>
              <a:gd name="connsiteY1" fmla="*/ 889000 h 2266950"/>
              <a:gd name="connsiteX2" fmla="*/ 1885950 w 2019300"/>
              <a:gd name="connsiteY2" fmla="*/ 2266950 h 2266950"/>
              <a:gd name="connsiteX3" fmla="*/ 8425 w 2019300"/>
              <a:gd name="connsiteY3" fmla="*/ 1805350 h 2266950"/>
              <a:gd name="connsiteX4" fmla="*/ 0 w 2019300"/>
              <a:gd name="connsiteY4" fmla="*/ 933450 h 2266950"/>
              <a:gd name="connsiteX5" fmla="*/ 622300 w 2019300"/>
              <a:gd name="connsiteY5" fmla="*/ 0 h 226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9300" h="2266950">
                <a:moveTo>
                  <a:pt x="622300" y="0"/>
                </a:moveTo>
                <a:lnTo>
                  <a:pt x="2019300" y="889000"/>
                </a:lnTo>
                <a:lnTo>
                  <a:pt x="1885950" y="2266950"/>
                </a:lnTo>
                <a:lnTo>
                  <a:pt x="8425" y="1805350"/>
                </a:lnTo>
                <a:cubicBezTo>
                  <a:pt x="5617" y="1520333"/>
                  <a:pt x="2808" y="1218467"/>
                  <a:pt x="0" y="933450"/>
                </a:cubicBezTo>
                <a:lnTo>
                  <a:pt x="622300" y="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cxnSp>
        <p:nvCxnSpPr>
          <p:cNvPr id="176" name="Connecteur droit 175"/>
          <p:cNvCxnSpPr>
            <a:stCxn id="175" idx="0"/>
          </p:cNvCxnSpPr>
          <p:nvPr/>
        </p:nvCxnSpPr>
        <p:spPr>
          <a:xfrm>
            <a:off x="2230427" y="2111144"/>
            <a:ext cx="365753" cy="3939179"/>
          </a:xfrm>
          <a:prstGeom prst="line">
            <a:avLst/>
          </a:prstGeom>
          <a:ln w="3175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Connecteur droit 178"/>
          <p:cNvCxnSpPr>
            <a:stCxn id="175" idx="0"/>
          </p:cNvCxnSpPr>
          <p:nvPr/>
        </p:nvCxnSpPr>
        <p:spPr>
          <a:xfrm flipH="1">
            <a:off x="456136" y="2111144"/>
            <a:ext cx="1774290" cy="3371121"/>
          </a:xfrm>
          <a:prstGeom prst="line">
            <a:avLst/>
          </a:prstGeom>
          <a:ln w="3175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Connecteur droit 171"/>
          <p:cNvCxnSpPr/>
          <p:nvPr/>
        </p:nvCxnSpPr>
        <p:spPr>
          <a:xfrm>
            <a:off x="1335501" y="3824531"/>
            <a:ext cx="1073912" cy="22735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5" name="Ellipse 174"/>
          <p:cNvSpPr/>
          <p:nvPr/>
        </p:nvSpPr>
        <p:spPr>
          <a:xfrm>
            <a:off x="2191517" y="2111144"/>
            <a:ext cx="77820" cy="77820"/>
          </a:xfrm>
          <a:prstGeom prst="ellipse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cxnSp>
        <p:nvCxnSpPr>
          <p:cNvPr id="183" name="Connecteur droit 182"/>
          <p:cNvCxnSpPr/>
          <p:nvPr/>
        </p:nvCxnSpPr>
        <p:spPr>
          <a:xfrm>
            <a:off x="921191" y="4129673"/>
            <a:ext cx="1044648" cy="676138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Connecteur droit 186"/>
          <p:cNvCxnSpPr/>
          <p:nvPr/>
        </p:nvCxnSpPr>
        <p:spPr>
          <a:xfrm flipV="1">
            <a:off x="1747944" y="3441241"/>
            <a:ext cx="991332" cy="190543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Connecteur droit 187"/>
          <p:cNvCxnSpPr/>
          <p:nvPr/>
        </p:nvCxnSpPr>
        <p:spPr>
          <a:xfrm>
            <a:off x="1747944" y="3221670"/>
            <a:ext cx="443573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1" name="Ellipse 200"/>
          <p:cNvSpPr/>
          <p:nvPr/>
        </p:nvSpPr>
        <p:spPr>
          <a:xfrm>
            <a:off x="1457735" y="5227381"/>
            <a:ext cx="36048" cy="3563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cxnSp>
        <p:nvCxnSpPr>
          <p:cNvPr id="97" name="Connecteur droit 96"/>
          <p:cNvCxnSpPr/>
          <p:nvPr/>
        </p:nvCxnSpPr>
        <p:spPr>
          <a:xfrm flipH="1">
            <a:off x="456138" y="4129673"/>
            <a:ext cx="465053" cy="702009"/>
          </a:xfrm>
          <a:prstGeom prst="line">
            <a:avLst/>
          </a:prstGeom>
          <a:ln w="3175" cmpd="sng">
            <a:solidFill>
              <a:srgbClr val="0000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105"/>
          <p:cNvCxnSpPr/>
          <p:nvPr/>
        </p:nvCxnSpPr>
        <p:spPr>
          <a:xfrm flipH="1">
            <a:off x="1865025" y="4805811"/>
            <a:ext cx="100815" cy="1060306"/>
          </a:xfrm>
          <a:prstGeom prst="line">
            <a:avLst/>
          </a:prstGeom>
          <a:ln w="3175" cmpd="sng">
            <a:solidFill>
              <a:srgbClr val="0000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/>
          <p:cNvCxnSpPr/>
          <p:nvPr/>
        </p:nvCxnSpPr>
        <p:spPr>
          <a:xfrm flipH="1">
            <a:off x="1673583" y="3631784"/>
            <a:ext cx="74362" cy="271830"/>
          </a:xfrm>
          <a:prstGeom prst="line">
            <a:avLst/>
          </a:prstGeom>
          <a:ln w="3175" cmpd="sng">
            <a:solidFill>
              <a:srgbClr val="008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118"/>
          <p:cNvCxnSpPr/>
          <p:nvPr/>
        </p:nvCxnSpPr>
        <p:spPr>
          <a:xfrm>
            <a:off x="2739276" y="3441241"/>
            <a:ext cx="829583" cy="2254749"/>
          </a:xfrm>
          <a:prstGeom prst="line">
            <a:avLst/>
          </a:prstGeom>
          <a:ln w="3175" cmpd="sng">
            <a:solidFill>
              <a:srgbClr val="008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Connecteur droit 172"/>
          <p:cNvCxnSpPr/>
          <p:nvPr/>
        </p:nvCxnSpPr>
        <p:spPr>
          <a:xfrm flipH="1">
            <a:off x="1475759" y="3220470"/>
            <a:ext cx="272186" cy="627159"/>
          </a:xfrm>
          <a:prstGeom prst="line">
            <a:avLst/>
          </a:prstGeom>
          <a:ln w="3175" cmpd="sng">
            <a:solidFill>
              <a:srgbClr val="FF66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173"/>
          <p:cNvCxnSpPr/>
          <p:nvPr/>
        </p:nvCxnSpPr>
        <p:spPr>
          <a:xfrm flipH="1">
            <a:off x="2158569" y="3220470"/>
            <a:ext cx="32947" cy="764749"/>
          </a:xfrm>
          <a:prstGeom prst="line">
            <a:avLst/>
          </a:prstGeom>
          <a:ln w="3175" cmpd="sng">
            <a:solidFill>
              <a:srgbClr val="FF66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ZoneTexte 106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/>
              <a:t>	PSV query &gt; point in shadow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8767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r 2"/>
          <p:cNvGrpSpPr/>
          <p:nvPr/>
        </p:nvGrpSpPr>
        <p:grpSpPr>
          <a:xfrm>
            <a:off x="5225115" y="1489086"/>
            <a:ext cx="3585614" cy="4976079"/>
            <a:chOff x="4699462" y="189509"/>
            <a:chExt cx="4428478" cy="6145796"/>
          </a:xfrm>
        </p:grpSpPr>
        <p:grpSp>
          <p:nvGrpSpPr>
            <p:cNvPr id="120" name="Grouper 119"/>
            <p:cNvGrpSpPr/>
            <p:nvPr/>
          </p:nvGrpSpPr>
          <p:grpSpPr>
            <a:xfrm>
              <a:off x="4699462" y="1079601"/>
              <a:ext cx="2692207" cy="3694783"/>
              <a:chOff x="3780535" y="625344"/>
              <a:chExt cx="2692207" cy="3694783"/>
            </a:xfrm>
          </p:grpSpPr>
          <p:cxnSp>
            <p:nvCxnSpPr>
              <p:cNvPr id="102" name="Straight Connector 136"/>
              <p:cNvCxnSpPr/>
              <p:nvPr/>
            </p:nvCxnSpPr>
            <p:spPr>
              <a:xfrm>
                <a:off x="4146884" y="820385"/>
                <a:ext cx="2325858" cy="1163215"/>
              </a:xfrm>
              <a:prstGeom prst="line">
                <a:avLst/>
              </a:prstGeom>
              <a:solidFill>
                <a:schemeClr val="bg1"/>
              </a:solidFill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03" name="Group 137"/>
              <p:cNvGrpSpPr/>
              <p:nvPr/>
            </p:nvGrpSpPr>
            <p:grpSpPr>
              <a:xfrm>
                <a:off x="3780535" y="625344"/>
                <a:ext cx="543050" cy="3694783"/>
                <a:chOff x="1589024" y="3452580"/>
                <a:chExt cx="574626" cy="3910406"/>
              </a:xfrm>
              <a:solidFill>
                <a:schemeClr val="bg1"/>
              </a:solidFill>
            </p:grpSpPr>
            <p:cxnSp>
              <p:nvCxnSpPr>
                <p:cNvPr id="116" name="Straight Connector 150"/>
                <p:cNvCxnSpPr>
                  <a:stCxn id="118" idx="4"/>
                  <a:endCxn id="162" idx="0"/>
                </p:cNvCxnSpPr>
                <p:nvPr/>
              </p:nvCxnSpPr>
              <p:spPr>
                <a:xfrm>
                  <a:off x="1964074" y="3857580"/>
                  <a:ext cx="17790" cy="3505406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18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1</a:t>
                  </a:r>
                  <a:endParaRPr lang="en-US" sz="1600" dirty="0">
                    <a:solidFill>
                      <a:schemeClr val="tx1"/>
                    </a:solidFill>
                    <a:latin typeface="Avenir Light"/>
                    <a:cs typeface="Avenir Light"/>
                  </a:endParaRPr>
                </a:p>
              </p:txBody>
            </p:sp>
          </p:grpSp>
          <p:grpSp>
            <p:nvGrpSpPr>
              <p:cNvPr id="104" name="Group 138"/>
              <p:cNvGrpSpPr/>
              <p:nvPr/>
            </p:nvGrpSpPr>
            <p:grpSpPr>
              <a:xfrm>
                <a:off x="4705506" y="1078166"/>
                <a:ext cx="543050" cy="2179532"/>
                <a:chOff x="1589024" y="3452580"/>
                <a:chExt cx="574626" cy="2306726"/>
              </a:xfrm>
              <a:solidFill>
                <a:schemeClr val="bg1"/>
              </a:solidFill>
            </p:grpSpPr>
            <p:cxnSp>
              <p:nvCxnSpPr>
                <p:cNvPr id="113" name="Straight Connector 147"/>
                <p:cNvCxnSpPr>
                  <a:stCxn id="115" idx="4"/>
                  <a:endCxn id="148" idx="0"/>
                </p:cNvCxnSpPr>
                <p:nvPr/>
              </p:nvCxnSpPr>
              <p:spPr>
                <a:xfrm flipH="1">
                  <a:off x="1945252" y="3857580"/>
                  <a:ext cx="18822" cy="1901726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2</a:t>
                  </a:r>
                  <a:endParaRPr lang="en-US" sz="1600" dirty="0">
                    <a:solidFill>
                      <a:schemeClr val="tx1"/>
                    </a:solidFill>
                    <a:latin typeface="Avenir Light"/>
                    <a:cs typeface="Avenir Light"/>
                  </a:endParaRPr>
                </a:p>
              </p:txBody>
            </p:sp>
          </p:grpSp>
          <p:grpSp>
            <p:nvGrpSpPr>
              <p:cNvPr id="105" name="Group 139"/>
              <p:cNvGrpSpPr/>
              <p:nvPr/>
            </p:nvGrpSpPr>
            <p:grpSpPr>
              <a:xfrm>
                <a:off x="5605705" y="1572804"/>
                <a:ext cx="624243" cy="613464"/>
                <a:chOff x="1503110" y="3452580"/>
                <a:chExt cx="660540" cy="649265"/>
              </a:xfrm>
              <a:solidFill>
                <a:schemeClr val="bg1"/>
              </a:solidFill>
            </p:grpSpPr>
            <p:cxnSp>
              <p:nvCxnSpPr>
                <p:cNvPr id="110" name="Straight Connector 14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45"/>
                <p:cNvCxnSpPr/>
                <p:nvPr/>
              </p:nvCxnSpPr>
              <p:spPr>
                <a:xfrm flipH="1">
                  <a:off x="1503110" y="3647961"/>
                  <a:ext cx="437487" cy="310006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12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3</a:t>
                  </a:r>
                  <a:endParaRPr lang="en-US" sz="1600" dirty="0">
                    <a:solidFill>
                      <a:schemeClr val="tx1"/>
                    </a:solidFill>
                    <a:latin typeface="Avenir Light"/>
                    <a:cs typeface="Avenir Light"/>
                  </a:endParaRPr>
                </a:p>
              </p:txBody>
            </p:sp>
          </p:grpSp>
        </p:grpSp>
        <p:grpSp>
          <p:nvGrpSpPr>
            <p:cNvPr id="121" name="Grouper 120"/>
            <p:cNvGrpSpPr/>
            <p:nvPr/>
          </p:nvGrpSpPr>
          <p:grpSpPr>
            <a:xfrm>
              <a:off x="6170190" y="2504580"/>
              <a:ext cx="2692207" cy="1560922"/>
              <a:chOff x="3780535" y="625346"/>
              <a:chExt cx="2692207" cy="1560922"/>
            </a:xfrm>
          </p:grpSpPr>
          <p:cxnSp>
            <p:nvCxnSpPr>
              <p:cNvPr id="122" name="Straight Connector 136"/>
              <p:cNvCxnSpPr/>
              <p:nvPr/>
            </p:nvCxnSpPr>
            <p:spPr>
              <a:xfrm>
                <a:off x="4146884" y="820385"/>
                <a:ext cx="2325858" cy="1163215"/>
              </a:xfrm>
              <a:prstGeom prst="line">
                <a:avLst/>
              </a:prstGeom>
              <a:solidFill>
                <a:schemeClr val="bg1"/>
              </a:solidFill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23" name="Group 137"/>
              <p:cNvGrpSpPr/>
              <p:nvPr/>
            </p:nvGrpSpPr>
            <p:grpSpPr>
              <a:xfrm>
                <a:off x="3780535" y="625346"/>
                <a:ext cx="543050" cy="613464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132" name="Straight Connector 15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34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1</a:t>
                  </a:r>
                  <a:endParaRPr lang="en-US" sz="1600" dirty="0">
                    <a:solidFill>
                      <a:schemeClr val="tx1"/>
                    </a:solidFill>
                    <a:latin typeface="Avenir Light"/>
                    <a:cs typeface="Avenir Light"/>
                  </a:endParaRPr>
                </a:p>
              </p:txBody>
            </p:sp>
          </p:grpSp>
          <p:grpSp>
            <p:nvGrpSpPr>
              <p:cNvPr id="124" name="Group 138"/>
              <p:cNvGrpSpPr/>
              <p:nvPr/>
            </p:nvGrpSpPr>
            <p:grpSpPr>
              <a:xfrm>
                <a:off x="4705506" y="1078164"/>
                <a:ext cx="543050" cy="613464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129" name="Straight Connector 14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31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2</a:t>
                  </a:r>
                  <a:endParaRPr lang="en-US" sz="1600" dirty="0">
                    <a:solidFill>
                      <a:schemeClr val="tx1"/>
                    </a:solidFill>
                    <a:latin typeface="Avenir Light"/>
                    <a:cs typeface="Avenir Light"/>
                  </a:endParaRPr>
                </a:p>
              </p:txBody>
            </p:sp>
          </p:grpSp>
          <p:grpSp>
            <p:nvGrpSpPr>
              <p:cNvPr id="125" name="Group 139"/>
              <p:cNvGrpSpPr/>
              <p:nvPr/>
            </p:nvGrpSpPr>
            <p:grpSpPr>
              <a:xfrm>
                <a:off x="5686898" y="1572804"/>
                <a:ext cx="543050" cy="613464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126" name="Straight Connector 14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28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3</a:t>
                  </a:r>
                  <a:endParaRPr lang="en-US" sz="1600" dirty="0">
                    <a:solidFill>
                      <a:schemeClr val="tx1"/>
                    </a:solidFill>
                    <a:latin typeface="Avenir Light"/>
                    <a:cs typeface="Avenir Light"/>
                  </a:endParaRPr>
                </a:p>
              </p:txBody>
            </p:sp>
          </p:grpSp>
        </p:grpSp>
        <p:sp>
          <p:nvSpPr>
            <p:cNvPr id="167" name="Rectangle à coins arrondis 166"/>
            <p:cNvSpPr/>
            <p:nvPr/>
          </p:nvSpPr>
          <p:spPr>
            <a:xfrm>
              <a:off x="7391667" y="2345893"/>
              <a:ext cx="268448" cy="268448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168" name="Rectangle à coins arrondis 167"/>
            <p:cNvSpPr/>
            <p:nvPr/>
          </p:nvSpPr>
          <p:spPr>
            <a:xfrm>
              <a:off x="8859492" y="3770445"/>
              <a:ext cx="268448" cy="268448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grpSp>
          <p:nvGrpSpPr>
            <p:cNvPr id="11" name="Grouper 10"/>
            <p:cNvGrpSpPr/>
            <p:nvPr/>
          </p:nvGrpSpPr>
          <p:grpSpPr>
            <a:xfrm>
              <a:off x="5606645" y="3711954"/>
              <a:ext cx="2946879" cy="1560922"/>
              <a:chOff x="5606643" y="2741498"/>
              <a:chExt cx="2946879" cy="1560922"/>
            </a:xfrm>
          </p:grpSpPr>
          <p:grpSp>
            <p:nvGrpSpPr>
              <p:cNvPr id="135" name="Grouper 134"/>
              <p:cNvGrpSpPr/>
              <p:nvPr/>
            </p:nvGrpSpPr>
            <p:grpSpPr>
              <a:xfrm>
                <a:off x="5606643" y="2741498"/>
                <a:ext cx="2692207" cy="1560922"/>
                <a:chOff x="3780535" y="625346"/>
                <a:chExt cx="2692207" cy="1560922"/>
              </a:xfrm>
            </p:grpSpPr>
            <p:cxnSp>
              <p:nvCxnSpPr>
                <p:cNvPr id="136" name="Straight Connector 136"/>
                <p:cNvCxnSpPr/>
                <p:nvPr/>
              </p:nvCxnSpPr>
              <p:spPr>
                <a:xfrm>
                  <a:off x="4146884" y="820385"/>
                  <a:ext cx="2325858" cy="1163215"/>
                </a:xfrm>
                <a:prstGeom prst="line">
                  <a:avLst/>
                </a:prstGeom>
                <a:solidFill>
                  <a:schemeClr val="bg1"/>
                </a:solidFill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37" name="Group 137"/>
                <p:cNvGrpSpPr/>
                <p:nvPr/>
              </p:nvGrpSpPr>
              <p:grpSpPr>
                <a:xfrm>
                  <a:off x="3780535" y="625346"/>
                  <a:ext cx="543050" cy="613464"/>
                  <a:chOff x="1589024" y="3452580"/>
                  <a:chExt cx="574626" cy="649265"/>
                </a:xfrm>
                <a:solidFill>
                  <a:schemeClr val="bg1"/>
                </a:solidFill>
              </p:grpSpPr>
              <p:cxnSp>
                <p:nvCxnSpPr>
                  <p:cNvPr id="146" name="Straight Connector 150"/>
                  <p:cNvCxnSpPr/>
                  <p:nvPr/>
                </p:nvCxnSpPr>
                <p:spPr>
                  <a:xfrm>
                    <a:off x="1953127" y="3737193"/>
                    <a:ext cx="2994" cy="364652"/>
                  </a:xfrm>
                  <a:prstGeom prst="line">
                    <a:avLst/>
                  </a:prstGeom>
                  <a:grpFill/>
                  <a:ln w="19050" cmpd="sng">
                    <a:solidFill>
                      <a:srgbClr val="008000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51"/>
                  <p:cNvCxnSpPr/>
                  <p:nvPr/>
                </p:nvCxnSpPr>
                <p:spPr>
                  <a:xfrm flipH="1">
                    <a:off x="1589024" y="3647961"/>
                    <a:ext cx="351570" cy="211667"/>
                  </a:xfrm>
                  <a:prstGeom prst="line">
                    <a:avLst/>
                  </a:prstGeom>
                  <a:grpFill/>
                  <a:ln w="19050" cmpd="sng">
                    <a:solidFill>
                      <a:srgbClr val="008000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8" name="Oval 152"/>
                  <p:cNvSpPr/>
                  <p:nvPr/>
                </p:nvSpPr>
                <p:spPr>
                  <a:xfrm>
                    <a:off x="1764498" y="3452580"/>
                    <a:ext cx="399152" cy="405000"/>
                  </a:xfrm>
                  <a:prstGeom prst="ellipse">
                    <a:avLst/>
                  </a:prstGeom>
                  <a:grpFill/>
                  <a:ln w="19050" cmpd="sng">
                    <a:solidFill>
                      <a:srgbClr val="008000"/>
                    </a:solidFill>
                    <a:prstDash val="sysDash"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r>
                      <a:rPr lang="en-US" sz="1600" dirty="0" smtClean="0">
                        <a:solidFill>
                          <a:schemeClr val="tx1"/>
                        </a:solidFill>
                        <a:latin typeface="Avenir Light"/>
                        <a:cs typeface="Avenir Light"/>
                      </a:rPr>
                      <a:t>1</a:t>
                    </a:r>
                    <a:endPara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endParaRPr>
                  </a:p>
                </p:txBody>
              </p:sp>
            </p:grpSp>
            <p:grpSp>
              <p:nvGrpSpPr>
                <p:cNvPr id="138" name="Group 138"/>
                <p:cNvGrpSpPr/>
                <p:nvPr/>
              </p:nvGrpSpPr>
              <p:grpSpPr>
                <a:xfrm>
                  <a:off x="4705506" y="1078164"/>
                  <a:ext cx="543050" cy="613464"/>
                  <a:chOff x="1589024" y="3452580"/>
                  <a:chExt cx="574626" cy="649265"/>
                </a:xfrm>
                <a:solidFill>
                  <a:schemeClr val="bg1"/>
                </a:solidFill>
              </p:grpSpPr>
              <p:cxnSp>
                <p:nvCxnSpPr>
                  <p:cNvPr id="143" name="Straight Connector 147"/>
                  <p:cNvCxnSpPr/>
                  <p:nvPr/>
                </p:nvCxnSpPr>
                <p:spPr>
                  <a:xfrm>
                    <a:off x="1953127" y="3737193"/>
                    <a:ext cx="2994" cy="364652"/>
                  </a:xfrm>
                  <a:prstGeom prst="line">
                    <a:avLst/>
                  </a:prstGeom>
                  <a:grpFill/>
                  <a:ln w="19050" cmpd="sng">
                    <a:solidFill>
                      <a:srgbClr val="008000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8"/>
                  <p:cNvCxnSpPr/>
                  <p:nvPr/>
                </p:nvCxnSpPr>
                <p:spPr>
                  <a:xfrm flipH="1">
                    <a:off x="1589024" y="3647961"/>
                    <a:ext cx="351570" cy="211667"/>
                  </a:xfrm>
                  <a:prstGeom prst="line">
                    <a:avLst/>
                  </a:prstGeom>
                  <a:grpFill/>
                  <a:ln w="19050" cmpd="sng">
                    <a:solidFill>
                      <a:srgbClr val="008000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5" name="Oval 149"/>
                  <p:cNvSpPr/>
                  <p:nvPr/>
                </p:nvSpPr>
                <p:spPr>
                  <a:xfrm>
                    <a:off x="1764498" y="3452580"/>
                    <a:ext cx="399152" cy="405000"/>
                  </a:xfrm>
                  <a:prstGeom prst="ellipse">
                    <a:avLst/>
                  </a:prstGeom>
                  <a:grpFill/>
                  <a:ln w="19050" cmpd="sng">
                    <a:solidFill>
                      <a:srgbClr val="008000"/>
                    </a:solidFill>
                    <a:prstDash val="sysDash"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r>
                      <a:rPr lang="en-US" sz="1600" dirty="0" smtClean="0">
                        <a:solidFill>
                          <a:schemeClr val="tx1"/>
                        </a:solidFill>
                        <a:latin typeface="Avenir Light"/>
                        <a:cs typeface="Avenir Light"/>
                      </a:rPr>
                      <a:t>2</a:t>
                    </a:r>
                    <a:endPara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endParaRPr>
                  </a:p>
                </p:txBody>
              </p:sp>
            </p:grpSp>
            <p:grpSp>
              <p:nvGrpSpPr>
                <p:cNvPr id="139" name="Group 139"/>
                <p:cNvGrpSpPr/>
                <p:nvPr/>
              </p:nvGrpSpPr>
              <p:grpSpPr>
                <a:xfrm>
                  <a:off x="5686898" y="1572804"/>
                  <a:ext cx="543050" cy="613464"/>
                  <a:chOff x="1589024" y="3452580"/>
                  <a:chExt cx="574626" cy="649265"/>
                </a:xfrm>
                <a:solidFill>
                  <a:schemeClr val="bg1"/>
                </a:solidFill>
              </p:grpSpPr>
              <p:cxnSp>
                <p:nvCxnSpPr>
                  <p:cNvPr id="140" name="Straight Connector 144"/>
                  <p:cNvCxnSpPr/>
                  <p:nvPr/>
                </p:nvCxnSpPr>
                <p:spPr>
                  <a:xfrm>
                    <a:off x="1953127" y="3737193"/>
                    <a:ext cx="2994" cy="364652"/>
                  </a:xfrm>
                  <a:prstGeom prst="line">
                    <a:avLst/>
                  </a:prstGeom>
                  <a:grpFill/>
                  <a:ln w="19050" cmpd="sng">
                    <a:solidFill>
                      <a:srgbClr val="008000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5"/>
                  <p:cNvCxnSpPr/>
                  <p:nvPr/>
                </p:nvCxnSpPr>
                <p:spPr>
                  <a:xfrm flipH="1">
                    <a:off x="1589024" y="3647961"/>
                    <a:ext cx="351570" cy="211667"/>
                  </a:xfrm>
                  <a:prstGeom prst="line">
                    <a:avLst/>
                  </a:prstGeom>
                  <a:grpFill/>
                  <a:ln w="19050" cmpd="sng">
                    <a:solidFill>
                      <a:srgbClr val="008000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2" name="Oval 146"/>
                  <p:cNvSpPr/>
                  <p:nvPr/>
                </p:nvSpPr>
                <p:spPr>
                  <a:xfrm>
                    <a:off x="1764498" y="3452580"/>
                    <a:ext cx="399152" cy="405000"/>
                  </a:xfrm>
                  <a:prstGeom prst="ellipse">
                    <a:avLst/>
                  </a:prstGeom>
                  <a:grpFill/>
                  <a:ln w="19050" cmpd="sng">
                    <a:solidFill>
                      <a:srgbClr val="008000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r>
                      <a:rPr lang="en-US" sz="1600" dirty="0" smtClean="0">
                        <a:solidFill>
                          <a:schemeClr val="tx1"/>
                        </a:solidFill>
                        <a:latin typeface="Avenir Light"/>
                        <a:cs typeface="Avenir Light"/>
                      </a:rPr>
                      <a:t>3</a:t>
                    </a:r>
                    <a:endPara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endParaRPr>
                  </a:p>
                </p:txBody>
              </p:sp>
            </p:grpSp>
          </p:grpSp>
          <p:sp>
            <p:nvSpPr>
              <p:cNvPr id="169" name="Rectangle à coins arrondis 168"/>
              <p:cNvSpPr/>
              <p:nvPr/>
            </p:nvSpPr>
            <p:spPr>
              <a:xfrm>
                <a:off x="8285074" y="3999246"/>
                <a:ext cx="268448" cy="268448"/>
              </a:xfrm>
              <a:prstGeom prst="roundRect">
                <a:avLst/>
              </a:prstGeom>
              <a:ln>
                <a:noFill/>
              </a:ln>
              <a:effec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9" name="Grouper 8"/>
            <p:cNvGrpSpPr/>
            <p:nvPr/>
          </p:nvGrpSpPr>
          <p:grpSpPr>
            <a:xfrm>
              <a:off x="4716272" y="4774383"/>
              <a:ext cx="2945205" cy="1560922"/>
              <a:chOff x="4716272" y="3339347"/>
              <a:chExt cx="2945205" cy="1560922"/>
            </a:xfrm>
          </p:grpSpPr>
          <p:grpSp>
            <p:nvGrpSpPr>
              <p:cNvPr id="149" name="Grouper 148"/>
              <p:cNvGrpSpPr/>
              <p:nvPr/>
            </p:nvGrpSpPr>
            <p:grpSpPr>
              <a:xfrm>
                <a:off x="4716272" y="3339347"/>
                <a:ext cx="2692207" cy="1560922"/>
                <a:chOff x="3780535" y="625346"/>
                <a:chExt cx="2692207" cy="1560922"/>
              </a:xfrm>
            </p:grpSpPr>
            <p:cxnSp>
              <p:nvCxnSpPr>
                <p:cNvPr id="150" name="Straight Connector 136"/>
                <p:cNvCxnSpPr/>
                <p:nvPr/>
              </p:nvCxnSpPr>
              <p:spPr>
                <a:xfrm>
                  <a:off x="4146884" y="820385"/>
                  <a:ext cx="2325858" cy="1163215"/>
                </a:xfrm>
                <a:prstGeom prst="line">
                  <a:avLst/>
                </a:prstGeom>
                <a:solidFill>
                  <a:schemeClr val="bg1"/>
                </a:solidFill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51" name="Group 137"/>
                <p:cNvGrpSpPr/>
                <p:nvPr/>
              </p:nvGrpSpPr>
              <p:grpSpPr>
                <a:xfrm>
                  <a:off x="3780535" y="625346"/>
                  <a:ext cx="543050" cy="613464"/>
                  <a:chOff x="1589024" y="3452580"/>
                  <a:chExt cx="574626" cy="649265"/>
                </a:xfrm>
                <a:solidFill>
                  <a:schemeClr val="bg1"/>
                </a:solidFill>
              </p:grpSpPr>
              <p:cxnSp>
                <p:nvCxnSpPr>
                  <p:cNvPr id="160" name="Straight Connector 150"/>
                  <p:cNvCxnSpPr/>
                  <p:nvPr/>
                </p:nvCxnSpPr>
                <p:spPr>
                  <a:xfrm>
                    <a:off x="1953127" y="3737193"/>
                    <a:ext cx="2994" cy="364652"/>
                  </a:xfrm>
                  <a:prstGeom prst="line">
                    <a:avLst/>
                  </a:prstGeom>
                  <a:grpFill/>
                  <a:ln w="19050" cmpd="sng">
                    <a:solidFill>
                      <a:srgbClr val="0000FF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51"/>
                  <p:cNvCxnSpPr/>
                  <p:nvPr/>
                </p:nvCxnSpPr>
                <p:spPr>
                  <a:xfrm flipH="1">
                    <a:off x="1589024" y="3647961"/>
                    <a:ext cx="351570" cy="211667"/>
                  </a:xfrm>
                  <a:prstGeom prst="line">
                    <a:avLst/>
                  </a:prstGeom>
                  <a:grpFill/>
                  <a:ln w="19050" cmpd="sng">
                    <a:solidFill>
                      <a:srgbClr val="0000FF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2" name="Oval 152"/>
                  <p:cNvSpPr/>
                  <p:nvPr/>
                </p:nvSpPr>
                <p:spPr>
                  <a:xfrm>
                    <a:off x="1764498" y="3452580"/>
                    <a:ext cx="399152" cy="405000"/>
                  </a:xfrm>
                  <a:prstGeom prst="ellipse">
                    <a:avLst/>
                  </a:prstGeom>
                  <a:grpFill/>
                  <a:ln w="19050" cmpd="sng">
                    <a:solidFill>
                      <a:srgbClr val="0000FF"/>
                    </a:solidFill>
                    <a:prstDash val="sysDash"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r>
                      <a:rPr lang="en-US" sz="1600" dirty="0" smtClean="0">
                        <a:solidFill>
                          <a:schemeClr val="tx1"/>
                        </a:solidFill>
                        <a:latin typeface="Avenir Light"/>
                        <a:cs typeface="Avenir Light"/>
                      </a:rPr>
                      <a:t>1</a:t>
                    </a:r>
                    <a:endPara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endParaRPr>
                  </a:p>
                </p:txBody>
              </p:sp>
            </p:grpSp>
            <p:grpSp>
              <p:nvGrpSpPr>
                <p:cNvPr id="152" name="Group 138"/>
                <p:cNvGrpSpPr/>
                <p:nvPr/>
              </p:nvGrpSpPr>
              <p:grpSpPr>
                <a:xfrm>
                  <a:off x="4705506" y="1078164"/>
                  <a:ext cx="543050" cy="613464"/>
                  <a:chOff x="1589024" y="3452580"/>
                  <a:chExt cx="574626" cy="649265"/>
                </a:xfrm>
                <a:solidFill>
                  <a:schemeClr val="bg1"/>
                </a:solidFill>
              </p:grpSpPr>
              <p:cxnSp>
                <p:nvCxnSpPr>
                  <p:cNvPr id="157" name="Straight Connector 147"/>
                  <p:cNvCxnSpPr/>
                  <p:nvPr/>
                </p:nvCxnSpPr>
                <p:spPr>
                  <a:xfrm>
                    <a:off x="1953127" y="3737193"/>
                    <a:ext cx="2994" cy="364652"/>
                  </a:xfrm>
                  <a:prstGeom prst="line">
                    <a:avLst/>
                  </a:prstGeom>
                  <a:grpFill/>
                  <a:ln w="19050" cmpd="sng">
                    <a:solidFill>
                      <a:srgbClr val="0000FF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48"/>
                  <p:cNvCxnSpPr/>
                  <p:nvPr/>
                </p:nvCxnSpPr>
                <p:spPr>
                  <a:xfrm flipH="1">
                    <a:off x="1589024" y="3647961"/>
                    <a:ext cx="351570" cy="211667"/>
                  </a:xfrm>
                  <a:prstGeom prst="line">
                    <a:avLst/>
                  </a:prstGeom>
                  <a:grpFill/>
                  <a:ln w="19050" cmpd="sng">
                    <a:solidFill>
                      <a:srgbClr val="0000FF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9" name="Oval 149"/>
                  <p:cNvSpPr/>
                  <p:nvPr/>
                </p:nvSpPr>
                <p:spPr>
                  <a:xfrm>
                    <a:off x="1764498" y="3452580"/>
                    <a:ext cx="399152" cy="405000"/>
                  </a:xfrm>
                  <a:prstGeom prst="ellipse">
                    <a:avLst/>
                  </a:prstGeom>
                  <a:grpFill/>
                  <a:ln w="19050" cmpd="sng">
                    <a:solidFill>
                      <a:srgbClr val="0000FF"/>
                    </a:solidFill>
                    <a:prstDash val="sysDash"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r>
                      <a:rPr lang="en-US" sz="1600" dirty="0" smtClean="0">
                        <a:solidFill>
                          <a:schemeClr val="tx1"/>
                        </a:solidFill>
                        <a:latin typeface="Avenir Light"/>
                        <a:cs typeface="Avenir Light"/>
                      </a:rPr>
                      <a:t>2</a:t>
                    </a:r>
                    <a:endPara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endParaRPr>
                  </a:p>
                </p:txBody>
              </p:sp>
            </p:grpSp>
            <p:grpSp>
              <p:nvGrpSpPr>
                <p:cNvPr id="153" name="Group 139"/>
                <p:cNvGrpSpPr/>
                <p:nvPr/>
              </p:nvGrpSpPr>
              <p:grpSpPr>
                <a:xfrm>
                  <a:off x="5686898" y="1572804"/>
                  <a:ext cx="543050" cy="613464"/>
                  <a:chOff x="1589024" y="3452580"/>
                  <a:chExt cx="574626" cy="649265"/>
                </a:xfrm>
                <a:solidFill>
                  <a:schemeClr val="bg1"/>
                </a:solidFill>
              </p:grpSpPr>
              <p:cxnSp>
                <p:nvCxnSpPr>
                  <p:cNvPr id="154" name="Straight Connector 144"/>
                  <p:cNvCxnSpPr/>
                  <p:nvPr/>
                </p:nvCxnSpPr>
                <p:spPr>
                  <a:xfrm>
                    <a:off x="1953127" y="3737193"/>
                    <a:ext cx="2994" cy="364652"/>
                  </a:xfrm>
                  <a:prstGeom prst="line">
                    <a:avLst/>
                  </a:prstGeom>
                  <a:grpFill/>
                  <a:ln w="19050" cmpd="sng">
                    <a:solidFill>
                      <a:srgbClr val="0000FF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45"/>
                  <p:cNvCxnSpPr/>
                  <p:nvPr/>
                </p:nvCxnSpPr>
                <p:spPr>
                  <a:xfrm flipH="1">
                    <a:off x="1589024" y="3647961"/>
                    <a:ext cx="351570" cy="211667"/>
                  </a:xfrm>
                  <a:prstGeom prst="line">
                    <a:avLst/>
                  </a:prstGeom>
                  <a:grpFill/>
                  <a:ln w="19050" cmpd="sng">
                    <a:solidFill>
                      <a:srgbClr val="0000FF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6" name="Oval 146"/>
                  <p:cNvSpPr/>
                  <p:nvPr/>
                </p:nvSpPr>
                <p:spPr>
                  <a:xfrm>
                    <a:off x="1764498" y="3452580"/>
                    <a:ext cx="399152" cy="405000"/>
                  </a:xfrm>
                  <a:prstGeom prst="ellipse">
                    <a:avLst/>
                  </a:prstGeom>
                  <a:grpFill/>
                  <a:ln w="19050" cmpd="sng">
                    <a:solidFill>
                      <a:srgbClr val="0000FF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r>
                      <a:rPr lang="en-US" sz="1600" dirty="0" smtClean="0">
                        <a:solidFill>
                          <a:schemeClr val="tx1"/>
                        </a:solidFill>
                        <a:latin typeface="Avenir Light"/>
                        <a:cs typeface="Avenir Light"/>
                      </a:rPr>
                      <a:t>3</a:t>
                    </a:r>
                    <a:endPara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endParaRPr>
                  </a:p>
                </p:txBody>
              </p:sp>
            </p:grpSp>
          </p:grpSp>
          <p:sp>
            <p:nvSpPr>
              <p:cNvPr id="170" name="Rectangle à coins arrondis 169"/>
              <p:cNvSpPr/>
              <p:nvPr/>
            </p:nvSpPr>
            <p:spPr>
              <a:xfrm>
                <a:off x="7393029" y="4594349"/>
                <a:ext cx="268448" cy="268448"/>
              </a:xfrm>
              <a:prstGeom prst="roundRect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Avenir Light"/>
                  <a:cs typeface="Avenir Light"/>
                </a:endParaRPr>
              </a:p>
            </p:txBody>
          </p:sp>
        </p:grpSp>
        <p:sp>
          <p:nvSpPr>
            <p:cNvPr id="164" name="Ellipse 163"/>
            <p:cNvSpPr/>
            <p:nvPr/>
          </p:nvSpPr>
          <p:spPr>
            <a:xfrm>
              <a:off x="5129009" y="856907"/>
              <a:ext cx="103249" cy="103249"/>
            </a:xfrm>
            <a:prstGeom prst="ellipse">
              <a:avLst/>
            </a:prstGeom>
            <a:solidFill>
              <a:srgbClr val="4F81BD"/>
            </a:solidFill>
            <a:ln>
              <a:solidFill>
                <a:srgbClr val="4F81B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grpSp>
          <p:nvGrpSpPr>
            <p:cNvPr id="22" name="Grouper 21"/>
            <p:cNvGrpSpPr/>
            <p:nvPr/>
          </p:nvGrpSpPr>
          <p:grpSpPr>
            <a:xfrm>
              <a:off x="5234948" y="189509"/>
              <a:ext cx="890371" cy="357538"/>
              <a:chOff x="4939300" y="199502"/>
              <a:chExt cx="890371" cy="357538"/>
            </a:xfrm>
          </p:grpSpPr>
          <p:sp>
            <p:nvSpPr>
              <p:cNvPr id="17" name="ZoneTexte 16"/>
              <p:cNvSpPr txBox="1"/>
              <p:nvPr/>
            </p:nvSpPr>
            <p:spPr>
              <a:xfrm>
                <a:off x="4939300" y="261449"/>
                <a:ext cx="890371" cy="285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00" b="1" dirty="0" smtClean="0">
                    <a:latin typeface="Avenir Light"/>
                    <a:cs typeface="Avenir Light"/>
                  </a:rPr>
                  <a:t>PUSH</a:t>
                </a:r>
                <a:endParaRPr lang="fr-FR" sz="900" b="1" dirty="0">
                  <a:latin typeface="Avenir Light"/>
                  <a:cs typeface="Avenir Light"/>
                </a:endParaRPr>
              </a:p>
            </p:txBody>
          </p:sp>
          <p:sp>
            <p:nvSpPr>
              <p:cNvPr id="171" name="Oval 152"/>
              <p:cNvSpPr/>
              <p:nvPr/>
            </p:nvSpPr>
            <p:spPr>
              <a:xfrm>
                <a:off x="5459504" y="247392"/>
                <a:ext cx="274706" cy="278675"/>
              </a:xfrm>
              <a:prstGeom prst="ellipse">
                <a:avLst/>
              </a:prstGeom>
              <a:solidFill>
                <a:schemeClr val="bg1"/>
              </a:solidFill>
              <a:ln w="19050" cmpd="sng">
                <a:solidFill>
                  <a:srgbClr val="0000FF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1</a:t>
                </a:r>
                <a:endParaRPr lang="en-US" sz="12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970275" y="199502"/>
                <a:ext cx="815560" cy="357538"/>
              </a:xfrm>
              <a:prstGeom prst="rect">
                <a:avLst/>
              </a:prstGeom>
              <a:noFill/>
              <a:ln w="1270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21" name="Grouper 20"/>
            <p:cNvGrpSpPr/>
            <p:nvPr/>
          </p:nvGrpSpPr>
          <p:grpSpPr>
            <a:xfrm>
              <a:off x="6236104" y="758052"/>
              <a:ext cx="890371" cy="357538"/>
              <a:chOff x="5668228" y="675459"/>
              <a:chExt cx="890371" cy="357538"/>
            </a:xfrm>
          </p:grpSpPr>
          <p:sp>
            <p:nvSpPr>
              <p:cNvPr id="177" name="ZoneTexte 176"/>
              <p:cNvSpPr txBox="1"/>
              <p:nvPr/>
            </p:nvSpPr>
            <p:spPr>
              <a:xfrm>
                <a:off x="5668228" y="737406"/>
                <a:ext cx="890371" cy="285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00" b="1" dirty="0" smtClean="0">
                    <a:latin typeface="Avenir Light"/>
                    <a:cs typeface="Avenir Light"/>
                  </a:rPr>
                  <a:t>PUSH</a:t>
                </a:r>
                <a:endParaRPr lang="fr-FR" sz="900" b="1" dirty="0">
                  <a:latin typeface="Avenir Light"/>
                  <a:cs typeface="Avenir Light"/>
                </a:endParaRPr>
              </a:p>
            </p:txBody>
          </p:sp>
          <p:sp>
            <p:nvSpPr>
              <p:cNvPr id="178" name="Oval 152"/>
              <p:cNvSpPr/>
              <p:nvPr/>
            </p:nvSpPr>
            <p:spPr>
              <a:xfrm>
                <a:off x="6188432" y="723349"/>
                <a:ext cx="274706" cy="278675"/>
              </a:xfrm>
              <a:prstGeom prst="ellipse">
                <a:avLst/>
              </a:prstGeom>
              <a:solidFill>
                <a:schemeClr val="bg1"/>
              </a:solidFill>
              <a:ln w="19050" cmpd="sng">
                <a:solidFill>
                  <a:srgbClr val="008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1</a:t>
                </a:r>
                <a:endParaRPr lang="en-US" sz="12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  <p:sp>
            <p:nvSpPr>
              <p:cNvPr id="180" name="Rectangle 179"/>
              <p:cNvSpPr/>
              <p:nvPr/>
            </p:nvSpPr>
            <p:spPr>
              <a:xfrm>
                <a:off x="5699203" y="675459"/>
                <a:ext cx="815560" cy="357538"/>
              </a:xfrm>
              <a:prstGeom prst="rect">
                <a:avLst/>
              </a:prstGeom>
              <a:noFill/>
              <a:ln w="1270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Avenir Light"/>
                  <a:cs typeface="Avenir Light"/>
                </a:endParaRPr>
              </a:p>
            </p:txBody>
          </p:sp>
        </p:grpSp>
        <p:sp>
          <p:nvSpPr>
            <p:cNvPr id="194" name="ZoneTexte 193"/>
            <p:cNvSpPr txBox="1"/>
            <p:nvPr/>
          </p:nvSpPr>
          <p:spPr>
            <a:xfrm>
              <a:off x="7141325" y="3683601"/>
              <a:ext cx="890371" cy="285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b="1" dirty="0" smtClean="0">
                  <a:latin typeface="Avenir Light"/>
                  <a:cs typeface="Avenir Light"/>
                </a:rPr>
                <a:t>POP</a:t>
              </a:r>
              <a:endParaRPr lang="fr-FR" sz="900" b="1" dirty="0">
                <a:latin typeface="Avenir Light"/>
                <a:cs typeface="Avenir Light"/>
              </a:endParaRPr>
            </a:p>
          </p:txBody>
        </p:sp>
        <p:sp>
          <p:nvSpPr>
            <p:cNvPr id="195" name="Oval 152"/>
            <p:cNvSpPr/>
            <p:nvPr/>
          </p:nvSpPr>
          <p:spPr>
            <a:xfrm>
              <a:off x="7568604" y="3669545"/>
              <a:ext cx="274707" cy="278675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008000"/>
              </a:solidFill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Avenir Light"/>
                  <a:cs typeface="Avenir Light"/>
                </a:rPr>
                <a:t>1</a:t>
              </a:r>
              <a:endParaRPr lang="en-US" sz="1200" dirty="0">
                <a:solidFill>
                  <a:schemeClr val="tx1"/>
                </a:solidFill>
                <a:latin typeface="Avenir Light"/>
                <a:cs typeface="Avenir Light"/>
              </a:endParaRPr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7172300" y="3621654"/>
              <a:ext cx="815560" cy="357538"/>
            </a:xfrm>
            <a:prstGeom prst="rect">
              <a:avLst/>
            </a:prstGeom>
            <a:noFill/>
            <a:ln w="127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cxnSp>
          <p:nvCxnSpPr>
            <p:cNvPr id="204" name="Connecteur droit 203"/>
            <p:cNvCxnSpPr>
              <a:stCxn id="16" idx="0"/>
              <a:endCxn id="18" idx="2"/>
            </p:cNvCxnSpPr>
            <p:nvPr/>
          </p:nvCxnSpPr>
          <p:spPr>
            <a:xfrm flipV="1">
              <a:off x="5193433" y="547046"/>
              <a:ext cx="480271" cy="361485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cteur droit 204"/>
            <p:cNvCxnSpPr>
              <a:endCxn id="180" idx="2"/>
            </p:cNvCxnSpPr>
            <p:nvPr/>
          </p:nvCxnSpPr>
          <p:spPr>
            <a:xfrm flipV="1">
              <a:off x="6193797" y="1115589"/>
              <a:ext cx="481063" cy="206052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orme libre 15"/>
            <p:cNvSpPr/>
            <p:nvPr/>
          </p:nvSpPr>
          <p:spPr>
            <a:xfrm>
              <a:off x="5193432" y="908531"/>
              <a:ext cx="3034611" cy="2932137"/>
            </a:xfrm>
            <a:custGeom>
              <a:avLst/>
              <a:gdLst>
                <a:gd name="connsiteX0" fmla="*/ 0 w 3034611"/>
                <a:gd name="connsiteY0" fmla="*/ 0 h 2932137"/>
                <a:gd name="connsiteX1" fmla="*/ 1672635 w 3034611"/>
                <a:gd name="connsiteY1" fmla="*/ 805305 h 2932137"/>
                <a:gd name="connsiteX2" fmla="*/ 1259639 w 3034611"/>
                <a:gd name="connsiteY2" fmla="*/ 1393797 h 2932137"/>
                <a:gd name="connsiteX3" fmla="*/ 2942599 w 3034611"/>
                <a:gd name="connsiteY3" fmla="*/ 2261049 h 2932137"/>
                <a:gd name="connsiteX4" fmla="*/ 2663827 w 3034611"/>
                <a:gd name="connsiteY4" fmla="*/ 2932137 h 2932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4611" h="2932137">
                  <a:moveTo>
                    <a:pt x="0" y="0"/>
                  </a:moveTo>
                  <a:cubicBezTo>
                    <a:pt x="731347" y="286503"/>
                    <a:pt x="1462695" y="573006"/>
                    <a:pt x="1672635" y="805305"/>
                  </a:cubicBezTo>
                  <a:cubicBezTo>
                    <a:pt x="1882575" y="1037604"/>
                    <a:pt x="1047978" y="1151173"/>
                    <a:pt x="1259639" y="1393797"/>
                  </a:cubicBezTo>
                  <a:cubicBezTo>
                    <a:pt x="1471300" y="1636421"/>
                    <a:pt x="2708568" y="2004659"/>
                    <a:pt x="2942599" y="2261049"/>
                  </a:cubicBezTo>
                  <a:cubicBezTo>
                    <a:pt x="3176630" y="2517439"/>
                    <a:pt x="2920228" y="2724788"/>
                    <a:pt x="2663827" y="2932137"/>
                  </a:cubicBezTo>
                </a:path>
              </a:pathLst>
            </a:custGeom>
            <a:ln w="57150" cmpd="sng"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</p:grpSp>
      <p:grpSp>
        <p:nvGrpSpPr>
          <p:cNvPr id="2" name="Grouper 1"/>
          <p:cNvGrpSpPr/>
          <p:nvPr/>
        </p:nvGrpSpPr>
        <p:grpSpPr>
          <a:xfrm>
            <a:off x="442004" y="2111144"/>
            <a:ext cx="3126855" cy="3939179"/>
            <a:chOff x="-8425" y="739845"/>
            <a:chExt cx="4148626" cy="5226395"/>
          </a:xfrm>
        </p:grpSpPr>
        <p:sp>
          <p:nvSpPr>
            <p:cNvPr id="98" name="Forme libre 97"/>
            <p:cNvSpPr/>
            <p:nvPr/>
          </p:nvSpPr>
          <p:spPr>
            <a:xfrm>
              <a:off x="908050" y="2508250"/>
              <a:ext cx="3219450" cy="3429000"/>
            </a:xfrm>
            <a:custGeom>
              <a:avLst/>
              <a:gdLst>
                <a:gd name="connsiteX0" fmla="*/ 819150 w 3219450"/>
                <a:gd name="connsiteY0" fmla="*/ 241300 h 3429000"/>
                <a:gd name="connsiteX1" fmla="*/ 0 w 3219450"/>
                <a:gd name="connsiteY1" fmla="*/ 2933700 h 3429000"/>
                <a:gd name="connsiteX2" fmla="*/ 1930400 w 3219450"/>
                <a:gd name="connsiteY2" fmla="*/ 3429000 h 3429000"/>
                <a:gd name="connsiteX3" fmla="*/ 3219450 w 3219450"/>
                <a:gd name="connsiteY3" fmla="*/ 2965450 h 3429000"/>
                <a:gd name="connsiteX4" fmla="*/ 2127250 w 3219450"/>
                <a:gd name="connsiteY4" fmla="*/ 0 h 3429000"/>
                <a:gd name="connsiteX5" fmla="*/ 819150 w 3219450"/>
                <a:gd name="connsiteY5" fmla="*/ 2413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19450" h="3429000">
                  <a:moveTo>
                    <a:pt x="819150" y="241300"/>
                  </a:moveTo>
                  <a:lnTo>
                    <a:pt x="0" y="2933700"/>
                  </a:lnTo>
                  <a:lnTo>
                    <a:pt x="1930400" y="3429000"/>
                  </a:lnTo>
                  <a:lnTo>
                    <a:pt x="3219450" y="2965450"/>
                  </a:lnTo>
                  <a:lnTo>
                    <a:pt x="2127250" y="0"/>
                  </a:lnTo>
                  <a:lnTo>
                    <a:pt x="819150" y="24130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100" name="Forme libre 99"/>
            <p:cNvSpPr/>
            <p:nvPr/>
          </p:nvSpPr>
          <p:spPr>
            <a:xfrm>
              <a:off x="355600" y="2209800"/>
              <a:ext cx="1968500" cy="3543300"/>
            </a:xfrm>
            <a:custGeom>
              <a:avLst/>
              <a:gdLst>
                <a:gd name="connsiteX0" fmla="*/ 1365250 w 1968500"/>
                <a:gd name="connsiteY0" fmla="*/ 0 h 3543300"/>
                <a:gd name="connsiteX1" fmla="*/ 1968500 w 1968500"/>
                <a:gd name="connsiteY1" fmla="*/ 0 h 3543300"/>
                <a:gd name="connsiteX2" fmla="*/ 1797050 w 1968500"/>
                <a:gd name="connsiteY2" fmla="*/ 3543300 h 3543300"/>
                <a:gd name="connsiteX3" fmla="*/ 0 w 1968500"/>
                <a:gd name="connsiteY3" fmla="*/ 3098800 h 3543300"/>
                <a:gd name="connsiteX4" fmla="*/ 1365250 w 1968500"/>
                <a:gd name="connsiteY4" fmla="*/ 0 h 354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8500" h="3543300">
                  <a:moveTo>
                    <a:pt x="1365250" y="0"/>
                  </a:moveTo>
                  <a:lnTo>
                    <a:pt x="1968500" y="0"/>
                  </a:lnTo>
                  <a:lnTo>
                    <a:pt x="1797050" y="3543300"/>
                  </a:lnTo>
                  <a:lnTo>
                    <a:pt x="0" y="3098800"/>
                  </a:lnTo>
                  <a:lnTo>
                    <a:pt x="1365250" y="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184" name="Forme libre 183"/>
            <p:cNvSpPr/>
            <p:nvPr/>
          </p:nvSpPr>
          <p:spPr>
            <a:xfrm>
              <a:off x="10326" y="3013868"/>
              <a:ext cx="2835551" cy="2942461"/>
            </a:xfrm>
            <a:custGeom>
              <a:avLst/>
              <a:gdLst>
                <a:gd name="connsiteX0" fmla="*/ 1156390 w 2818701"/>
                <a:gd name="connsiteY0" fmla="*/ 0 h 2942461"/>
                <a:gd name="connsiteX1" fmla="*/ 2591553 w 2818701"/>
                <a:gd name="connsiteY1" fmla="*/ 320057 h 2942461"/>
                <a:gd name="connsiteX2" fmla="*/ 2818701 w 2818701"/>
                <a:gd name="connsiteY2" fmla="*/ 2942461 h 2942461"/>
                <a:gd name="connsiteX3" fmla="*/ 0 w 2818701"/>
                <a:gd name="connsiteY3" fmla="*/ 2230076 h 2942461"/>
                <a:gd name="connsiteX4" fmla="*/ 1156390 w 2818701"/>
                <a:gd name="connsiteY4" fmla="*/ 0 h 2942461"/>
                <a:gd name="connsiteX0" fmla="*/ 1156390 w 2835551"/>
                <a:gd name="connsiteY0" fmla="*/ 0 h 2963524"/>
                <a:gd name="connsiteX1" fmla="*/ 2591553 w 2835551"/>
                <a:gd name="connsiteY1" fmla="*/ 320057 h 2963524"/>
                <a:gd name="connsiteX2" fmla="*/ 2835551 w 2835551"/>
                <a:gd name="connsiteY2" fmla="*/ 2963524 h 2963524"/>
                <a:gd name="connsiteX3" fmla="*/ 0 w 2835551"/>
                <a:gd name="connsiteY3" fmla="*/ 2230076 h 2963524"/>
                <a:gd name="connsiteX4" fmla="*/ 1156390 w 2835551"/>
                <a:gd name="connsiteY4" fmla="*/ 0 h 2963524"/>
                <a:gd name="connsiteX0" fmla="*/ 1152177 w 2835551"/>
                <a:gd name="connsiteY0" fmla="*/ 0 h 2942461"/>
                <a:gd name="connsiteX1" fmla="*/ 2591553 w 2835551"/>
                <a:gd name="connsiteY1" fmla="*/ 298994 h 2942461"/>
                <a:gd name="connsiteX2" fmla="*/ 2835551 w 2835551"/>
                <a:gd name="connsiteY2" fmla="*/ 2942461 h 2942461"/>
                <a:gd name="connsiteX3" fmla="*/ 0 w 2835551"/>
                <a:gd name="connsiteY3" fmla="*/ 2209013 h 2942461"/>
                <a:gd name="connsiteX4" fmla="*/ 1152177 w 2835551"/>
                <a:gd name="connsiteY4" fmla="*/ 0 h 2942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5551" h="2942461">
                  <a:moveTo>
                    <a:pt x="1152177" y="0"/>
                  </a:moveTo>
                  <a:lnTo>
                    <a:pt x="2591553" y="298994"/>
                  </a:lnTo>
                  <a:lnTo>
                    <a:pt x="2835551" y="2942461"/>
                  </a:lnTo>
                  <a:lnTo>
                    <a:pt x="0" y="2209013"/>
                  </a:lnTo>
                  <a:lnTo>
                    <a:pt x="1152177" y="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99" name="Forme libre 98"/>
            <p:cNvSpPr/>
            <p:nvPr/>
          </p:nvSpPr>
          <p:spPr>
            <a:xfrm>
              <a:off x="-8425" y="3422650"/>
              <a:ext cx="2027725" cy="2266950"/>
            </a:xfrm>
            <a:custGeom>
              <a:avLst/>
              <a:gdLst>
                <a:gd name="connsiteX0" fmla="*/ 622300 w 2019300"/>
                <a:gd name="connsiteY0" fmla="*/ 0 h 2266950"/>
                <a:gd name="connsiteX1" fmla="*/ 2019300 w 2019300"/>
                <a:gd name="connsiteY1" fmla="*/ 889000 h 2266950"/>
                <a:gd name="connsiteX2" fmla="*/ 1885950 w 2019300"/>
                <a:gd name="connsiteY2" fmla="*/ 2266950 h 2266950"/>
                <a:gd name="connsiteX3" fmla="*/ 0 w 2019300"/>
                <a:gd name="connsiteY3" fmla="*/ 1771650 h 2266950"/>
                <a:gd name="connsiteX4" fmla="*/ 0 w 2019300"/>
                <a:gd name="connsiteY4" fmla="*/ 933450 h 2266950"/>
                <a:gd name="connsiteX5" fmla="*/ 622300 w 2019300"/>
                <a:gd name="connsiteY5" fmla="*/ 0 h 2266950"/>
                <a:gd name="connsiteX0" fmla="*/ 630725 w 2027725"/>
                <a:gd name="connsiteY0" fmla="*/ 0 h 2266950"/>
                <a:gd name="connsiteX1" fmla="*/ 2027725 w 2027725"/>
                <a:gd name="connsiteY1" fmla="*/ 889000 h 2266950"/>
                <a:gd name="connsiteX2" fmla="*/ 1894375 w 2027725"/>
                <a:gd name="connsiteY2" fmla="*/ 2266950 h 2266950"/>
                <a:gd name="connsiteX3" fmla="*/ 0 w 2027725"/>
                <a:gd name="connsiteY3" fmla="*/ 1796925 h 2266950"/>
                <a:gd name="connsiteX4" fmla="*/ 8425 w 2027725"/>
                <a:gd name="connsiteY4" fmla="*/ 933450 h 2266950"/>
                <a:gd name="connsiteX5" fmla="*/ 630725 w 2027725"/>
                <a:gd name="connsiteY5" fmla="*/ 0 h 226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27725" h="2266950">
                  <a:moveTo>
                    <a:pt x="630725" y="0"/>
                  </a:moveTo>
                  <a:lnTo>
                    <a:pt x="2027725" y="889000"/>
                  </a:lnTo>
                  <a:lnTo>
                    <a:pt x="1894375" y="2266950"/>
                  </a:lnTo>
                  <a:lnTo>
                    <a:pt x="0" y="1796925"/>
                  </a:lnTo>
                  <a:cubicBezTo>
                    <a:pt x="2808" y="1509100"/>
                    <a:pt x="5617" y="1221275"/>
                    <a:pt x="8425" y="933450"/>
                  </a:cubicBezTo>
                  <a:lnTo>
                    <a:pt x="630725" y="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cxnSp>
          <p:nvCxnSpPr>
            <p:cNvPr id="176" name="Connecteur droit 175"/>
            <p:cNvCxnSpPr>
              <a:stCxn id="175" idx="0"/>
            </p:cNvCxnSpPr>
            <p:nvPr/>
          </p:nvCxnSpPr>
          <p:spPr>
            <a:xfrm>
              <a:off x="2364406" y="739845"/>
              <a:ext cx="485271" cy="5226395"/>
            </a:xfrm>
            <a:prstGeom prst="line">
              <a:avLst/>
            </a:prstGeom>
            <a:ln w="3175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cteur droit 178"/>
            <p:cNvCxnSpPr>
              <a:stCxn id="175" idx="0"/>
            </p:cNvCxnSpPr>
            <p:nvPr/>
          </p:nvCxnSpPr>
          <p:spPr>
            <a:xfrm flipH="1">
              <a:off x="10325" y="739845"/>
              <a:ext cx="2354080" cy="4472711"/>
            </a:xfrm>
            <a:prstGeom prst="line">
              <a:avLst/>
            </a:prstGeom>
            <a:ln w="3175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cteur droit 171"/>
            <p:cNvCxnSpPr/>
            <p:nvPr/>
          </p:nvCxnSpPr>
          <p:spPr>
            <a:xfrm>
              <a:off x="1177042" y="3013120"/>
              <a:ext cx="1424837" cy="301644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Ellipse 174"/>
            <p:cNvSpPr/>
            <p:nvPr/>
          </p:nvSpPr>
          <p:spPr>
            <a:xfrm>
              <a:off x="2312781" y="739845"/>
              <a:ext cx="103249" cy="10324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cxnSp>
          <p:nvCxnSpPr>
            <p:cNvPr id="183" name="Connecteur droit 182"/>
            <p:cNvCxnSpPr/>
            <p:nvPr/>
          </p:nvCxnSpPr>
          <p:spPr>
            <a:xfrm>
              <a:off x="627347" y="3417974"/>
              <a:ext cx="1386011" cy="897082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cteur droit 186"/>
            <p:cNvCxnSpPr/>
            <p:nvPr/>
          </p:nvCxnSpPr>
          <p:spPr>
            <a:xfrm flipV="1">
              <a:off x="1724261" y="2504581"/>
              <a:ext cx="1315272" cy="252807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cteur droit 187"/>
            <p:cNvCxnSpPr/>
            <p:nvPr/>
          </p:nvCxnSpPr>
          <p:spPr>
            <a:xfrm>
              <a:off x="1724260" y="2213261"/>
              <a:ext cx="588520" cy="0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1" name="Ellipse 200"/>
            <p:cNvSpPr/>
            <p:nvPr/>
          </p:nvSpPr>
          <p:spPr>
            <a:xfrm>
              <a:off x="2151680" y="1652869"/>
              <a:ext cx="47827" cy="4727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cxnSp>
          <p:nvCxnSpPr>
            <p:cNvPr id="97" name="Connecteur droit 96"/>
            <p:cNvCxnSpPr/>
            <p:nvPr/>
          </p:nvCxnSpPr>
          <p:spPr>
            <a:xfrm flipH="1">
              <a:off x="10328" y="3417974"/>
              <a:ext cx="617019" cy="931406"/>
            </a:xfrm>
            <a:prstGeom prst="line">
              <a:avLst/>
            </a:prstGeom>
            <a:ln w="3175" cmpd="sng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/>
            <p:cNvCxnSpPr/>
            <p:nvPr/>
          </p:nvCxnSpPr>
          <p:spPr>
            <a:xfrm flipH="1">
              <a:off x="1879600" y="4315056"/>
              <a:ext cx="133758" cy="1406785"/>
            </a:xfrm>
            <a:prstGeom prst="line">
              <a:avLst/>
            </a:prstGeom>
            <a:ln w="3175" cmpd="sng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/>
            <p:nvPr/>
          </p:nvCxnSpPr>
          <p:spPr>
            <a:xfrm flipH="1">
              <a:off x="1625600" y="2757388"/>
              <a:ext cx="98662" cy="360656"/>
            </a:xfrm>
            <a:prstGeom prst="line">
              <a:avLst/>
            </a:prstGeom>
            <a:ln w="3175" cmpd="sng"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cteur droit 118"/>
            <p:cNvCxnSpPr/>
            <p:nvPr/>
          </p:nvCxnSpPr>
          <p:spPr>
            <a:xfrm>
              <a:off x="3039533" y="2504581"/>
              <a:ext cx="1100668" cy="2991539"/>
            </a:xfrm>
            <a:prstGeom prst="line">
              <a:avLst/>
            </a:prstGeom>
            <a:ln w="3175" cmpd="sng"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cteur droit 172"/>
            <p:cNvCxnSpPr/>
            <p:nvPr/>
          </p:nvCxnSpPr>
          <p:spPr>
            <a:xfrm flipH="1">
              <a:off x="1363133" y="2211669"/>
              <a:ext cx="361129" cy="832098"/>
            </a:xfrm>
            <a:prstGeom prst="line">
              <a:avLst/>
            </a:prstGeom>
            <a:ln w="3175" cmpd="sng">
              <a:solidFill>
                <a:srgbClr val="FF66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cteur droit 173"/>
            <p:cNvCxnSpPr/>
            <p:nvPr/>
          </p:nvCxnSpPr>
          <p:spPr>
            <a:xfrm flipH="1">
              <a:off x="2269067" y="2211669"/>
              <a:ext cx="43713" cy="1014648"/>
            </a:xfrm>
            <a:prstGeom prst="line">
              <a:avLst/>
            </a:prstGeom>
            <a:ln w="3175" cmpd="sng">
              <a:solidFill>
                <a:srgbClr val="FF66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3" name="ZoneTexte 162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/>
              <a:t>	PSV query &gt; lighted point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9161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448354" y="2111144"/>
            <a:ext cx="3120505" cy="3939179"/>
            <a:chOff x="0" y="739845"/>
            <a:chExt cx="4140201" cy="5226395"/>
          </a:xfrm>
        </p:grpSpPr>
        <p:sp>
          <p:nvSpPr>
            <p:cNvPr id="98" name="Forme libre 97"/>
            <p:cNvSpPr/>
            <p:nvPr/>
          </p:nvSpPr>
          <p:spPr>
            <a:xfrm>
              <a:off x="908050" y="2508250"/>
              <a:ext cx="3219450" cy="3429000"/>
            </a:xfrm>
            <a:custGeom>
              <a:avLst/>
              <a:gdLst>
                <a:gd name="connsiteX0" fmla="*/ 819150 w 3219450"/>
                <a:gd name="connsiteY0" fmla="*/ 241300 h 3429000"/>
                <a:gd name="connsiteX1" fmla="*/ 0 w 3219450"/>
                <a:gd name="connsiteY1" fmla="*/ 2933700 h 3429000"/>
                <a:gd name="connsiteX2" fmla="*/ 1930400 w 3219450"/>
                <a:gd name="connsiteY2" fmla="*/ 3429000 h 3429000"/>
                <a:gd name="connsiteX3" fmla="*/ 3219450 w 3219450"/>
                <a:gd name="connsiteY3" fmla="*/ 2965450 h 3429000"/>
                <a:gd name="connsiteX4" fmla="*/ 2127250 w 3219450"/>
                <a:gd name="connsiteY4" fmla="*/ 0 h 3429000"/>
                <a:gd name="connsiteX5" fmla="*/ 819150 w 3219450"/>
                <a:gd name="connsiteY5" fmla="*/ 2413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19450" h="3429000">
                  <a:moveTo>
                    <a:pt x="819150" y="241300"/>
                  </a:moveTo>
                  <a:lnTo>
                    <a:pt x="0" y="2933700"/>
                  </a:lnTo>
                  <a:lnTo>
                    <a:pt x="1930400" y="3429000"/>
                  </a:lnTo>
                  <a:lnTo>
                    <a:pt x="3219450" y="2965450"/>
                  </a:lnTo>
                  <a:lnTo>
                    <a:pt x="2127250" y="0"/>
                  </a:lnTo>
                  <a:lnTo>
                    <a:pt x="819150" y="24130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100" name="Forme libre 99"/>
            <p:cNvSpPr/>
            <p:nvPr/>
          </p:nvSpPr>
          <p:spPr>
            <a:xfrm>
              <a:off x="355600" y="2209800"/>
              <a:ext cx="1968500" cy="3543300"/>
            </a:xfrm>
            <a:custGeom>
              <a:avLst/>
              <a:gdLst>
                <a:gd name="connsiteX0" fmla="*/ 1365250 w 1968500"/>
                <a:gd name="connsiteY0" fmla="*/ 0 h 3543300"/>
                <a:gd name="connsiteX1" fmla="*/ 1968500 w 1968500"/>
                <a:gd name="connsiteY1" fmla="*/ 0 h 3543300"/>
                <a:gd name="connsiteX2" fmla="*/ 1797050 w 1968500"/>
                <a:gd name="connsiteY2" fmla="*/ 3543300 h 3543300"/>
                <a:gd name="connsiteX3" fmla="*/ 0 w 1968500"/>
                <a:gd name="connsiteY3" fmla="*/ 3098800 h 3543300"/>
                <a:gd name="connsiteX4" fmla="*/ 1365250 w 1968500"/>
                <a:gd name="connsiteY4" fmla="*/ 0 h 354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8500" h="3543300">
                  <a:moveTo>
                    <a:pt x="1365250" y="0"/>
                  </a:moveTo>
                  <a:lnTo>
                    <a:pt x="1968500" y="0"/>
                  </a:lnTo>
                  <a:lnTo>
                    <a:pt x="1797050" y="3543300"/>
                  </a:lnTo>
                  <a:lnTo>
                    <a:pt x="0" y="3098800"/>
                  </a:lnTo>
                  <a:lnTo>
                    <a:pt x="1365250" y="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184" name="Forme libre 183"/>
            <p:cNvSpPr/>
            <p:nvPr/>
          </p:nvSpPr>
          <p:spPr>
            <a:xfrm>
              <a:off x="10326" y="3009654"/>
              <a:ext cx="2835551" cy="2934036"/>
            </a:xfrm>
            <a:custGeom>
              <a:avLst/>
              <a:gdLst>
                <a:gd name="connsiteX0" fmla="*/ 1156390 w 2818701"/>
                <a:gd name="connsiteY0" fmla="*/ 0 h 2942461"/>
                <a:gd name="connsiteX1" fmla="*/ 2591553 w 2818701"/>
                <a:gd name="connsiteY1" fmla="*/ 320057 h 2942461"/>
                <a:gd name="connsiteX2" fmla="*/ 2818701 w 2818701"/>
                <a:gd name="connsiteY2" fmla="*/ 2942461 h 2942461"/>
                <a:gd name="connsiteX3" fmla="*/ 0 w 2818701"/>
                <a:gd name="connsiteY3" fmla="*/ 2230076 h 2942461"/>
                <a:gd name="connsiteX4" fmla="*/ 1156390 w 2818701"/>
                <a:gd name="connsiteY4" fmla="*/ 0 h 2942461"/>
                <a:gd name="connsiteX0" fmla="*/ 1156390 w 2818701"/>
                <a:gd name="connsiteY0" fmla="*/ 0 h 2925611"/>
                <a:gd name="connsiteX1" fmla="*/ 2591553 w 2818701"/>
                <a:gd name="connsiteY1" fmla="*/ 303207 h 2925611"/>
                <a:gd name="connsiteX2" fmla="*/ 2818701 w 2818701"/>
                <a:gd name="connsiteY2" fmla="*/ 2925611 h 2925611"/>
                <a:gd name="connsiteX3" fmla="*/ 0 w 2818701"/>
                <a:gd name="connsiteY3" fmla="*/ 2213226 h 2925611"/>
                <a:gd name="connsiteX4" fmla="*/ 1156390 w 2818701"/>
                <a:gd name="connsiteY4" fmla="*/ 0 h 2925611"/>
                <a:gd name="connsiteX0" fmla="*/ 1156390 w 2835551"/>
                <a:gd name="connsiteY0" fmla="*/ 0 h 2934036"/>
                <a:gd name="connsiteX1" fmla="*/ 2591553 w 2835551"/>
                <a:gd name="connsiteY1" fmla="*/ 303207 h 2934036"/>
                <a:gd name="connsiteX2" fmla="*/ 2835551 w 2835551"/>
                <a:gd name="connsiteY2" fmla="*/ 2934036 h 2934036"/>
                <a:gd name="connsiteX3" fmla="*/ 0 w 2835551"/>
                <a:gd name="connsiteY3" fmla="*/ 2213226 h 2934036"/>
                <a:gd name="connsiteX4" fmla="*/ 1156390 w 2835551"/>
                <a:gd name="connsiteY4" fmla="*/ 0 h 2934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5551" h="2934036">
                  <a:moveTo>
                    <a:pt x="1156390" y="0"/>
                  </a:moveTo>
                  <a:lnTo>
                    <a:pt x="2591553" y="303207"/>
                  </a:lnTo>
                  <a:lnTo>
                    <a:pt x="2835551" y="2934036"/>
                  </a:lnTo>
                  <a:lnTo>
                    <a:pt x="0" y="2213226"/>
                  </a:lnTo>
                  <a:lnTo>
                    <a:pt x="1156390" y="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99" name="Forme libre 98"/>
            <p:cNvSpPr/>
            <p:nvPr/>
          </p:nvSpPr>
          <p:spPr>
            <a:xfrm>
              <a:off x="0" y="3422650"/>
              <a:ext cx="2019300" cy="2266950"/>
            </a:xfrm>
            <a:custGeom>
              <a:avLst/>
              <a:gdLst>
                <a:gd name="connsiteX0" fmla="*/ 622300 w 2019300"/>
                <a:gd name="connsiteY0" fmla="*/ 0 h 2266950"/>
                <a:gd name="connsiteX1" fmla="*/ 2019300 w 2019300"/>
                <a:gd name="connsiteY1" fmla="*/ 889000 h 2266950"/>
                <a:gd name="connsiteX2" fmla="*/ 1885950 w 2019300"/>
                <a:gd name="connsiteY2" fmla="*/ 2266950 h 2266950"/>
                <a:gd name="connsiteX3" fmla="*/ 0 w 2019300"/>
                <a:gd name="connsiteY3" fmla="*/ 1771650 h 2266950"/>
                <a:gd name="connsiteX4" fmla="*/ 0 w 2019300"/>
                <a:gd name="connsiteY4" fmla="*/ 933450 h 2266950"/>
                <a:gd name="connsiteX5" fmla="*/ 622300 w 2019300"/>
                <a:gd name="connsiteY5" fmla="*/ 0 h 2266950"/>
                <a:gd name="connsiteX0" fmla="*/ 622300 w 2019300"/>
                <a:gd name="connsiteY0" fmla="*/ 0 h 2266950"/>
                <a:gd name="connsiteX1" fmla="*/ 2019300 w 2019300"/>
                <a:gd name="connsiteY1" fmla="*/ 889000 h 2266950"/>
                <a:gd name="connsiteX2" fmla="*/ 1885950 w 2019300"/>
                <a:gd name="connsiteY2" fmla="*/ 2266950 h 2266950"/>
                <a:gd name="connsiteX3" fmla="*/ 8425 w 2019300"/>
                <a:gd name="connsiteY3" fmla="*/ 1796925 h 2266950"/>
                <a:gd name="connsiteX4" fmla="*/ 0 w 2019300"/>
                <a:gd name="connsiteY4" fmla="*/ 933450 h 2266950"/>
                <a:gd name="connsiteX5" fmla="*/ 622300 w 2019300"/>
                <a:gd name="connsiteY5" fmla="*/ 0 h 226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19300" h="2266950">
                  <a:moveTo>
                    <a:pt x="622300" y="0"/>
                  </a:moveTo>
                  <a:lnTo>
                    <a:pt x="2019300" y="889000"/>
                  </a:lnTo>
                  <a:lnTo>
                    <a:pt x="1885950" y="2266950"/>
                  </a:lnTo>
                  <a:lnTo>
                    <a:pt x="8425" y="1796925"/>
                  </a:lnTo>
                  <a:cubicBezTo>
                    <a:pt x="5617" y="1509100"/>
                    <a:pt x="2808" y="1221275"/>
                    <a:pt x="0" y="933450"/>
                  </a:cubicBezTo>
                  <a:lnTo>
                    <a:pt x="622300" y="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cxnSp>
          <p:nvCxnSpPr>
            <p:cNvPr id="176" name="Connecteur droit 175"/>
            <p:cNvCxnSpPr>
              <a:stCxn id="175" idx="0"/>
            </p:cNvCxnSpPr>
            <p:nvPr/>
          </p:nvCxnSpPr>
          <p:spPr>
            <a:xfrm>
              <a:off x="2364406" y="739845"/>
              <a:ext cx="485271" cy="5226395"/>
            </a:xfrm>
            <a:prstGeom prst="line">
              <a:avLst/>
            </a:prstGeom>
            <a:ln w="3175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cteur droit 178"/>
            <p:cNvCxnSpPr>
              <a:stCxn id="175" idx="0"/>
            </p:cNvCxnSpPr>
            <p:nvPr/>
          </p:nvCxnSpPr>
          <p:spPr>
            <a:xfrm flipH="1">
              <a:off x="10325" y="739845"/>
              <a:ext cx="2354080" cy="4472711"/>
            </a:xfrm>
            <a:prstGeom prst="line">
              <a:avLst/>
            </a:prstGeom>
            <a:ln w="3175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cteur droit 171"/>
            <p:cNvCxnSpPr/>
            <p:nvPr/>
          </p:nvCxnSpPr>
          <p:spPr>
            <a:xfrm>
              <a:off x="1177042" y="3013120"/>
              <a:ext cx="1424837" cy="301644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Ellipse 174"/>
            <p:cNvSpPr/>
            <p:nvPr/>
          </p:nvSpPr>
          <p:spPr>
            <a:xfrm>
              <a:off x="2312781" y="739845"/>
              <a:ext cx="103249" cy="10324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cxnSp>
          <p:nvCxnSpPr>
            <p:cNvPr id="183" name="Connecteur droit 182"/>
            <p:cNvCxnSpPr/>
            <p:nvPr/>
          </p:nvCxnSpPr>
          <p:spPr>
            <a:xfrm>
              <a:off x="627347" y="3417974"/>
              <a:ext cx="1386011" cy="897082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cteur droit 186"/>
            <p:cNvCxnSpPr/>
            <p:nvPr/>
          </p:nvCxnSpPr>
          <p:spPr>
            <a:xfrm flipV="1">
              <a:off x="1724261" y="2504581"/>
              <a:ext cx="1315272" cy="252807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cteur droit 187"/>
            <p:cNvCxnSpPr/>
            <p:nvPr/>
          </p:nvCxnSpPr>
          <p:spPr>
            <a:xfrm>
              <a:off x="1724260" y="2213261"/>
              <a:ext cx="588520" cy="0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1" name="Ellipse 200"/>
            <p:cNvSpPr/>
            <p:nvPr/>
          </p:nvSpPr>
          <p:spPr>
            <a:xfrm>
              <a:off x="2151680" y="1652869"/>
              <a:ext cx="47827" cy="4727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cxnSp>
          <p:nvCxnSpPr>
            <p:cNvPr id="97" name="Connecteur droit 96"/>
            <p:cNvCxnSpPr/>
            <p:nvPr/>
          </p:nvCxnSpPr>
          <p:spPr>
            <a:xfrm flipH="1">
              <a:off x="10328" y="3417974"/>
              <a:ext cx="617019" cy="931406"/>
            </a:xfrm>
            <a:prstGeom prst="line">
              <a:avLst/>
            </a:prstGeom>
            <a:ln w="3175" cmpd="sng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/>
            <p:cNvCxnSpPr/>
            <p:nvPr/>
          </p:nvCxnSpPr>
          <p:spPr>
            <a:xfrm flipH="1">
              <a:off x="1879600" y="4315056"/>
              <a:ext cx="133758" cy="1406785"/>
            </a:xfrm>
            <a:prstGeom prst="line">
              <a:avLst/>
            </a:prstGeom>
            <a:ln w="3175" cmpd="sng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/>
            <p:nvPr/>
          </p:nvCxnSpPr>
          <p:spPr>
            <a:xfrm flipH="1">
              <a:off x="1625600" y="2757388"/>
              <a:ext cx="98662" cy="360656"/>
            </a:xfrm>
            <a:prstGeom prst="line">
              <a:avLst/>
            </a:prstGeom>
            <a:ln w="3175" cmpd="sng"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cteur droit 118"/>
            <p:cNvCxnSpPr/>
            <p:nvPr/>
          </p:nvCxnSpPr>
          <p:spPr>
            <a:xfrm>
              <a:off x="3039533" y="2504581"/>
              <a:ext cx="1100668" cy="2991539"/>
            </a:xfrm>
            <a:prstGeom prst="line">
              <a:avLst/>
            </a:prstGeom>
            <a:ln w="3175" cmpd="sng"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cteur droit 172"/>
            <p:cNvCxnSpPr/>
            <p:nvPr/>
          </p:nvCxnSpPr>
          <p:spPr>
            <a:xfrm flipH="1">
              <a:off x="1363133" y="2211669"/>
              <a:ext cx="361129" cy="832098"/>
            </a:xfrm>
            <a:prstGeom prst="line">
              <a:avLst/>
            </a:prstGeom>
            <a:ln w="3175" cmpd="sng">
              <a:solidFill>
                <a:srgbClr val="FF66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cteur droit 173"/>
            <p:cNvCxnSpPr/>
            <p:nvPr/>
          </p:nvCxnSpPr>
          <p:spPr>
            <a:xfrm flipH="1">
              <a:off x="2269067" y="2211669"/>
              <a:ext cx="43713" cy="1014648"/>
            </a:xfrm>
            <a:prstGeom prst="line">
              <a:avLst/>
            </a:prstGeom>
            <a:ln w="3175" cmpd="sng">
              <a:solidFill>
                <a:srgbClr val="FF66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er 2"/>
          <p:cNvGrpSpPr/>
          <p:nvPr/>
        </p:nvGrpSpPr>
        <p:grpSpPr>
          <a:xfrm>
            <a:off x="5225115" y="1489086"/>
            <a:ext cx="3585614" cy="4976079"/>
            <a:chOff x="4699462" y="189509"/>
            <a:chExt cx="4428478" cy="6145796"/>
          </a:xfrm>
        </p:grpSpPr>
        <p:grpSp>
          <p:nvGrpSpPr>
            <p:cNvPr id="120" name="Grouper 119"/>
            <p:cNvGrpSpPr/>
            <p:nvPr/>
          </p:nvGrpSpPr>
          <p:grpSpPr>
            <a:xfrm>
              <a:off x="4699462" y="1079601"/>
              <a:ext cx="2692207" cy="3694783"/>
              <a:chOff x="3780535" y="625344"/>
              <a:chExt cx="2692207" cy="3694783"/>
            </a:xfrm>
          </p:grpSpPr>
          <p:cxnSp>
            <p:nvCxnSpPr>
              <p:cNvPr id="102" name="Straight Connector 136"/>
              <p:cNvCxnSpPr/>
              <p:nvPr/>
            </p:nvCxnSpPr>
            <p:spPr>
              <a:xfrm>
                <a:off x="4146884" y="820385"/>
                <a:ext cx="2325858" cy="1163215"/>
              </a:xfrm>
              <a:prstGeom prst="line">
                <a:avLst/>
              </a:prstGeom>
              <a:solidFill>
                <a:schemeClr val="bg1"/>
              </a:solidFill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03" name="Group 137"/>
              <p:cNvGrpSpPr/>
              <p:nvPr/>
            </p:nvGrpSpPr>
            <p:grpSpPr>
              <a:xfrm>
                <a:off x="3780535" y="625344"/>
                <a:ext cx="543050" cy="3694783"/>
                <a:chOff x="1589024" y="3452580"/>
                <a:chExt cx="574626" cy="3910406"/>
              </a:xfrm>
              <a:solidFill>
                <a:schemeClr val="bg1"/>
              </a:solidFill>
            </p:grpSpPr>
            <p:cxnSp>
              <p:nvCxnSpPr>
                <p:cNvPr id="116" name="Straight Connector 150"/>
                <p:cNvCxnSpPr>
                  <a:stCxn id="118" idx="4"/>
                  <a:endCxn id="162" idx="0"/>
                </p:cNvCxnSpPr>
                <p:nvPr/>
              </p:nvCxnSpPr>
              <p:spPr>
                <a:xfrm>
                  <a:off x="1964074" y="3857580"/>
                  <a:ext cx="17790" cy="3505406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18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1</a:t>
                  </a:r>
                  <a:endParaRPr lang="en-US" sz="1600" dirty="0">
                    <a:solidFill>
                      <a:schemeClr val="tx1"/>
                    </a:solidFill>
                    <a:latin typeface="Avenir Light"/>
                    <a:cs typeface="Avenir Light"/>
                  </a:endParaRPr>
                </a:p>
              </p:txBody>
            </p:sp>
          </p:grpSp>
          <p:grpSp>
            <p:nvGrpSpPr>
              <p:cNvPr id="104" name="Group 138"/>
              <p:cNvGrpSpPr/>
              <p:nvPr/>
            </p:nvGrpSpPr>
            <p:grpSpPr>
              <a:xfrm>
                <a:off x="4705506" y="1078166"/>
                <a:ext cx="543050" cy="2179532"/>
                <a:chOff x="1589024" y="3452580"/>
                <a:chExt cx="574626" cy="2306726"/>
              </a:xfrm>
              <a:solidFill>
                <a:schemeClr val="bg1"/>
              </a:solidFill>
            </p:grpSpPr>
            <p:cxnSp>
              <p:nvCxnSpPr>
                <p:cNvPr id="113" name="Straight Connector 147"/>
                <p:cNvCxnSpPr>
                  <a:stCxn id="115" idx="4"/>
                  <a:endCxn id="148" idx="0"/>
                </p:cNvCxnSpPr>
                <p:nvPr/>
              </p:nvCxnSpPr>
              <p:spPr>
                <a:xfrm flipH="1">
                  <a:off x="1945252" y="3857580"/>
                  <a:ext cx="18822" cy="1901726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2</a:t>
                  </a:r>
                  <a:endParaRPr lang="en-US" sz="1600" dirty="0">
                    <a:solidFill>
                      <a:schemeClr val="tx1"/>
                    </a:solidFill>
                    <a:latin typeface="Avenir Light"/>
                    <a:cs typeface="Avenir Light"/>
                  </a:endParaRPr>
                </a:p>
              </p:txBody>
            </p:sp>
          </p:grpSp>
          <p:grpSp>
            <p:nvGrpSpPr>
              <p:cNvPr id="105" name="Group 139"/>
              <p:cNvGrpSpPr/>
              <p:nvPr/>
            </p:nvGrpSpPr>
            <p:grpSpPr>
              <a:xfrm>
                <a:off x="5605705" y="1572804"/>
                <a:ext cx="624243" cy="613464"/>
                <a:chOff x="1503110" y="3452580"/>
                <a:chExt cx="660540" cy="649265"/>
              </a:xfrm>
              <a:solidFill>
                <a:schemeClr val="bg1"/>
              </a:solidFill>
            </p:grpSpPr>
            <p:cxnSp>
              <p:nvCxnSpPr>
                <p:cNvPr id="110" name="Straight Connector 14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45"/>
                <p:cNvCxnSpPr/>
                <p:nvPr/>
              </p:nvCxnSpPr>
              <p:spPr>
                <a:xfrm flipH="1">
                  <a:off x="1503110" y="3647961"/>
                  <a:ext cx="437487" cy="310006"/>
                </a:xfrm>
                <a:prstGeom prst="lin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12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3</a:t>
                  </a:r>
                  <a:endParaRPr lang="en-US" sz="1600" dirty="0">
                    <a:solidFill>
                      <a:schemeClr val="tx1"/>
                    </a:solidFill>
                    <a:latin typeface="Avenir Light"/>
                    <a:cs typeface="Avenir Light"/>
                  </a:endParaRPr>
                </a:p>
              </p:txBody>
            </p:sp>
          </p:grpSp>
        </p:grpSp>
        <p:grpSp>
          <p:nvGrpSpPr>
            <p:cNvPr id="121" name="Grouper 120"/>
            <p:cNvGrpSpPr/>
            <p:nvPr/>
          </p:nvGrpSpPr>
          <p:grpSpPr>
            <a:xfrm>
              <a:off x="6170190" y="2504580"/>
              <a:ext cx="2692207" cy="1560922"/>
              <a:chOff x="3780535" y="625346"/>
              <a:chExt cx="2692207" cy="1560922"/>
            </a:xfrm>
          </p:grpSpPr>
          <p:cxnSp>
            <p:nvCxnSpPr>
              <p:cNvPr id="122" name="Straight Connector 136"/>
              <p:cNvCxnSpPr/>
              <p:nvPr/>
            </p:nvCxnSpPr>
            <p:spPr>
              <a:xfrm>
                <a:off x="4146884" y="820385"/>
                <a:ext cx="2325858" cy="1163215"/>
              </a:xfrm>
              <a:prstGeom prst="line">
                <a:avLst/>
              </a:prstGeom>
              <a:solidFill>
                <a:schemeClr val="bg1"/>
              </a:solidFill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23" name="Group 137"/>
              <p:cNvGrpSpPr/>
              <p:nvPr/>
            </p:nvGrpSpPr>
            <p:grpSpPr>
              <a:xfrm>
                <a:off x="3780535" y="625346"/>
                <a:ext cx="543050" cy="613464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132" name="Straight Connector 15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34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1</a:t>
                  </a:r>
                  <a:endParaRPr lang="en-US" sz="1600" dirty="0">
                    <a:solidFill>
                      <a:schemeClr val="tx1"/>
                    </a:solidFill>
                    <a:latin typeface="Avenir Light"/>
                    <a:cs typeface="Avenir Light"/>
                  </a:endParaRPr>
                </a:p>
              </p:txBody>
            </p:sp>
          </p:grpSp>
          <p:grpSp>
            <p:nvGrpSpPr>
              <p:cNvPr id="124" name="Group 138"/>
              <p:cNvGrpSpPr/>
              <p:nvPr/>
            </p:nvGrpSpPr>
            <p:grpSpPr>
              <a:xfrm>
                <a:off x="4705506" y="1078164"/>
                <a:ext cx="543050" cy="613464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129" name="Straight Connector 14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31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2</a:t>
                  </a:r>
                  <a:endParaRPr lang="en-US" sz="1600" dirty="0">
                    <a:solidFill>
                      <a:schemeClr val="tx1"/>
                    </a:solidFill>
                    <a:latin typeface="Avenir Light"/>
                    <a:cs typeface="Avenir Light"/>
                  </a:endParaRPr>
                </a:p>
              </p:txBody>
            </p:sp>
          </p:grpSp>
          <p:grpSp>
            <p:nvGrpSpPr>
              <p:cNvPr id="125" name="Group 139"/>
              <p:cNvGrpSpPr/>
              <p:nvPr/>
            </p:nvGrpSpPr>
            <p:grpSpPr>
              <a:xfrm>
                <a:off x="5686898" y="1572804"/>
                <a:ext cx="543050" cy="613464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126" name="Straight Connector 14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28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3</a:t>
                  </a:r>
                  <a:endParaRPr lang="en-US" sz="1600" dirty="0">
                    <a:solidFill>
                      <a:schemeClr val="tx1"/>
                    </a:solidFill>
                    <a:latin typeface="Avenir Light"/>
                    <a:cs typeface="Avenir Light"/>
                  </a:endParaRPr>
                </a:p>
              </p:txBody>
            </p:sp>
          </p:grpSp>
        </p:grpSp>
        <p:sp>
          <p:nvSpPr>
            <p:cNvPr id="167" name="Rectangle à coins arrondis 166"/>
            <p:cNvSpPr/>
            <p:nvPr/>
          </p:nvSpPr>
          <p:spPr>
            <a:xfrm>
              <a:off x="7391667" y="2345893"/>
              <a:ext cx="268448" cy="268448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168" name="Rectangle à coins arrondis 167"/>
            <p:cNvSpPr/>
            <p:nvPr/>
          </p:nvSpPr>
          <p:spPr>
            <a:xfrm>
              <a:off x="8859492" y="3770445"/>
              <a:ext cx="268448" cy="268448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grpSp>
          <p:nvGrpSpPr>
            <p:cNvPr id="11" name="Grouper 10"/>
            <p:cNvGrpSpPr/>
            <p:nvPr/>
          </p:nvGrpSpPr>
          <p:grpSpPr>
            <a:xfrm>
              <a:off x="5606645" y="3711954"/>
              <a:ext cx="2946879" cy="1560922"/>
              <a:chOff x="5606643" y="2741498"/>
              <a:chExt cx="2946879" cy="1560922"/>
            </a:xfrm>
          </p:grpSpPr>
          <p:grpSp>
            <p:nvGrpSpPr>
              <p:cNvPr id="135" name="Grouper 134"/>
              <p:cNvGrpSpPr/>
              <p:nvPr/>
            </p:nvGrpSpPr>
            <p:grpSpPr>
              <a:xfrm>
                <a:off x="5606643" y="2741498"/>
                <a:ext cx="2692207" cy="1560922"/>
                <a:chOff x="3780535" y="625346"/>
                <a:chExt cx="2692207" cy="1560922"/>
              </a:xfrm>
            </p:grpSpPr>
            <p:cxnSp>
              <p:nvCxnSpPr>
                <p:cNvPr id="136" name="Straight Connector 136"/>
                <p:cNvCxnSpPr/>
                <p:nvPr/>
              </p:nvCxnSpPr>
              <p:spPr>
                <a:xfrm>
                  <a:off x="4146884" y="820385"/>
                  <a:ext cx="2325858" cy="1163215"/>
                </a:xfrm>
                <a:prstGeom prst="line">
                  <a:avLst/>
                </a:prstGeom>
                <a:solidFill>
                  <a:schemeClr val="bg1"/>
                </a:solidFill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37" name="Group 137"/>
                <p:cNvGrpSpPr/>
                <p:nvPr/>
              </p:nvGrpSpPr>
              <p:grpSpPr>
                <a:xfrm>
                  <a:off x="3780535" y="625346"/>
                  <a:ext cx="543050" cy="613464"/>
                  <a:chOff x="1589024" y="3452580"/>
                  <a:chExt cx="574626" cy="649265"/>
                </a:xfrm>
                <a:solidFill>
                  <a:schemeClr val="bg1"/>
                </a:solidFill>
              </p:grpSpPr>
              <p:cxnSp>
                <p:nvCxnSpPr>
                  <p:cNvPr id="146" name="Straight Connector 150"/>
                  <p:cNvCxnSpPr/>
                  <p:nvPr/>
                </p:nvCxnSpPr>
                <p:spPr>
                  <a:xfrm>
                    <a:off x="1953127" y="3737193"/>
                    <a:ext cx="2994" cy="364652"/>
                  </a:xfrm>
                  <a:prstGeom prst="line">
                    <a:avLst/>
                  </a:prstGeom>
                  <a:grpFill/>
                  <a:ln w="19050" cmpd="sng">
                    <a:solidFill>
                      <a:srgbClr val="008000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51"/>
                  <p:cNvCxnSpPr/>
                  <p:nvPr/>
                </p:nvCxnSpPr>
                <p:spPr>
                  <a:xfrm flipH="1">
                    <a:off x="1589024" y="3647961"/>
                    <a:ext cx="351570" cy="211667"/>
                  </a:xfrm>
                  <a:prstGeom prst="line">
                    <a:avLst/>
                  </a:prstGeom>
                  <a:grpFill/>
                  <a:ln w="19050" cmpd="sng">
                    <a:solidFill>
                      <a:srgbClr val="008000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8" name="Oval 152"/>
                  <p:cNvSpPr/>
                  <p:nvPr/>
                </p:nvSpPr>
                <p:spPr>
                  <a:xfrm>
                    <a:off x="1764498" y="3452580"/>
                    <a:ext cx="399152" cy="405000"/>
                  </a:xfrm>
                  <a:prstGeom prst="ellipse">
                    <a:avLst/>
                  </a:prstGeom>
                  <a:grpFill/>
                  <a:ln w="19050" cmpd="sng">
                    <a:solidFill>
                      <a:srgbClr val="008000"/>
                    </a:solidFill>
                    <a:prstDash val="sysDash"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r>
                      <a:rPr lang="en-US" sz="1600" dirty="0" smtClean="0">
                        <a:solidFill>
                          <a:schemeClr val="tx1"/>
                        </a:solidFill>
                        <a:latin typeface="Avenir Light"/>
                        <a:cs typeface="Avenir Light"/>
                      </a:rPr>
                      <a:t>1</a:t>
                    </a:r>
                    <a:endPara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endParaRPr>
                  </a:p>
                </p:txBody>
              </p:sp>
            </p:grpSp>
            <p:grpSp>
              <p:nvGrpSpPr>
                <p:cNvPr id="138" name="Group 138"/>
                <p:cNvGrpSpPr/>
                <p:nvPr/>
              </p:nvGrpSpPr>
              <p:grpSpPr>
                <a:xfrm>
                  <a:off x="4705506" y="1078164"/>
                  <a:ext cx="543050" cy="613464"/>
                  <a:chOff x="1589024" y="3452580"/>
                  <a:chExt cx="574626" cy="649265"/>
                </a:xfrm>
                <a:solidFill>
                  <a:schemeClr val="bg1"/>
                </a:solidFill>
              </p:grpSpPr>
              <p:cxnSp>
                <p:nvCxnSpPr>
                  <p:cNvPr id="143" name="Straight Connector 147"/>
                  <p:cNvCxnSpPr/>
                  <p:nvPr/>
                </p:nvCxnSpPr>
                <p:spPr>
                  <a:xfrm>
                    <a:off x="1953127" y="3737193"/>
                    <a:ext cx="2994" cy="364652"/>
                  </a:xfrm>
                  <a:prstGeom prst="line">
                    <a:avLst/>
                  </a:prstGeom>
                  <a:grpFill/>
                  <a:ln w="19050" cmpd="sng">
                    <a:solidFill>
                      <a:srgbClr val="008000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8"/>
                  <p:cNvCxnSpPr/>
                  <p:nvPr/>
                </p:nvCxnSpPr>
                <p:spPr>
                  <a:xfrm flipH="1">
                    <a:off x="1589024" y="3647961"/>
                    <a:ext cx="351570" cy="211667"/>
                  </a:xfrm>
                  <a:prstGeom prst="line">
                    <a:avLst/>
                  </a:prstGeom>
                  <a:grpFill/>
                  <a:ln w="19050" cmpd="sng">
                    <a:solidFill>
                      <a:srgbClr val="008000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5" name="Oval 149"/>
                  <p:cNvSpPr/>
                  <p:nvPr/>
                </p:nvSpPr>
                <p:spPr>
                  <a:xfrm>
                    <a:off x="1764498" y="3452580"/>
                    <a:ext cx="399152" cy="405000"/>
                  </a:xfrm>
                  <a:prstGeom prst="ellipse">
                    <a:avLst/>
                  </a:prstGeom>
                  <a:grpFill/>
                  <a:ln w="19050" cmpd="sng">
                    <a:solidFill>
                      <a:srgbClr val="008000"/>
                    </a:solidFill>
                    <a:prstDash val="sysDash"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r>
                      <a:rPr lang="en-US" sz="1600" dirty="0" smtClean="0">
                        <a:solidFill>
                          <a:schemeClr val="tx1"/>
                        </a:solidFill>
                        <a:latin typeface="Avenir Light"/>
                        <a:cs typeface="Avenir Light"/>
                      </a:rPr>
                      <a:t>2</a:t>
                    </a:r>
                    <a:endPara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endParaRPr>
                  </a:p>
                </p:txBody>
              </p:sp>
            </p:grpSp>
            <p:grpSp>
              <p:nvGrpSpPr>
                <p:cNvPr id="139" name="Group 139"/>
                <p:cNvGrpSpPr/>
                <p:nvPr/>
              </p:nvGrpSpPr>
              <p:grpSpPr>
                <a:xfrm>
                  <a:off x="5686898" y="1572804"/>
                  <a:ext cx="543050" cy="613464"/>
                  <a:chOff x="1589024" y="3452580"/>
                  <a:chExt cx="574626" cy="649265"/>
                </a:xfrm>
                <a:solidFill>
                  <a:schemeClr val="bg1"/>
                </a:solidFill>
              </p:grpSpPr>
              <p:cxnSp>
                <p:nvCxnSpPr>
                  <p:cNvPr id="140" name="Straight Connector 144"/>
                  <p:cNvCxnSpPr/>
                  <p:nvPr/>
                </p:nvCxnSpPr>
                <p:spPr>
                  <a:xfrm>
                    <a:off x="1953127" y="3737193"/>
                    <a:ext cx="2994" cy="364652"/>
                  </a:xfrm>
                  <a:prstGeom prst="line">
                    <a:avLst/>
                  </a:prstGeom>
                  <a:grpFill/>
                  <a:ln w="19050" cmpd="sng">
                    <a:solidFill>
                      <a:srgbClr val="008000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5"/>
                  <p:cNvCxnSpPr/>
                  <p:nvPr/>
                </p:nvCxnSpPr>
                <p:spPr>
                  <a:xfrm flipH="1">
                    <a:off x="1589024" y="3647961"/>
                    <a:ext cx="351570" cy="211667"/>
                  </a:xfrm>
                  <a:prstGeom prst="line">
                    <a:avLst/>
                  </a:prstGeom>
                  <a:grpFill/>
                  <a:ln w="19050" cmpd="sng">
                    <a:solidFill>
                      <a:srgbClr val="008000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2" name="Oval 146"/>
                  <p:cNvSpPr/>
                  <p:nvPr/>
                </p:nvSpPr>
                <p:spPr>
                  <a:xfrm>
                    <a:off x="1764498" y="3452580"/>
                    <a:ext cx="399152" cy="405000"/>
                  </a:xfrm>
                  <a:prstGeom prst="ellipse">
                    <a:avLst/>
                  </a:prstGeom>
                  <a:grpFill/>
                  <a:ln w="19050" cmpd="sng">
                    <a:solidFill>
                      <a:srgbClr val="008000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r>
                      <a:rPr lang="en-US" sz="1600" dirty="0" smtClean="0">
                        <a:solidFill>
                          <a:schemeClr val="tx1"/>
                        </a:solidFill>
                        <a:latin typeface="Avenir Light"/>
                        <a:cs typeface="Avenir Light"/>
                      </a:rPr>
                      <a:t>3</a:t>
                    </a:r>
                    <a:endPara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endParaRPr>
                  </a:p>
                </p:txBody>
              </p:sp>
            </p:grpSp>
          </p:grpSp>
          <p:sp>
            <p:nvSpPr>
              <p:cNvPr id="169" name="Rectangle à coins arrondis 168"/>
              <p:cNvSpPr/>
              <p:nvPr/>
            </p:nvSpPr>
            <p:spPr>
              <a:xfrm>
                <a:off x="8285074" y="3999246"/>
                <a:ext cx="268448" cy="268448"/>
              </a:xfrm>
              <a:prstGeom prst="roundRect">
                <a:avLst/>
              </a:prstGeom>
              <a:ln>
                <a:noFill/>
              </a:ln>
              <a:effec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9" name="Grouper 8"/>
            <p:cNvGrpSpPr/>
            <p:nvPr/>
          </p:nvGrpSpPr>
          <p:grpSpPr>
            <a:xfrm>
              <a:off x="4716272" y="4774383"/>
              <a:ext cx="2945205" cy="1560922"/>
              <a:chOff x="4716272" y="3339347"/>
              <a:chExt cx="2945205" cy="1560922"/>
            </a:xfrm>
          </p:grpSpPr>
          <p:grpSp>
            <p:nvGrpSpPr>
              <p:cNvPr id="149" name="Grouper 148"/>
              <p:cNvGrpSpPr/>
              <p:nvPr/>
            </p:nvGrpSpPr>
            <p:grpSpPr>
              <a:xfrm>
                <a:off x="4716272" y="3339347"/>
                <a:ext cx="2692207" cy="1560922"/>
                <a:chOff x="3780535" y="625346"/>
                <a:chExt cx="2692207" cy="1560922"/>
              </a:xfrm>
            </p:grpSpPr>
            <p:cxnSp>
              <p:nvCxnSpPr>
                <p:cNvPr id="150" name="Straight Connector 136"/>
                <p:cNvCxnSpPr/>
                <p:nvPr/>
              </p:nvCxnSpPr>
              <p:spPr>
                <a:xfrm>
                  <a:off x="4146884" y="820385"/>
                  <a:ext cx="2325858" cy="1163215"/>
                </a:xfrm>
                <a:prstGeom prst="line">
                  <a:avLst/>
                </a:prstGeom>
                <a:solidFill>
                  <a:schemeClr val="bg1"/>
                </a:solidFill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51" name="Group 137"/>
                <p:cNvGrpSpPr/>
                <p:nvPr/>
              </p:nvGrpSpPr>
              <p:grpSpPr>
                <a:xfrm>
                  <a:off x="3780535" y="625346"/>
                  <a:ext cx="543050" cy="613464"/>
                  <a:chOff x="1589024" y="3452580"/>
                  <a:chExt cx="574626" cy="649265"/>
                </a:xfrm>
                <a:solidFill>
                  <a:schemeClr val="bg1"/>
                </a:solidFill>
              </p:grpSpPr>
              <p:cxnSp>
                <p:nvCxnSpPr>
                  <p:cNvPr id="160" name="Straight Connector 150"/>
                  <p:cNvCxnSpPr/>
                  <p:nvPr/>
                </p:nvCxnSpPr>
                <p:spPr>
                  <a:xfrm>
                    <a:off x="1953127" y="3737193"/>
                    <a:ext cx="2994" cy="364652"/>
                  </a:xfrm>
                  <a:prstGeom prst="line">
                    <a:avLst/>
                  </a:prstGeom>
                  <a:grpFill/>
                  <a:ln w="19050" cmpd="sng">
                    <a:solidFill>
                      <a:srgbClr val="0000FF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51"/>
                  <p:cNvCxnSpPr/>
                  <p:nvPr/>
                </p:nvCxnSpPr>
                <p:spPr>
                  <a:xfrm flipH="1">
                    <a:off x="1589024" y="3647961"/>
                    <a:ext cx="351570" cy="211667"/>
                  </a:xfrm>
                  <a:prstGeom prst="line">
                    <a:avLst/>
                  </a:prstGeom>
                  <a:grpFill/>
                  <a:ln w="19050" cmpd="sng">
                    <a:solidFill>
                      <a:srgbClr val="0000FF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2" name="Oval 152"/>
                  <p:cNvSpPr/>
                  <p:nvPr/>
                </p:nvSpPr>
                <p:spPr>
                  <a:xfrm>
                    <a:off x="1764498" y="3452580"/>
                    <a:ext cx="399152" cy="405000"/>
                  </a:xfrm>
                  <a:prstGeom prst="ellipse">
                    <a:avLst/>
                  </a:prstGeom>
                  <a:grpFill/>
                  <a:ln w="19050" cmpd="sng">
                    <a:solidFill>
                      <a:srgbClr val="0000FF"/>
                    </a:solidFill>
                    <a:prstDash val="sysDash"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r>
                      <a:rPr lang="en-US" sz="1600" dirty="0" smtClean="0">
                        <a:solidFill>
                          <a:schemeClr val="tx1"/>
                        </a:solidFill>
                        <a:latin typeface="Avenir Light"/>
                        <a:cs typeface="Avenir Light"/>
                      </a:rPr>
                      <a:t>1</a:t>
                    </a:r>
                    <a:endPara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endParaRPr>
                  </a:p>
                </p:txBody>
              </p:sp>
            </p:grpSp>
            <p:grpSp>
              <p:nvGrpSpPr>
                <p:cNvPr id="152" name="Group 138"/>
                <p:cNvGrpSpPr/>
                <p:nvPr/>
              </p:nvGrpSpPr>
              <p:grpSpPr>
                <a:xfrm>
                  <a:off x="4705506" y="1078164"/>
                  <a:ext cx="543050" cy="613464"/>
                  <a:chOff x="1589024" y="3452580"/>
                  <a:chExt cx="574626" cy="649265"/>
                </a:xfrm>
                <a:solidFill>
                  <a:schemeClr val="bg1"/>
                </a:solidFill>
              </p:grpSpPr>
              <p:cxnSp>
                <p:nvCxnSpPr>
                  <p:cNvPr id="157" name="Straight Connector 147"/>
                  <p:cNvCxnSpPr/>
                  <p:nvPr/>
                </p:nvCxnSpPr>
                <p:spPr>
                  <a:xfrm>
                    <a:off x="1953127" y="3737193"/>
                    <a:ext cx="2994" cy="364652"/>
                  </a:xfrm>
                  <a:prstGeom prst="line">
                    <a:avLst/>
                  </a:prstGeom>
                  <a:grpFill/>
                  <a:ln w="19050" cmpd="sng">
                    <a:solidFill>
                      <a:srgbClr val="0000FF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48"/>
                  <p:cNvCxnSpPr/>
                  <p:nvPr/>
                </p:nvCxnSpPr>
                <p:spPr>
                  <a:xfrm flipH="1">
                    <a:off x="1589024" y="3647961"/>
                    <a:ext cx="351570" cy="211667"/>
                  </a:xfrm>
                  <a:prstGeom prst="line">
                    <a:avLst/>
                  </a:prstGeom>
                  <a:grpFill/>
                  <a:ln w="19050" cmpd="sng">
                    <a:solidFill>
                      <a:srgbClr val="0000FF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9" name="Oval 149"/>
                  <p:cNvSpPr/>
                  <p:nvPr/>
                </p:nvSpPr>
                <p:spPr>
                  <a:xfrm>
                    <a:off x="1764498" y="3452580"/>
                    <a:ext cx="399152" cy="405000"/>
                  </a:xfrm>
                  <a:prstGeom prst="ellipse">
                    <a:avLst/>
                  </a:prstGeom>
                  <a:grpFill/>
                  <a:ln w="19050" cmpd="sng">
                    <a:solidFill>
                      <a:srgbClr val="0000FF"/>
                    </a:solidFill>
                    <a:prstDash val="sysDash"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r>
                      <a:rPr lang="en-US" sz="1600" dirty="0" smtClean="0">
                        <a:solidFill>
                          <a:schemeClr val="tx1"/>
                        </a:solidFill>
                        <a:latin typeface="Avenir Light"/>
                        <a:cs typeface="Avenir Light"/>
                      </a:rPr>
                      <a:t>2</a:t>
                    </a:r>
                    <a:endPara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endParaRPr>
                  </a:p>
                </p:txBody>
              </p:sp>
            </p:grpSp>
            <p:grpSp>
              <p:nvGrpSpPr>
                <p:cNvPr id="153" name="Group 139"/>
                <p:cNvGrpSpPr/>
                <p:nvPr/>
              </p:nvGrpSpPr>
              <p:grpSpPr>
                <a:xfrm>
                  <a:off x="5686898" y="1572804"/>
                  <a:ext cx="543050" cy="613464"/>
                  <a:chOff x="1589024" y="3452580"/>
                  <a:chExt cx="574626" cy="649265"/>
                </a:xfrm>
                <a:solidFill>
                  <a:schemeClr val="bg1"/>
                </a:solidFill>
              </p:grpSpPr>
              <p:cxnSp>
                <p:nvCxnSpPr>
                  <p:cNvPr id="154" name="Straight Connector 144"/>
                  <p:cNvCxnSpPr/>
                  <p:nvPr/>
                </p:nvCxnSpPr>
                <p:spPr>
                  <a:xfrm>
                    <a:off x="1953127" y="3737193"/>
                    <a:ext cx="2994" cy="364652"/>
                  </a:xfrm>
                  <a:prstGeom prst="line">
                    <a:avLst/>
                  </a:prstGeom>
                  <a:grpFill/>
                  <a:ln w="19050" cmpd="sng">
                    <a:solidFill>
                      <a:srgbClr val="0000FF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45"/>
                  <p:cNvCxnSpPr/>
                  <p:nvPr/>
                </p:nvCxnSpPr>
                <p:spPr>
                  <a:xfrm flipH="1">
                    <a:off x="1589024" y="3647961"/>
                    <a:ext cx="351570" cy="211667"/>
                  </a:xfrm>
                  <a:prstGeom prst="line">
                    <a:avLst/>
                  </a:prstGeom>
                  <a:grpFill/>
                  <a:ln w="19050" cmpd="sng">
                    <a:solidFill>
                      <a:srgbClr val="0000FF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6" name="Oval 146"/>
                  <p:cNvSpPr/>
                  <p:nvPr/>
                </p:nvSpPr>
                <p:spPr>
                  <a:xfrm>
                    <a:off x="1764498" y="3452580"/>
                    <a:ext cx="399152" cy="405000"/>
                  </a:xfrm>
                  <a:prstGeom prst="ellipse">
                    <a:avLst/>
                  </a:prstGeom>
                  <a:grpFill/>
                  <a:ln w="19050" cmpd="sng">
                    <a:solidFill>
                      <a:srgbClr val="0000FF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r>
                      <a:rPr lang="en-US" sz="1600" dirty="0" smtClean="0">
                        <a:solidFill>
                          <a:schemeClr val="tx1"/>
                        </a:solidFill>
                        <a:latin typeface="Avenir Light"/>
                        <a:cs typeface="Avenir Light"/>
                      </a:rPr>
                      <a:t>3</a:t>
                    </a:r>
                    <a:endPara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endParaRPr>
                  </a:p>
                </p:txBody>
              </p:sp>
            </p:grpSp>
          </p:grpSp>
          <p:sp>
            <p:nvSpPr>
              <p:cNvPr id="170" name="Rectangle à coins arrondis 169"/>
              <p:cNvSpPr/>
              <p:nvPr/>
            </p:nvSpPr>
            <p:spPr>
              <a:xfrm>
                <a:off x="7393029" y="4594349"/>
                <a:ext cx="268448" cy="268448"/>
              </a:xfrm>
              <a:prstGeom prst="roundRect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Avenir Light"/>
                  <a:cs typeface="Avenir Light"/>
                </a:endParaRPr>
              </a:p>
            </p:txBody>
          </p:sp>
        </p:grpSp>
        <p:sp>
          <p:nvSpPr>
            <p:cNvPr id="164" name="Ellipse 163"/>
            <p:cNvSpPr/>
            <p:nvPr/>
          </p:nvSpPr>
          <p:spPr>
            <a:xfrm>
              <a:off x="5129009" y="856907"/>
              <a:ext cx="103249" cy="103249"/>
            </a:xfrm>
            <a:prstGeom prst="ellipse">
              <a:avLst/>
            </a:prstGeom>
            <a:solidFill>
              <a:srgbClr val="4F81BD"/>
            </a:solidFill>
            <a:ln>
              <a:solidFill>
                <a:srgbClr val="4F81B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165" name="Ellipse 164"/>
            <p:cNvSpPr/>
            <p:nvPr/>
          </p:nvSpPr>
          <p:spPr>
            <a:xfrm>
              <a:off x="6016629" y="3533398"/>
              <a:ext cx="103249" cy="103249"/>
            </a:xfrm>
            <a:prstGeom prst="ellipse">
              <a:avLst/>
            </a:prstGeom>
            <a:solidFill>
              <a:srgbClr val="4F81BD"/>
            </a:solidFill>
            <a:ln>
              <a:solidFill>
                <a:srgbClr val="4F81B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grpSp>
          <p:nvGrpSpPr>
            <p:cNvPr id="22" name="Grouper 21"/>
            <p:cNvGrpSpPr/>
            <p:nvPr/>
          </p:nvGrpSpPr>
          <p:grpSpPr>
            <a:xfrm>
              <a:off x="5234948" y="189509"/>
              <a:ext cx="890371" cy="357538"/>
              <a:chOff x="4939300" y="199502"/>
              <a:chExt cx="890371" cy="357538"/>
            </a:xfrm>
          </p:grpSpPr>
          <p:sp>
            <p:nvSpPr>
              <p:cNvPr id="17" name="ZoneTexte 16"/>
              <p:cNvSpPr txBox="1"/>
              <p:nvPr/>
            </p:nvSpPr>
            <p:spPr>
              <a:xfrm>
                <a:off x="4939300" y="261449"/>
                <a:ext cx="890371" cy="285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00" b="1" dirty="0" smtClean="0">
                    <a:latin typeface="Avenir Light"/>
                    <a:cs typeface="Avenir Light"/>
                  </a:rPr>
                  <a:t>PUSH</a:t>
                </a:r>
                <a:endParaRPr lang="fr-FR" sz="900" b="1" dirty="0">
                  <a:latin typeface="Avenir Light"/>
                  <a:cs typeface="Avenir Light"/>
                </a:endParaRPr>
              </a:p>
            </p:txBody>
          </p:sp>
          <p:sp>
            <p:nvSpPr>
              <p:cNvPr id="171" name="Oval 152"/>
              <p:cNvSpPr/>
              <p:nvPr/>
            </p:nvSpPr>
            <p:spPr>
              <a:xfrm>
                <a:off x="5459504" y="247392"/>
                <a:ext cx="274706" cy="278675"/>
              </a:xfrm>
              <a:prstGeom prst="ellipse">
                <a:avLst/>
              </a:prstGeom>
              <a:solidFill>
                <a:schemeClr val="bg1"/>
              </a:solidFill>
              <a:ln w="19050" cmpd="sng">
                <a:solidFill>
                  <a:srgbClr val="0000FF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1</a:t>
                </a:r>
                <a:endParaRPr lang="en-US" sz="12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970275" y="199502"/>
                <a:ext cx="815560" cy="357538"/>
              </a:xfrm>
              <a:prstGeom prst="rect">
                <a:avLst/>
              </a:prstGeom>
              <a:noFill/>
              <a:ln w="1270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21" name="Grouper 20"/>
            <p:cNvGrpSpPr/>
            <p:nvPr/>
          </p:nvGrpSpPr>
          <p:grpSpPr>
            <a:xfrm>
              <a:off x="6236104" y="758052"/>
              <a:ext cx="890371" cy="357538"/>
              <a:chOff x="5668228" y="675459"/>
              <a:chExt cx="890371" cy="357538"/>
            </a:xfrm>
          </p:grpSpPr>
          <p:sp>
            <p:nvSpPr>
              <p:cNvPr id="177" name="ZoneTexte 176"/>
              <p:cNvSpPr txBox="1"/>
              <p:nvPr/>
            </p:nvSpPr>
            <p:spPr>
              <a:xfrm>
                <a:off x="5668228" y="737406"/>
                <a:ext cx="890371" cy="285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00" b="1" dirty="0" smtClean="0">
                    <a:latin typeface="Avenir Light"/>
                    <a:cs typeface="Avenir Light"/>
                  </a:rPr>
                  <a:t>PUSH</a:t>
                </a:r>
                <a:endParaRPr lang="fr-FR" sz="900" b="1" dirty="0">
                  <a:latin typeface="Avenir Light"/>
                  <a:cs typeface="Avenir Light"/>
                </a:endParaRPr>
              </a:p>
            </p:txBody>
          </p:sp>
          <p:sp>
            <p:nvSpPr>
              <p:cNvPr id="178" name="Oval 152"/>
              <p:cNvSpPr/>
              <p:nvPr/>
            </p:nvSpPr>
            <p:spPr>
              <a:xfrm>
                <a:off x="6188432" y="723349"/>
                <a:ext cx="274706" cy="278675"/>
              </a:xfrm>
              <a:prstGeom prst="ellipse">
                <a:avLst/>
              </a:prstGeom>
              <a:solidFill>
                <a:schemeClr val="bg1"/>
              </a:solidFill>
              <a:ln w="19050" cmpd="sng">
                <a:solidFill>
                  <a:srgbClr val="008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1</a:t>
                </a:r>
                <a:endParaRPr lang="en-US" sz="12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  <p:sp>
            <p:nvSpPr>
              <p:cNvPr id="180" name="Rectangle 179"/>
              <p:cNvSpPr/>
              <p:nvPr/>
            </p:nvSpPr>
            <p:spPr>
              <a:xfrm>
                <a:off x="5699203" y="675459"/>
                <a:ext cx="815560" cy="357538"/>
              </a:xfrm>
              <a:prstGeom prst="rect">
                <a:avLst/>
              </a:prstGeom>
              <a:noFill/>
              <a:ln w="1270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Avenir Light"/>
                  <a:cs typeface="Avenir Light"/>
                </a:endParaRPr>
              </a:p>
            </p:txBody>
          </p:sp>
        </p:grpSp>
        <p:sp>
          <p:nvSpPr>
            <p:cNvPr id="182" name="ZoneTexte 181"/>
            <p:cNvSpPr txBox="1"/>
            <p:nvPr/>
          </p:nvSpPr>
          <p:spPr>
            <a:xfrm>
              <a:off x="6502441" y="4931610"/>
              <a:ext cx="890371" cy="285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b="1" dirty="0" smtClean="0">
                  <a:latin typeface="Avenir Light"/>
                  <a:cs typeface="Avenir Light"/>
                </a:rPr>
                <a:t>POP</a:t>
              </a:r>
              <a:endParaRPr lang="fr-FR" sz="900" b="1" dirty="0">
                <a:latin typeface="Avenir Light"/>
                <a:cs typeface="Avenir Light"/>
              </a:endParaRPr>
            </a:p>
          </p:txBody>
        </p:sp>
        <p:sp>
          <p:nvSpPr>
            <p:cNvPr id="185" name="Oval 152"/>
            <p:cNvSpPr/>
            <p:nvPr/>
          </p:nvSpPr>
          <p:spPr>
            <a:xfrm>
              <a:off x="6929719" y="4917554"/>
              <a:ext cx="274707" cy="278675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0000FF"/>
              </a:solidFill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Avenir Light"/>
                  <a:cs typeface="Avenir Light"/>
                </a:rPr>
                <a:t>1</a:t>
              </a:r>
              <a:endParaRPr lang="en-US" sz="1200" dirty="0">
                <a:solidFill>
                  <a:schemeClr val="tx1"/>
                </a:solidFill>
                <a:latin typeface="Avenir Light"/>
                <a:cs typeface="Avenir Light"/>
              </a:endParaRP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6533415" y="4869663"/>
              <a:ext cx="815560" cy="357538"/>
            </a:xfrm>
            <a:prstGeom prst="rect">
              <a:avLst/>
            </a:prstGeom>
            <a:noFill/>
            <a:ln w="127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194" name="ZoneTexte 193"/>
            <p:cNvSpPr txBox="1"/>
            <p:nvPr/>
          </p:nvSpPr>
          <p:spPr>
            <a:xfrm>
              <a:off x="7141325" y="3683601"/>
              <a:ext cx="890371" cy="285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b="1" dirty="0" smtClean="0">
                  <a:latin typeface="Avenir Light"/>
                  <a:cs typeface="Avenir Light"/>
                </a:rPr>
                <a:t>POP</a:t>
              </a:r>
              <a:endParaRPr lang="fr-FR" sz="900" b="1" dirty="0">
                <a:latin typeface="Avenir Light"/>
                <a:cs typeface="Avenir Light"/>
              </a:endParaRPr>
            </a:p>
          </p:txBody>
        </p:sp>
        <p:sp>
          <p:nvSpPr>
            <p:cNvPr id="195" name="Oval 152"/>
            <p:cNvSpPr/>
            <p:nvPr/>
          </p:nvSpPr>
          <p:spPr>
            <a:xfrm>
              <a:off x="7568604" y="3669545"/>
              <a:ext cx="274707" cy="278675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008000"/>
              </a:solidFill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Avenir Light"/>
                  <a:cs typeface="Avenir Light"/>
                </a:rPr>
                <a:t>1</a:t>
              </a:r>
              <a:endParaRPr lang="en-US" sz="1200" dirty="0">
                <a:solidFill>
                  <a:schemeClr val="tx1"/>
                </a:solidFill>
                <a:latin typeface="Avenir Light"/>
                <a:cs typeface="Avenir Light"/>
              </a:endParaRPr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7172300" y="3621654"/>
              <a:ext cx="815560" cy="357538"/>
            </a:xfrm>
            <a:prstGeom prst="rect">
              <a:avLst/>
            </a:prstGeom>
            <a:noFill/>
            <a:ln w="127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15" name="Forme libre 14"/>
            <p:cNvSpPr/>
            <p:nvPr/>
          </p:nvSpPr>
          <p:spPr>
            <a:xfrm rot="311861">
              <a:off x="6029749" y="3675473"/>
              <a:ext cx="1622171" cy="1393797"/>
            </a:xfrm>
            <a:custGeom>
              <a:avLst/>
              <a:gdLst>
                <a:gd name="connsiteX0" fmla="*/ 0 w 1622171"/>
                <a:gd name="connsiteY0" fmla="*/ 0 h 1393797"/>
                <a:gd name="connsiteX1" fmla="*/ 1569387 w 1622171"/>
                <a:gd name="connsiteY1" fmla="*/ 743358 h 1393797"/>
                <a:gd name="connsiteX2" fmla="*/ 1280289 w 1622171"/>
                <a:gd name="connsiteY2" fmla="*/ 1393797 h 1393797"/>
                <a:gd name="connsiteX3" fmla="*/ 1280289 w 1622171"/>
                <a:gd name="connsiteY3" fmla="*/ 1393797 h 1393797"/>
                <a:gd name="connsiteX4" fmla="*/ 1280289 w 1622171"/>
                <a:gd name="connsiteY4" fmla="*/ 1393797 h 1393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2171" h="1393797">
                  <a:moveTo>
                    <a:pt x="0" y="0"/>
                  </a:moveTo>
                  <a:cubicBezTo>
                    <a:pt x="678003" y="255529"/>
                    <a:pt x="1356006" y="511059"/>
                    <a:pt x="1569387" y="743358"/>
                  </a:cubicBezTo>
                  <a:cubicBezTo>
                    <a:pt x="1782768" y="975657"/>
                    <a:pt x="1280289" y="1393797"/>
                    <a:pt x="1280289" y="1393797"/>
                  </a:cubicBezTo>
                  <a:lnTo>
                    <a:pt x="1280289" y="1393797"/>
                  </a:lnTo>
                  <a:lnTo>
                    <a:pt x="1280289" y="1393797"/>
                  </a:lnTo>
                </a:path>
              </a:pathLst>
            </a:custGeom>
            <a:ln w="57150" cmpd="sng">
              <a:solidFill>
                <a:srgbClr val="4F81BD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cxnSp>
          <p:nvCxnSpPr>
            <p:cNvPr id="204" name="Connecteur droit 203"/>
            <p:cNvCxnSpPr>
              <a:stCxn id="16" idx="0"/>
              <a:endCxn id="18" idx="2"/>
            </p:cNvCxnSpPr>
            <p:nvPr/>
          </p:nvCxnSpPr>
          <p:spPr>
            <a:xfrm flipV="1">
              <a:off x="5193433" y="547046"/>
              <a:ext cx="480271" cy="361485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cteur droit 204"/>
            <p:cNvCxnSpPr>
              <a:endCxn id="180" idx="2"/>
            </p:cNvCxnSpPr>
            <p:nvPr/>
          </p:nvCxnSpPr>
          <p:spPr>
            <a:xfrm flipV="1">
              <a:off x="6193797" y="1115589"/>
              <a:ext cx="481063" cy="206052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orme libre 15"/>
            <p:cNvSpPr/>
            <p:nvPr/>
          </p:nvSpPr>
          <p:spPr>
            <a:xfrm>
              <a:off x="5193432" y="908531"/>
              <a:ext cx="3034611" cy="2932137"/>
            </a:xfrm>
            <a:custGeom>
              <a:avLst/>
              <a:gdLst>
                <a:gd name="connsiteX0" fmla="*/ 0 w 3034611"/>
                <a:gd name="connsiteY0" fmla="*/ 0 h 2932137"/>
                <a:gd name="connsiteX1" fmla="*/ 1672635 w 3034611"/>
                <a:gd name="connsiteY1" fmla="*/ 805305 h 2932137"/>
                <a:gd name="connsiteX2" fmla="*/ 1259639 w 3034611"/>
                <a:gd name="connsiteY2" fmla="*/ 1393797 h 2932137"/>
                <a:gd name="connsiteX3" fmla="*/ 2942599 w 3034611"/>
                <a:gd name="connsiteY3" fmla="*/ 2261049 h 2932137"/>
                <a:gd name="connsiteX4" fmla="*/ 2663827 w 3034611"/>
                <a:gd name="connsiteY4" fmla="*/ 2932137 h 2932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4611" h="2932137">
                  <a:moveTo>
                    <a:pt x="0" y="0"/>
                  </a:moveTo>
                  <a:cubicBezTo>
                    <a:pt x="731347" y="286503"/>
                    <a:pt x="1462695" y="573006"/>
                    <a:pt x="1672635" y="805305"/>
                  </a:cubicBezTo>
                  <a:cubicBezTo>
                    <a:pt x="1882575" y="1037604"/>
                    <a:pt x="1047978" y="1151173"/>
                    <a:pt x="1259639" y="1393797"/>
                  </a:cubicBezTo>
                  <a:cubicBezTo>
                    <a:pt x="1471300" y="1636421"/>
                    <a:pt x="2708568" y="2004659"/>
                    <a:pt x="2942599" y="2261049"/>
                  </a:cubicBezTo>
                  <a:cubicBezTo>
                    <a:pt x="3176630" y="2517439"/>
                    <a:pt x="2920228" y="2724788"/>
                    <a:pt x="2663827" y="2932137"/>
                  </a:cubicBezTo>
                </a:path>
              </a:pathLst>
            </a:custGeom>
            <a:ln w="57150" cmpd="sng"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</p:grpSp>
      <p:sp>
        <p:nvSpPr>
          <p:cNvPr id="107" name="ZoneTexte 106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/>
              <a:t>	PSV query &gt; lighted point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7243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rouper 119"/>
          <p:cNvGrpSpPr/>
          <p:nvPr/>
        </p:nvGrpSpPr>
        <p:grpSpPr>
          <a:xfrm>
            <a:off x="5225115" y="2209769"/>
            <a:ext cx="2179804" cy="2991562"/>
            <a:chOff x="3780535" y="625344"/>
            <a:chExt cx="2692207" cy="3694783"/>
          </a:xfrm>
        </p:grpSpPr>
        <p:cxnSp>
          <p:nvCxnSpPr>
            <p:cNvPr id="102" name="Straight Connector 136"/>
            <p:cNvCxnSpPr/>
            <p:nvPr/>
          </p:nvCxnSpPr>
          <p:spPr>
            <a:xfrm>
              <a:off x="4146884" y="820385"/>
              <a:ext cx="2325858" cy="1163215"/>
            </a:xfrm>
            <a:prstGeom prst="line">
              <a:avLst/>
            </a:prstGeom>
            <a:solidFill>
              <a:schemeClr val="bg1"/>
            </a:solidFill>
            <a:ln w="19050" cmpd="sng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3" name="Group 137"/>
            <p:cNvGrpSpPr/>
            <p:nvPr/>
          </p:nvGrpSpPr>
          <p:grpSpPr>
            <a:xfrm>
              <a:off x="3780535" y="625344"/>
              <a:ext cx="543050" cy="3694783"/>
              <a:chOff x="1589024" y="3452580"/>
              <a:chExt cx="574626" cy="3910406"/>
            </a:xfrm>
            <a:solidFill>
              <a:schemeClr val="bg1"/>
            </a:solidFill>
          </p:grpSpPr>
          <p:cxnSp>
            <p:nvCxnSpPr>
              <p:cNvPr id="116" name="Straight Connector 150"/>
              <p:cNvCxnSpPr>
                <a:stCxn id="118" idx="4"/>
                <a:endCxn id="162" idx="0"/>
              </p:cNvCxnSpPr>
              <p:nvPr/>
            </p:nvCxnSpPr>
            <p:spPr>
              <a:xfrm>
                <a:off x="1964074" y="3857580"/>
                <a:ext cx="17790" cy="3505406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51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8" name="Oval 152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1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4" name="Group 138"/>
            <p:cNvGrpSpPr/>
            <p:nvPr/>
          </p:nvGrpSpPr>
          <p:grpSpPr>
            <a:xfrm>
              <a:off x="4705506" y="1078166"/>
              <a:ext cx="543050" cy="2179532"/>
              <a:chOff x="1589024" y="3452580"/>
              <a:chExt cx="574626" cy="2306726"/>
            </a:xfrm>
            <a:solidFill>
              <a:schemeClr val="bg1"/>
            </a:solidFill>
          </p:grpSpPr>
          <p:cxnSp>
            <p:nvCxnSpPr>
              <p:cNvPr id="113" name="Straight Connector 147"/>
              <p:cNvCxnSpPr>
                <a:stCxn id="115" idx="4"/>
                <a:endCxn id="148" idx="0"/>
              </p:cNvCxnSpPr>
              <p:nvPr/>
            </p:nvCxnSpPr>
            <p:spPr>
              <a:xfrm flipH="1">
                <a:off x="1945252" y="3857580"/>
                <a:ext cx="18822" cy="1901726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48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5" name="Oval 149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2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5" name="Group 139"/>
            <p:cNvGrpSpPr/>
            <p:nvPr/>
          </p:nvGrpSpPr>
          <p:grpSpPr>
            <a:xfrm>
              <a:off x="5605705" y="1572804"/>
              <a:ext cx="624243" cy="613464"/>
              <a:chOff x="1503110" y="3452580"/>
              <a:chExt cx="660540" cy="649265"/>
            </a:xfrm>
            <a:solidFill>
              <a:schemeClr val="bg1"/>
            </a:solidFill>
          </p:grpSpPr>
          <p:cxnSp>
            <p:nvCxnSpPr>
              <p:cNvPr id="110" name="Straight Connector 144"/>
              <p:cNvCxnSpPr/>
              <p:nvPr/>
            </p:nvCxnSpPr>
            <p:spPr>
              <a:xfrm>
                <a:off x="1953127" y="3737193"/>
                <a:ext cx="2994" cy="364652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45"/>
              <p:cNvCxnSpPr/>
              <p:nvPr/>
            </p:nvCxnSpPr>
            <p:spPr>
              <a:xfrm flipH="1">
                <a:off x="1503110" y="3647961"/>
                <a:ext cx="437487" cy="310006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2" name="Oval 146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3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</p:grpSp>
      <p:grpSp>
        <p:nvGrpSpPr>
          <p:cNvPr id="121" name="Grouper 120"/>
          <p:cNvGrpSpPr/>
          <p:nvPr/>
        </p:nvGrpSpPr>
        <p:grpSpPr>
          <a:xfrm>
            <a:off x="6415922" y="3363534"/>
            <a:ext cx="2179804" cy="1263835"/>
            <a:chOff x="3780535" y="625346"/>
            <a:chExt cx="2692207" cy="1560922"/>
          </a:xfrm>
        </p:grpSpPr>
        <p:cxnSp>
          <p:nvCxnSpPr>
            <p:cNvPr id="122" name="Straight Connector 136"/>
            <p:cNvCxnSpPr/>
            <p:nvPr/>
          </p:nvCxnSpPr>
          <p:spPr>
            <a:xfrm>
              <a:off x="4146884" y="820385"/>
              <a:ext cx="2325858" cy="1163215"/>
            </a:xfrm>
            <a:prstGeom prst="line">
              <a:avLst/>
            </a:prstGeom>
            <a:solidFill>
              <a:schemeClr val="bg1"/>
            </a:solidFill>
            <a:ln w="19050" cmpd="sng">
              <a:solidFill>
                <a:srgbClr val="FF66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23" name="Group 137"/>
            <p:cNvGrpSpPr/>
            <p:nvPr/>
          </p:nvGrpSpPr>
          <p:grpSpPr>
            <a:xfrm>
              <a:off x="3780535" y="625346"/>
              <a:ext cx="543050" cy="613464"/>
              <a:chOff x="1589024" y="3452580"/>
              <a:chExt cx="574626" cy="649265"/>
            </a:xfrm>
            <a:solidFill>
              <a:schemeClr val="bg1"/>
            </a:solidFill>
          </p:grpSpPr>
          <p:cxnSp>
            <p:nvCxnSpPr>
              <p:cNvPr id="132" name="Straight Connector 150"/>
              <p:cNvCxnSpPr/>
              <p:nvPr/>
            </p:nvCxnSpPr>
            <p:spPr>
              <a:xfrm>
                <a:off x="1953127" y="3737193"/>
                <a:ext cx="2994" cy="364652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51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4" name="Oval 152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66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1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24" name="Group 138"/>
            <p:cNvGrpSpPr/>
            <p:nvPr/>
          </p:nvGrpSpPr>
          <p:grpSpPr>
            <a:xfrm>
              <a:off x="4705506" y="1078164"/>
              <a:ext cx="543050" cy="613464"/>
              <a:chOff x="1589024" y="3452580"/>
              <a:chExt cx="574626" cy="649265"/>
            </a:xfrm>
            <a:solidFill>
              <a:schemeClr val="bg1"/>
            </a:solidFill>
          </p:grpSpPr>
          <p:cxnSp>
            <p:nvCxnSpPr>
              <p:cNvPr id="129" name="Straight Connector 147"/>
              <p:cNvCxnSpPr/>
              <p:nvPr/>
            </p:nvCxnSpPr>
            <p:spPr>
              <a:xfrm>
                <a:off x="1953127" y="3737193"/>
                <a:ext cx="2994" cy="364652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48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1" name="Oval 149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66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2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25" name="Group 139"/>
            <p:cNvGrpSpPr/>
            <p:nvPr/>
          </p:nvGrpSpPr>
          <p:grpSpPr>
            <a:xfrm>
              <a:off x="5686898" y="1572804"/>
              <a:ext cx="543050" cy="613464"/>
              <a:chOff x="1589024" y="3452580"/>
              <a:chExt cx="574626" cy="649265"/>
            </a:xfrm>
            <a:solidFill>
              <a:schemeClr val="bg1"/>
            </a:solidFill>
          </p:grpSpPr>
          <p:cxnSp>
            <p:nvCxnSpPr>
              <p:cNvPr id="126" name="Straight Connector 144"/>
              <p:cNvCxnSpPr/>
              <p:nvPr/>
            </p:nvCxnSpPr>
            <p:spPr>
              <a:xfrm>
                <a:off x="1953127" y="3737193"/>
                <a:ext cx="2994" cy="364652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45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8" name="Oval 146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66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3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</p:grpSp>
      <p:sp>
        <p:nvSpPr>
          <p:cNvPr id="167" name="Rectangle à coins arrondis 166"/>
          <p:cNvSpPr/>
          <p:nvPr/>
        </p:nvSpPr>
        <p:spPr>
          <a:xfrm>
            <a:off x="7404918" y="3235050"/>
            <a:ext cx="217355" cy="217355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68" name="Rectangle à coins arrondis 167"/>
          <p:cNvSpPr/>
          <p:nvPr/>
        </p:nvSpPr>
        <p:spPr>
          <a:xfrm>
            <a:off x="8593374" y="4388470"/>
            <a:ext cx="217355" cy="217355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5959636" y="4341111"/>
            <a:ext cx="2386005" cy="1263835"/>
            <a:chOff x="5606643" y="2741498"/>
            <a:chExt cx="2946879" cy="1560922"/>
          </a:xfrm>
        </p:grpSpPr>
        <p:grpSp>
          <p:nvGrpSpPr>
            <p:cNvPr id="135" name="Grouper 134"/>
            <p:cNvGrpSpPr/>
            <p:nvPr/>
          </p:nvGrpSpPr>
          <p:grpSpPr>
            <a:xfrm>
              <a:off x="5606643" y="2741498"/>
              <a:ext cx="2692207" cy="1560922"/>
              <a:chOff x="3780535" y="625346"/>
              <a:chExt cx="2692207" cy="1560922"/>
            </a:xfrm>
          </p:grpSpPr>
          <p:cxnSp>
            <p:nvCxnSpPr>
              <p:cNvPr id="136" name="Straight Connector 136"/>
              <p:cNvCxnSpPr/>
              <p:nvPr/>
            </p:nvCxnSpPr>
            <p:spPr>
              <a:xfrm>
                <a:off x="4146884" y="820385"/>
                <a:ext cx="2325858" cy="1163215"/>
              </a:xfrm>
              <a:prstGeom prst="line">
                <a:avLst/>
              </a:prstGeom>
              <a:solidFill>
                <a:schemeClr val="bg1"/>
              </a:solidFill>
              <a:ln w="19050" cmpd="sng">
                <a:solidFill>
                  <a:srgbClr val="008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7" name="Group 137"/>
              <p:cNvGrpSpPr/>
              <p:nvPr/>
            </p:nvGrpSpPr>
            <p:grpSpPr>
              <a:xfrm>
                <a:off x="3780535" y="625346"/>
                <a:ext cx="543050" cy="613464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146" name="Straight Connector 15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1</a:t>
                  </a:r>
                  <a:endParaRPr lang="en-US" sz="1600" dirty="0">
                    <a:solidFill>
                      <a:schemeClr val="tx1"/>
                    </a:solidFill>
                    <a:latin typeface="Avenir Light"/>
                    <a:cs typeface="Avenir Light"/>
                  </a:endParaRPr>
                </a:p>
              </p:txBody>
            </p:sp>
          </p:grpSp>
          <p:grpSp>
            <p:nvGrpSpPr>
              <p:cNvPr id="138" name="Group 138"/>
              <p:cNvGrpSpPr/>
              <p:nvPr/>
            </p:nvGrpSpPr>
            <p:grpSpPr>
              <a:xfrm>
                <a:off x="4705506" y="1078164"/>
                <a:ext cx="543050" cy="613464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143" name="Straight Connector 14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2</a:t>
                  </a:r>
                  <a:endParaRPr lang="en-US" sz="1600" dirty="0">
                    <a:solidFill>
                      <a:schemeClr val="tx1"/>
                    </a:solidFill>
                    <a:latin typeface="Avenir Light"/>
                    <a:cs typeface="Avenir Light"/>
                  </a:endParaRPr>
                </a:p>
              </p:txBody>
            </p:sp>
          </p:grpSp>
          <p:grpSp>
            <p:nvGrpSpPr>
              <p:cNvPr id="139" name="Group 139"/>
              <p:cNvGrpSpPr/>
              <p:nvPr/>
            </p:nvGrpSpPr>
            <p:grpSpPr>
              <a:xfrm>
                <a:off x="5686898" y="1572804"/>
                <a:ext cx="543050" cy="613464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140" name="Straight Connector 14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2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3</a:t>
                  </a:r>
                  <a:endParaRPr lang="en-US" sz="1600" dirty="0">
                    <a:solidFill>
                      <a:schemeClr val="tx1"/>
                    </a:solidFill>
                    <a:latin typeface="Avenir Light"/>
                    <a:cs typeface="Avenir Light"/>
                  </a:endParaRPr>
                </a:p>
              </p:txBody>
            </p:sp>
          </p:grpSp>
        </p:grpSp>
        <p:sp>
          <p:nvSpPr>
            <p:cNvPr id="169" name="Rectangle à coins arrondis 168"/>
            <p:cNvSpPr/>
            <p:nvPr/>
          </p:nvSpPr>
          <p:spPr>
            <a:xfrm>
              <a:off x="8285074" y="3999246"/>
              <a:ext cx="268448" cy="268448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</p:grpSp>
      <p:grpSp>
        <p:nvGrpSpPr>
          <p:cNvPr id="9" name="Grouper 8"/>
          <p:cNvGrpSpPr/>
          <p:nvPr/>
        </p:nvGrpSpPr>
        <p:grpSpPr>
          <a:xfrm>
            <a:off x="5238726" y="5201330"/>
            <a:ext cx="2384650" cy="1263835"/>
            <a:chOff x="4716272" y="3339347"/>
            <a:chExt cx="2945205" cy="1560922"/>
          </a:xfrm>
        </p:grpSpPr>
        <p:grpSp>
          <p:nvGrpSpPr>
            <p:cNvPr id="149" name="Grouper 148"/>
            <p:cNvGrpSpPr/>
            <p:nvPr/>
          </p:nvGrpSpPr>
          <p:grpSpPr>
            <a:xfrm>
              <a:off x="4716272" y="3339347"/>
              <a:ext cx="2692207" cy="1560922"/>
              <a:chOff x="3780535" y="625346"/>
              <a:chExt cx="2692207" cy="1560922"/>
            </a:xfrm>
          </p:grpSpPr>
          <p:cxnSp>
            <p:nvCxnSpPr>
              <p:cNvPr id="150" name="Straight Connector 136"/>
              <p:cNvCxnSpPr/>
              <p:nvPr/>
            </p:nvCxnSpPr>
            <p:spPr>
              <a:xfrm>
                <a:off x="4146884" y="820385"/>
                <a:ext cx="2325858" cy="1163215"/>
              </a:xfrm>
              <a:prstGeom prst="line">
                <a:avLst/>
              </a:prstGeom>
              <a:solidFill>
                <a:schemeClr val="bg1"/>
              </a:solidFill>
              <a:ln w="19050" cmpd="sng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51" name="Group 137"/>
              <p:cNvGrpSpPr/>
              <p:nvPr/>
            </p:nvGrpSpPr>
            <p:grpSpPr>
              <a:xfrm>
                <a:off x="3780535" y="625346"/>
                <a:ext cx="543050" cy="613464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160" name="Straight Connector 150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62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1</a:t>
                  </a:r>
                  <a:endParaRPr lang="en-US" sz="1600" dirty="0">
                    <a:solidFill>
                      <a:schemeClr val="tx1"/>
                    </a:solidFill>
                    <a:latin typeface="Avenir Light"/>
                    <a:cs typeface="Avenir Light"/>
                  </a:endParaRPr>
                </a:p>
              </p:txBody>
            </p:sp>
          </p:grpSp>
          <p:grpSp>
            <p:nvGrpSpPr>
              <p:cNvPr id="152" name="Group 138"/>
              <p:cNvGrpSpPr/>
              <p:nvPr/>
            </p:nvGrpSpPr>
            <p:grpSpPr>
              <a:xfrm>
                <a:off x="4705506" y="1078164"/>
                <a:ext cx="543050" cy="613464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157" name="Straight Connector 147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9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2</a:t>
                  </a:r>
                  <a:endParaRPr lang="en-US" sz="1600" dirty="0">
                    <a:solidFill>
                      <a:schemeClr val="tx1"/>
                    </a:solidFill>
                    <a:latin typeface="Avenir Light"/>
                    <a:cs typeface="Avenir Light"/>
                  </a:endParaRPr>
                </a:p>
              </p:txBody>
            </p:sp>
          </p:grpSp>
          <p:grpSp>
            <p:nvGrpSpPr>
              <p:cNvPr id="153" name="Group 139"/>
              <p:cNvGrpSpPr/>
              <p:nvPr/>
            </p:nvGrpSpPr>
            <p:grpSpPr>
              <a:xfrm>
                <a:off x="5686898" y="1572804"/>
                <a:ext cx="543050" cy="613464"/>
                <a:chOff x="1589024" y="3452580"/>
                <a:chExt cx="574626" cy="649265"/>
              </a:xfrm>
              <a:solidFill>
                <a:schemeClr val="bg1"/>
              </a:solidFill>
            </p:grpSpPr>
            <p:cxnSp>
              <p:nvCxnSpPr>
                <p:cNvPr id="154" name="Straight Connector 144"/>
                <p:cNvCxnSpPr/>
                <p:nvPr/>
              </p:nvCxnSpPr>
              <p:spPr>
                <a:xfrm>
                  <a:off x="1953127" y="3737193"/>
                  <a:ext cx="2994" cy="364652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6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3</a:t>
                  </a:r>
                  <a:endParaRPr lang="en-US" sz="1600" dirty="0">
                    <a:solidFill>
                      <a:schemeClr val="tx1"/>
                    </a:solidFill>
                    <a:latin typeface="Avenir Light"/>
                    <a:cs typeface="Avenir Light"/>
                  </a:endParaRPr>
                </a:p>
              </p:txBody>
            </p:sp>
          </p:grpSp>
        </p:grpSp>
        <p:sp>
          <p:nvSpPr>
            <p:cNvPr id="170" name="Rectangle à coins arrondis 169"/>
            <p:cNvSpPr/>
            <p:nvPr/>
          </p:nvSpPr>
          <p:spPr>
            <a:xfrm>
              <a:off x="7393029" y="4594349"/>
              <a:ext cx="268448" cy="268448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</p:grpSp>
      <p:sp>
        <p:nvSpPr>
          <p:cNvPr id="163" name="Forme libre 162"/>
          <p:cNvSpPr/>
          <p:nvPr/>
        </p:nvSpPr>
        <p:spPr>
          <a:xfrm rot="311861">
            <a:off x="5565363" y="5153176"/>
            <a:ext cx="1313426" cy="1128518"/>
          </a:xfrm>
          <a:custGeom>
            <a:avLst/>
            <a:gdLst>
              <a:gd name="connsiteX0" fmla="*/ 0 w 1622171"/>
              <a:gd name="connsiteY0" fmla="*/ 0 h 1393797"/>
              <a:gd name="connsiteX1" fmla="*/ 1569387 w 1622171"/>
              <a:gd name="connsiteY1" fmla="*/ 743358 h 1393797"/>
              <a:gd name="connsiteX2" fmla="*/ 1280289 w 1622171"/>
              <a:gd name="connsiteY2" fmla="*/ 1393797 h 1393797"/>
              <a:gd name="connsiteX3" fmla="*/ 1280289 w 1622171"/>
              <a:gd name="connsiteY3" fmla="*/ 1393797 h 1393797"/>
              <a:gd name="connsiteX4" fmla="*/ 1280289 w 1622171"/>
              <a:gd name="connsiteY4" fmla="*/ 1393797 h 1393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2171" h="1393797">
                <a:moveTo>
                  <a:pt x="0" y="0"/>
                </a:moveTo>
                <a:cubicBezTo>
                  <a:pt x="678003" y="255529"/>
                  <a:pt x="1356006" y="511059"/>
                  <a:pt x="1569387" y="743358"/>
                </a:cubicBezTo>
                <a:cubicBezTo>
                  <a:pt x="1782768" y="975657"/>
                  <a:pt x="1280289" y="1393797"/>
                  <a:pt x="1280289" y="1393797"/>
                </a:cubicBezTo>
                <a:lnTo>
                  <a:pt x="1280289" y="1393797"/>
                </a:lnTo>
                <a:lnTo>
                  <a:pt x="1280289" y="1393797"/>
                </a:lnTo>
              </a:path>
            </a:pathLst>
          </a:custGeom>
          <a:ln w="57150" cmpd="sng">
            <a:solidFill>
              <a:srgbClr val="4F81BD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64" name="Ellipse 163"/>
          <p:cNvSpPr/>
          <p:nvPr/>
        </p:nvSpPr>
        <p:spPr>
          <a:xfrm>
            <a:off x="5572907" y="2029459"/>
            <a:ext cx="83598" cy="83598"/>
          </a:xfrm>
          <a:prstGeom prst="ellipse">
            <a:avLst/>
          </a:prstGeom>
          <a:solidFill>
            <a:srgbClr val="4F81BD"/>
          </a:solidFill>
          <a:ln>
            <a:solidFill>
              <a:srgbClr val="4F81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65" name="Ellipse 164"/>
          <p:cNvSpPr/>
          <p:nvPr/>
        </p:nvSpPr>
        <p:spPr>
          <a:xfrm>
            <a:off x="6291588" y="4196539"/>
            <a:ext cx="83598" cy="83598"/>
          </a:xfrm>
          <a:prstGeom prst="ellipse">
            <a:avLst/>
          </a:prstGeom>
          <a:solidFill>
            <a:srgbClr val="4F81BD"/>
          </a:solidFill>
          <a:ln>
            <a:solidFill>
              <a:srgbClr val="4F81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66" name="Ellipse 165"/>
          <p:cNvSpPr/>
          <p:nvPr/>
        </p:nvSpPr>
        <p:spPr>
          <a:xfrm>
            <a:off x="5560484" y="5039060"/>
            <a:ext cx="83598" cy="83598"/>
          </a:xfrm>
          <a:prstGeom prst="ellipse">
            <a:avLst/>
          </a:prstGeom>
          <a:solidFill>
            <a:srgbClr val="4F81BD"/>
          </a:solidFill>
          <a:ln>
            <a:solidFill>
              <a:srgbClr val="4F81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grpSp>
        <p:nvGrpSpPr>
          <p:cNvPr id="22" name="Grouper 21"/>
          <p:cNvGrpSpPr/>
          <p:nvPr/>
        </p:nvGrpSpPr>
        <p:grpSpPr>
          <a:xfrm>
            <a:off x="5658683" y="1489086"/>
            <a:ext cx="720908" cy="289489"/>
            <a:chOff x="4939300" y="199502"/>
            <a:chExt cx="890371" cy="357538"/>
          </a:xfrm>
        </p:grpSpPr>
        <p:sp>
          <p:nvSpPr>
            <p:cNvPr id="17" name="ZoneTexte 16"/>
            <p:cNvSpPr txBox="1"/>
            <p:nvPr/>
          </p:nvSpPr>
          <p:spPr>
            <a:xfrm>
              <a:off x="4939300" y="261449"/>
              <a:ext cx="890371" cy="285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b="1" dirty="0" smtClean="0">
                  <a:latin typeface="Avenir Light"/>
                  <a:cs typeface="Avenir Light"/>
                </a:rPr>
                <a:t>PUSH</a:t>
              </a:r>
              <a:endParaRPr lang="fr-FR" sz="900" b="1" dirty="0">
                <a:latin typeface="Avenir Light"/>
                <a:cs typeface="Avenir Light"/>
              </a:endParaRPr>
            </a:p>
          </p:txBody>
        </p:sp>
        <p:sp>
          <p:nvSpPr>
            <p:cNvPr id="171" name="Oval 152"/>
            <p:cNvSpPr/>
            <p:nvPr/>
          </p:nvSpPr>
          <p:spPr>
            <a:xfrm>
              <a:off x="5459504" y="247392"/>
              <a:ext cx="274706" cy="278675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0000FF"/>
              </a:solidFill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Avenir Light"/>
                  <a:cs typeface="Avenir Light"/>
                </a:rPr>
                <a:t>1</a:t>
              </a:r>
              <a:endParaRPr lang="en-US" sz="1200" dirty="0">
                <a:solidFill>
                  <a:schemeClr val="tx1"/>
                </a:solidFill>
                <a:latin typeface="Avenir Light"/>
                <a:cs typeface="Avenir Light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970275" y="199502"/>
              <a:ext cx="815560" cy="357538"/>
            </a:xfrm>
            <a:prstGeom prst="rect">
              <a:avLst/>
            </a:prstGeom>
            <a:noFill/>
            <a:ln w="127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</p:grpSp>
      <p:grpSp>
        <p:nvGrpSpPr>
          <p:cNvPr id="21" name="Grouper 20"/>
          <p:cNvGrpSpPr/>
          <p:nvPr/>
        </p:nvGrpSpPr>
        <p:grpSpPr>
          <a:xfrm>
            <a:off x="6469291" y="1949419"/>
            <a:ext cx="720908" cy="289489"/>
            <a:chOff x="5668228" y="675459"/>
            <a:chExt cx="890371" cy="357538"/>
          </a:xfrm>
        </p:grpSpPr>
        <p:sp>
          <p:nvSpPr>
            <p:cNvPr id="177" name="ZoneTexte 176"/>
            <p:cNvSpPr txBox="1"/>
            <p:nvPr/>
          </p:nvSpPr>
          <p:spPr>
            <a:xfrm>
              <a:off x="5668228" y="737406"/>
              <a:ext cx="890371" cy="285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b="1" dirty="0" smtClean="0">
                  <a:latin typeface="Avenir Light"/>
                  <a:cs typeface="Avenir Light"/>
                </a:rPr>
                <a:t>PUSH</a:t>
              </a:r>
              <a:endParaRPr lang="fr-FR" sz="900" b="1" dirty="0">
                <a:latin typeface="Avenir Light"/>
                <a:cs typeface="Avenir Light"/>
              </a:endParaRPr>
            </a:p>
          </p:txBody>
        </p:sp>
        <p:sp>
          <p:nvSpPr>
            <p:cNvPr id="178" name="Oval 152"/>
            <p:cNvSpPr/>
            <p:nvPr/>
          </p:nvSpPr>
          <p:spPr>
            <a:xfrm>
              <a:off x="6188432" y="723349"/>
              <a:ext cx="274706" cy="278675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008000"/>
              </a:solidFill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Avenir Light"/>
                  <a:cs typeface="Avenir Light"/>
                </a:rPr>
                <a:t>1</a:t>
              </a:r>
              <a:endParaRPr lang="en-US" sz="1200" dirty="0">
                <a:solidFill>
                  <a:schemeClr val="tx1"/>
                </a:solidFill>
                <a:latin typeface="Avenir Light"/>
                <a:cs typeface="Avenir Light"/>
              </a:endParaRP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5699203" y="675459"/>
              <a:ext cx="815560" cy="357538"/>
            </a:xfrm>
            <a:prstGeom prst="rect">
              <a:avLst/>
            </a:prstGeom>
            <a:noFill/>
            <a:ln w="127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</p:grpSp>
      <p:sp>
        <p:nvSpPr>
          <p:cNvPr id="182" name="ZoneTexte 181"/>
          <p:cNvSpPr txBox="1"/>
          <p:nvPr/>
        </p:nvSpPr>
        <p:spPr>
          <a:xfrm>
            <a:off x="6684936" y="5328632"/>
            <a:ext cx="7209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>
                <a:latin typeface="Avenir Light"/>
                <a:cs typeface="Avenir Light"/>
              </a:rPr>
              <a:t>POP</a:t>
            </a:r>
            <a:endParaRPr lang="fr-FR" sz="900" b="1" dirty="0">
              <a:latin typeface="Avenir Light"/>
              <a:cs typeface="Avenir Light"/>
            </a:endParaRPr>
          </a:p>
        </p:txBody>
      </p:sp>
      <p:sp>
        <p:nvSpPr>
          <p:cNvPr id="185" name="Oval 152"/>
          <p:cNvSpPr/>
          <p:nvPr/>
        </p:nvSpPr>
        <p:spPr>
          <a:xfrm>
            <a:off x="7030891" y="5317252"/>
            <a:ext cx="222423" cy="225635"/>
          </a:xfrm>
          <a:prstGeom prst="ellipse">
            <a:avLst/>
          </a:prstGeom>
          <a:solidFill>
            <a:schemeClr val="bg1"/>
          </a:solidFill>
          <a:ln w="19050" cmpd="sng">
            <a:solidFill>
              <a:srgbClr val="0000FF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Avenir Light"/>
                <a:cs typeface="Avenir Light"/>
              </a:rPr>
              <a:t>1</a:t>
            </a:r>
            <a:endParaRPr lang="en-US" sz="1200" dirty="0">
              <a:solidFill>
                <a:schemeClr val="tx1"/>
              </a:solidFill>
              <a:latin typeface="Avenir Light"/>
              <a:cs typeface="Avenir Light"/>
            </a:endParaRPr>
          </a:p>
        </p:txBody>
      </p:sp>
      <p:sp>
        <p:nvSpPr>
          <p:cNvPr id="186" name="Rectangle 185"/>
          <p:cNvSpPr/>
          <p:nvPr/>
        </p:nvSpPr>
        <p:spPr>
          <a:xfrm>
            <a:off x="6710015" y="5278476"/>
            <a:ext cx="660336" cy="289489"/>
          </a:xfrm>
          <a:prstGeom prst="rect">
            <a:avLst/>
          </a:prstGeom>
          <a:noFill/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94" name="ZoneTexte 193"/>
          <p:cNvSpPr txBox="1"/>
          <p:nvPr/>
        </p:nvSpPr>
        <p:spPr>
          <a:xfrm>
            <a:off x="7202223" y="4318154"/>
            <a:ext cx="7209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>
                <a:latin typeface="Avenir Light"/>
                <a:cs typeface="Avenir Light"/>
              </a:rPr>
              <a:t>POP</a:t>
            </a:r>
            <a:endParaRPr lang="fr-FR" sz="900" b="1" dirty="0">
              <a:latin typeface="Avenir Light"/>
              <a:cs typeface="Avenir Light"/>
            </a:endParaRPr>
          </a:p>
        </p:txBody>
      </p:sp>
      <p:sp>
        <p:nvSpPr>
          <p:cNvPr id="195" name="Oval 152"/>
          <p:cNvSpPr/>
          <p:nvPr/>
        </p:nvSpPr>
        <p:spPr>
          <a:xfrm>
            <a:off x="7548179" y="4306774"/>
            <a:ext cx="222423" cy="225635"/>
          </a:xfrm>
          <a:prstGeom prst="ellipse">
            <a:avLst/>
          </a:prstGeom>
          <a:solidFill>
            <a:schemeClr val="bg1"/>
          </a:solidFill>
          <a:ln w="19050" cmpd="sng">
            <a:solidFill>
              <a:srgbClr val="00800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Avenir Light"/>
                <a:cs typeface="Avenir Light"/>
              </a:rPr>
              <a:t>1</a:t>
            </a:r>
            <a:endParaRPr lang="en-US" sz="1200" dirty="0">
              <a:solidFill>
                <a:schemeClr val="tx1"/>
              </a:solidFill>
              <a:latin typeface="Avenir Light"/>
              <a:cs typeface="Avenir Light"/>
            </a:endParaRPr>
          </a:p>
        </p:txBody>
      </p:sp>
      <p:sp>
        <p:nvSpPr>
          <p:cNvPr id="196" name="Rectangle 195"/>
          <p:cNvSpPr/>
          <p:nvPr/>
        </p:nvSpPr>
        <p:spPr>
          <a:xfrm>
            <a:off x="7227302" y="4267998"/>
            <a:ext cx="660336" cy="289489"/>
          </a:xfrm>
          <a:prstGeom prst="rect">
            <a:avLst/>
          </a:prstGeom>
          <a:noFill/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5" name="Forme libre 14"/>
          <p:cNvSpPr/>
          <p:nvPr/>
        </p:nvSpPr>
        <p:spPr>
          <a:xfrm rot="311861">
            <a:off x="6302211" y="4311573"/>
            <a:ext cx="1313426" cy="1128518"/>
          </a:xfrm>
          <a:custGeom>
            <a:avLst/>
            <a:gdLst>
              <a:gd name="connsiteX0" fmla="*/ 0 w 1622171"/>
              <a:gd name="connsiteY0" fmla="*/ 0 h 1393797"/>
              <a:gd name="connsiteX1" fmla="*/ 1569387 w 1622171"/>
              <a:gd name="connsiteY1" fmla="*/ 743358 h 1393797"/>
              <a:gd name="connsiteX2" fmla="*/ 1280289 w 1622171"/>
              <a:gd name="connsiteY2" fmla="*/ 1393797 h 1393797"/>
              <a:gd name="connsiteX3" fmla="*/ 1280289 w 1622171"/>
              <a:gd name="connsiteY3" fmla="*/ 1393797 h 1393797"/>
              <a:gd name="connsiteX4" fmla="*/ 1280289 w 1622171"/>
              <a:gd name="connsiteY4" fmla="*/ 1393797 h 1393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2171" h="1393797">
                <a:moveTo>
                  <a:pt x="0" y="0"/>
                </a:moveTo>
                <a:cubicBezTo>
                  <a:pt x="678003" y="255529"/>
                  <a:pt x="1356006" y="511059"/>
                  <a:pt x="1569387" y="743358"/>
                </a:cubicBezTo>
                <a:cubicBezTo>
                  <a:pt x="1782768" y="975657"/>
                  <a:pt x="1280289" y="1393797"/>
                  <a:pt x="1280289" y="1393797"/>
                </a:cubicBezTo>
                <a:lnTo>
                  <a:pt x="1280289" y="1393797"/>
                </a:lnTo>
                <a:lnTo>
                  <a:pt x="1280289" y="1393797"/>
                </a:lnTo>
              </a:path>
            </a:pathLst>
          </a:custGeom>
          <a:ln w="57150" cmpd="sng">
            <a:solidFill>
              <a:srgbClr val="4F81BD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98" name="ZoneTexte 197"/>
          <p:cNvSpPr txBox="1"/>
          <p:nvPr/>
        </p:nvSpPr>
        <p:spPr>
          <a:xfrm>
            <a:off x="5875115" y="6301071"/>
            <a:ext cx="8270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solidFill>
                  <a:srgbClr val="F2B921"/>
                </a:solidFill>
                <a:latin typeface="Avenir Light"/>
                <a:cs typeface="Avenir Light"/>
              </a:rPr>
              <a:t>LIGHTED</a:t>
            </a:r>
            <a:endParaRPr lang="fr-FR" sz="1100" b="1" dirty="0">
              <a:solidFill>
                <a:srgbClr val="F2B921"/>
              </a:solidFill>
              <a:latin typeface="Avenir Light"/>
              <a:cs typeface="Avenir Light"/>
            </a:endParaRPr>
          </a:p>
        </p:txBody>
      </p:sp>
      <p:cxnSp>
        <p:nvCxnSpPr>
          <p:cNvPr id="204" name="Connecteur droit 203"/>
          <p:cNvCxnSpPr>
            <a:stCxn id="16" idx="0"/>
            <a:endCxn id="18" idx="2"/>
          </p:cNvCxnSpPr>
          <p:nvPr/>
        </p:nvCxnSpPr>
        <p:spPr>
          <a:xfrm flipV="1">
            <a:off x="5625069" y="1778574"/>
            <a:ext cx="388862" cy="292684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Connecteur droit 204"/>
          <p:cNvCxnSpPr>
            <a:endCxn id="180" idx="2"/>
          </p:cNvCxnSpPr>
          <p:nvPr/>
        </p:nvCxnSpPr>
        <p:spPr>
          <a:xfrm flipV="1">
            <a:off x="6435036" y="2238907"/>
            <a:ext cx="389503" cy="166835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orme libre 15"/>
          <p:cNvSpPr/>
          <p:nvPr/>
        </p:nvSpPr>
        <p:spPr>
          <a:xfrm>
            <a:off x="5625069" y="2071258"/>
            <a:ext cx="2457039" cy="2374069"/>
          </a:xfrm>
          <a:custGeom>
            <a:avLst/>
            <a:gdLst>
              <a:gd name="connsiteX0" fmla="*/ 0 w 3034611"/>
              <a:gd name="connsiteY0" fmla="*/ 0 h 2932137"/>
              <a:gd name="connsiteX1" fmla="*/ 1672635 w 3034611"/>
              <a:gd name="connsiteY1" fmla="*/ 805305 h 2932137"/>
              <a:gd name="connsiteX2" fmla="*/ 1259639 w 3034611"/>
              <a:gd name="connsiteY2" fmla="*/ 1393797 h 2932137"/>
              <a:gd name="connsiteX3" fmla="*/ 2942599 w 3034611"/>
              <a:gd name="connsiteY3" fmla="*/ 2261049 h 2932137"/>
              <a:gd name="connsiteX4" fmla="*/ 2663827 w 3034611"/>
              <a:gd name="connsiteY4" fmla="*/ 2932137 h 2932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4611" h="2932137">
                <a:moveTo>
                  <a:pt x="0" y="0"/>
                </a:moveTo>
                <a:cubicBezTo>
                  <a:pt x="731347" y="286503"/>
                  <a:pt x="1462695" y="573006"/>
                  <a:pt x="1672635" y="805305"/>
                </a:cubicBezTo>
                <a:cubicBezTo>
                  <a:pt x="1882575" y="1037604"/>
                  <a:pt x="1047978" y="1151173"/>
                  <a:pt x="1259639" y="1393797"/>
                </a:cubicBezTo>
                <a:cubicBezTo>
                  <a:pt x="1471300" y="1636421"/>
                  <a:pt x="2708568" y="2004659"/>
                  <a:pt x="2942599" y="2261049"/>
                </a:cubicBezTo>
                <a:cubicBezTo>
                  <a:pt x="3176630" y="2517439"/>
                  <a:pt x="2920228" y="2724788"/>
                  <a:pt x="2663827" y="2932137"/>
                </a:cubicBezTo>
              </a:path>
            </a:pathLst>
          </a:custGeom>
          <a:ln w="5715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grpSp>
        <p:nvGrpSpPr>
          <p:cNvPr id="2" name="Grouper 1"/>
          <p:cNvGrpSpPr/>
          <p:nvPr/>
        </p:nvGrpSpPr>
        <p:grpSpPr>
          <a:xfrm>
            <a:off x="448354" y="2111144"/>
            <a:ext cx="3120505" cy="3939179"/>
            <a:chOff x="0" y="739845"/>
            <a:chExt cx="4140201" cy="5226395"/>
          </a:xfrm>
        </p:grpSpPr>
        <p:sp>
          <p:nvSpPr>
            <p:cNvPr id="98" name="Forme libre 97"/>
            <p:cNvSpPr/>
            <p:nvPr/>
          </p:nvSpPr>
          <p:spPr>
            <a:xfrm>
              <a:off x="908050" y="2508250"/>
              <a:ext cx="3219450" cy="3429000"/>
            </a:xfrm>
            <a:custGeom>
              <a:avLst/>
              <a:gdLst>
                <a:gd name="connsiteX0" fmla="*/ 819150 w 3219450"/>
                <a:gd name="connsiteY0" fmla="*/ 241300 h 3429000"/>
                <a:gd name="connsiteX1" fmla="*/ 0 w 3219450"/>
                <a:gd name="connsiteY1" fmla="*/ 2933700 h 3429000"/>
                <a:gd name="connsiteX2" fmla="*/ 1930400 w 3219450"/>
                <a:gd name="connsiteY2" fmla="*/ 3429000 h 3429000"/>
                <a:gd name="connsiteX3" fmla="*/ 3219450 w 3219450"/>
                <a:gd name="connsiteY3" fmla="*/ 2965450 h 3429000"/>
                <a:gd name="connsiteX4" fmla="*/ 2127250 w 3219450"/>
                <a:gd name="connsiteY4" fmla="*/ 0 h 3429000"/>
                <a:gd name="connsiteX5" fmla="*/ 819150 w 3219450"/>
                <a:gd name="connsiteY5" fmla="*/ 2413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19450" h="3429000">
                  <a:moveTo>
                    <a:pt x="819150" y="241300"/>
                  </a:moveTo>
                  <a:lnTo>
                    <a:pt x="0" y="2933700"/>
                  </a:lnTo>
                  <a:lnTo>
                    <a:pt x="1930400" y="3429000"/>
                  </a:lnTo>
                  <a:lnTo>
                    <a:pt x="3219450" y="2965450"/>
                  </a:lnTo>
                  <a:lnTo>
                    <a:pt x="2127250" y="0"/>
                  </a:lnTo>
                  <a:lnTo>
                    <a:pt x="819150" y="24130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100" name="Forme libre 99"/>
            <p:cNvSpPr/>
            <p:nvPr/>
          </p:nvSpPr>
          <p:spPr>
            <a:xfrm>
              <a:off x="355600" y="2209800"/>
              <a:ext cx="1968500" cy="3543300"/>
            </a:xfrm>
            <a:custGeom>
              <a:avLst/>
              <a:gdLst>
                <a:gd name="connsiteX0" fmla="*/ 1365250 w 1968500"/>
                <a:gd name="connsiteY0" fmla="*/ 0 h 3543300"/>
                <a:gd name="connsiteX1" fmla="*/ 1968500 w 1968500"/>
                <a:gd name="connsiteY1" fmla="*/ 0 h 3543300"/>
                <a:gd name="connsiteX2" fmla="*/ 1797050 w 1968500"/>
                <a:gd name="connsiteY2" fmla="*/ 3543300 h 3543300"/>
                <a:gd name="connsiteX3" fmla="*/ 0 w 1968500"/>
                <a:gd name="connsiteY3" fmla="*/ 3098800 h 3543300"/>
                <a:gd name="connsiteX4" fmla="*/ 1365250 w 1968500"/>
                <a:gd name="connsiteY4" fmla="*/ 0 h 354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8500" h="3543300">
                  <a:moveTo>
                    <a:pt x="1365250" y="0"/>
                  </a:moveTo>
                  <a:lnTo>
                    <a:pt x="1968500" y="0"/>
                  </a:lnTo>
                  <a:lnTo>
                    <a:pt x="1797050" y="3543300"/>
                  </a:lnTo>
                  <a:lnTo>
                    <a:pt x="0" y="3098800"/>
                  </a:lnTo>
                  <a:lnTo>
                    <a:pt x="1365250" y="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184" name="Forme libre 183"/>
            <p:cNvSpPr/>
            <p:nvPr/>
          </p:nvSpPr>
          <p:spPr>
            <a:xfrm>
              <a:off x="10326" y="3005443"/>
              <a:ext cx="2835551" cy="2942461"/>
            </a:xfrm>
            <a:custGeom>
              <a:avLst/>
              <a:gdLst>
                <a:gd name="connsiteX0" fmla="*/ 1156390 w 2818701"/>
                <a:gd name="connsiteY0" fmla="*/ 0 h 2942461"/>
                <a:gd name="connsiteX1" fmla="*/ 2591553 w 2818701"/>
                <a:gd name="connsiteY1" fmla="*/ 320057 h 2942461"/>
                <a:gd name="connsiteX2" fmla="*/ 2818701 w 2818701"/>
                <a:gd name="connsiteY2" fmla="*/ 2942461 h 2942461"/>
                <a:gd name="connsiteX3" fmla="*/ 0 w 2818701"/>
                <a:gd name="connsiteY3" fmla="*/ 2230076 h 2942461"/>
                <a:gd name="connsiteX4" fmla="*/ 1156390 w 2818701"/>
                <a:gd name="connsiteY4" fmla="*/ 0 h 2942461"/>
                <a:gd name="connsiteX0" fmla="*/ 1156390 w 2835551"/>
                <a:gd name="connsiteY0" fmla="*/ 0 h 2955099"/>
                <a:gd name="connsiteX1" fmla="*/ 2591553 w 2835551"/>
                <a:gd name="connsiteY1" fmla="*/ 320057 h 2955099"/>
                <a:gd name="connsiteX2" fmla="*/ 2835551 w 2835551"/>
                <a:gd name="connsiteY2" fmla="*/ 2955099 h 2955099"/>
                <a:gd name="connsiteX3" fmla="*/ 0 w 2835551"/>
                <a:gd name="connsiteY3" fmla="*/ 2230076 h 2955099"/>
                <a:gd name="connsiteX4" fmla="*/ 1156390 w 2835551"/>
                <a:gd name="connsiteY4" fmla="*/ 0 h 2955099"/>
                <a:gd name="connsiteX0" fmla="*/ 1156390 w 2835551"/>
                <a:gd name="connsiteY0" fmla="*/ 0 h 2942461"/>
                <a:gd name="connsiteX1" fmla="*/ 2591553 w 2835551"/>
                <a:gd name="connsiteY1" fmla="*/ 307419 h 2942461"/>
                <a:gd name="connsiteX2" fmla="*/ 2835551 w 2835551"/>
                <a:gd name="connsiteY2" fmla="*/ 2942461 h 2942461"/>
                <a:gd name="connsiteX3" fmla="*/ 0 w 2835551"/>
                <a:gd name="connsiteY3" fmla="*/ 2217438 h 2942461"/>
                <a:gd name="connsiteX4" fmla="*/ 1156390 w 2835551"/>
                <a:gd name="connsiteY4" fmla="*/ 0 h 2942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5551" h="2942461">
                  <a:moveTo>
                    <a:pt x="1156390" y="0"/>
                  </a:moveTo>
                  <a:lnTo>
                    <a:pt x="2591553" y="307419"/>
                  </a:lnTo>
                  <a:lnTo>
                    <a:pt x="2835551" y="2942461"/>
                  </a:lnTo>
                  <a:lnTo>
                    <a:pt x="0" y="2217438"/>
                  </a:lnTo>
                  <a:lnTo>
                    <a:pt x="1156390" y="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99" name="Forme libre 98"/>
            <p:cNvSpPr/>
            <p:nvPr/>
          </p:nvSpPr>
          <p:spPr>
            <a:xfrm>
              <a:off x="0" y="3422650"/>
              <a:ext cx="2019300" cy="2266950"/>
            </a:xfrm>
            <a:custGeom>
              <a:avLst/>
              <a:gdLst>
                <a:gd name="connsiteX0" fmla="*/ 622300 w 2019300"/>
                <a:gd name="connsiteY0" fmla="*/ 0 h 2266950"/>
                <a:gd name="connsiteX1" fmla="*/ 2019300 w 2019300"/>
                <a:gd name="connsiteY1" fmla="*/ 889000 h 2266950"/>
                <a:gd name="connsiteX2" fmla="*/ 1885950 w 2019300"/>
                <a:gd name="connsiteY2" fmla="*/ 2266950 h 2266950"/>
                <a:gd name="connsiteX3" fmla="*/ 0 w 2019300"/>
                <a:gd name="connsiteY3" fmla="*/ 1771650 h 2266950"/>
                <a:gd name="connsiteX4" fmla="*/ 0 w 2019300"/>
                <a:gd name="connsiteY4" fmla="*/ 933450 h 2266950"/>
                <a:gd name="connsiteX5" fmla="*/ 622300 w 2019300"/>
                <a:gd name="connsiteY5" fmla="*/ 0 h 2266950"/>
                <a:gd name="connsiteX0" fmla="*/ 622300 w 2019300"/>
                <a:gd name="connsiteY0" fmla="*/ 0 h 2266950"/>
                <a:gd name="connsiteX1" fmla="*/ 2019300 w 2019300"/>
                <a:gd name="connsiteY1" fmla="*/ 889000 h 2266950"/>
                <a:gd name="connsiteX2" fmla="*/ 1885950 w 2019300"/>
                <a:gd name="connsiteY2" fmla="*/ 2266950 h 2266950"/>
                <a:gd name="connsiteX3" fmla="*/ 8425 w 2019300"/>
                <a:gd name="connsiteY3" fmla="*/ 1801137 h 2266950"/>
                <a:gd name="connsiteX4" fmla="*/ 0 w 2019300"/>
                <a:gd name="connsiteY4" fmla="*/ 933450 h 2266950"/>
                <a:gd name="connsiteX5" fmla="*/ 622300 w 2019300"/>
                <a:gd name="connsiteY5" fmla="*/ 0 h 226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19300" h="2266950">
                  <a:moveTo>
                    <a:pt x="622300" y="0"/>
                  </a:moveTo>
                  <a:lnTo>
                    <a:pt x="2019300" y="889000"/>
                  </a:lnTo>
                  <a:lnTo>
                    <a:pt x="1885950" y="2266950"/>
                  </a:lnTo>
                  <a:lnTo>
                    <a:pt x="8425" y="1801137"/>
                  </a:lnTo>
                  <a:cubicBezTo>
                    <a:pt x="5617" y="1511908"/>
                    <a:pt x="2808" y="1222679"/>
                    <a:pt x="0" y="933450"/>
                  </a:cubicBezTo>
                  <a:lnTo>
                    <a:pt x="622300" y="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cxnSp>
          <p:nvCxnSpPr>
            <p:cNvPr id="176" name="Connecteur droit 175"/>
            <p:cNvCxnSpPr>
              <a:stCxn id="175" idx="0"/>
            </p:cNvCxnSpPr>
            <p:nvPr/>
          </p:nvCxnSpPr>
          <p:spPr>
            <a:xfrm>
              <a:off x="2364406" y="739845"/>
              <a:ext cx="485271" cy="5226395"/>
            </a:xfrm>
            <a:prstGeom prst="line">
              <a:avLst/>
            </a:prstGeom>
            <a:ln w="3175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cteur droit 178"/>
            <p:cNvCxnSpPr>
              <a:stCxn id="175" idx="0"/>
            </p:cNvCxnSpPr>
            <p:nvPr/>
          </p:nvCxnSpPr>
          <p:spPr>
            <a:xfrm flipH="1">
              <a:off x="10325" y="739845"/>
              <a:ext cx="2354080" cy="4472711"/>
            </a:xfrm>
            <a:prstGeom prst="line">
              <a:avLst/>
            </a:prstGeom>
            <a:ln w="3175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cteur droit 171"/>
            <p:cNvCxnSpPr/>
            <p:nvPr/>
          </p:nvCxnSpPr>
          <p:spPr>
            <a:xfrm>
              <a:off x="1177042" y="3013120"/>
              <a:ext cx="1424837" cy="301644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Ellipse 174"/>
            <p:cNvSpPr/>
            <p:nvPr/>
          </p:nvSpPr>
          <p:spPr>
            <a:xfrm>
              <a:off x="2312781" y="739845"/>
              <a:ext cx="103249" cy="10324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cxnSp>
          <p:nvCxnSpPr>
            <p:cNvPr id="183" name="Connecteur droit 182"/>
            <p:cNvCxnSpPr/>
            <p:nvPr/>
          </p:nvCxnSpPr>
          <p:spPr>
            <a:xfrm>
              <a:off x="627347" y="3417974"/>
              <a:ext cx="1386011" cy="897082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cteur droit 186"/>
            <p:cNvCxnSpPr/>
            <p:nvPr/>
          </p:nvCxnSpPr>
          <p:spPr>
            <a:xfrm flipV="1">
              <a:off x="1724261" y="2504581"/>
              <a:ext cx="1315272" cy="252807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cteur droit 187"/>
            <p:cNvCxnSpPr/>
            <p:nvPr/>
          </p:nvCxnSpPr>
          <p:spPr>
            <a:xfrm>
              <a:off x="1724260" y="2213261"/>
              <a:ext cx="588520" cy="0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1" name="Ellipse 200"/>
            <p:cNvSpPr/>
            <p:nvPr/>
          </p:nvSpPr>
          <p:spPr>
            <a:xfrm>
              <a:off x="2151680" y="1652869"/>
              <a:ext cx="47827" cy="4727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cxnSp>
          <p:nvCxnSpPr>
            <p:cNvPr id="97" name="Connecteur droit 96"/>
            <p:cNvCxnSpPr/>
            <p:nvPr/>
          </p:nvCxnSpPr>
          <p:spPr>
            <a:xfrm flipH="1">
              <a:off x="10328" y="3417974"/>
              <a:ext cx="617019" cy="931406"/>
            </a:xfrm>
            <a:prstGeom prst="line">
              <a:avLst/>
            </a:prstGeom>
            <a:ln w="3175" cmpd="sng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/>
            <p:cNvCxnSpPr/>
            <p:nvPr/>
          </p:nvCxnSpPr>
          <p:spPr>
            <a:xfrm flipH="1">
              <a:off x="1879600" y="4315056"/>
              <a:ext cx="133758" cy="1406785"/>
            </a:xfrm>
            <a:prstGeom prst="line">
              <a:avLst/>
            </a:prstGeom>
            <a:ln w="3175" cmpd="sng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/>
            <p:nvPr/>
          </p:nvCxnSpPr>
          <p:spPr>
            <a:xfrm flipH="1">
              <a:off x="1625600" y="2757388"/>
              <a:ext cx="98662" cy="360656"/>
            </a:xfrm>
            <a:prstGeom prst="line">
              <a:avLst/>
            </a:prstGeom>
            <a:ln w="3175" cmpd="sng"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cteur droit 118"/>
            <p:cNvCxnSpPr/>
            <p:nvPr/>
          </p:nvCxnSpPr>
          <p:spPr>
            <a:xfrm>
              <a:off x="3039533" y="2504581"/>
              <a:ext cx="1100668" cy="2991539"/>
            </a:xfrm>
            <a:prstGeom prst="line">
              <a:avLst/>
            </a:prstGeom>
            <a:ln w="3175" cmpd="sng"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cteur droit 172"/>
            <p:cNvCxnSpPr/>
            <p:nvPr/>
          </p:nvCxnSpPr>
          <p:spPr>
            <a:xfrm flipH="1">
              <a:off x="1363133" y="2211669"/>
              <a:ext cx="361129" cy="832098"/>
            </a:xfrm>
            <a:prstGeom prst="line">
              <a:avLst/>
            </a:prstGeom>
            <a:ln w="3175" cmpd="sng">
              <a:solidFill>
                <a:srgbClr val="FF66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cteur droit 173"/>
            <p:cNvCxnSpPr/>
            <p:nvPr/>
          </p:nvCxnSpPr>
          <p:spPr>
            <a:xfrm flipH="1">
              <a:off x="2269067" y="2211669"/>
              <a:ext cx="43713" cy="1014648"/>
            </a:xfrm>
            <a:prstGeom prst="line">
              <a:avLst/>
            </a:prstGeom>
            <a:ln w="3175" cmpd="sng">
              <a:solidFill>
                <a:srgbClr val="FF66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9" name="ZoneTexte 188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/>
              <a:t>	PSV query &gt; lighted point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7243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62433"/>
            <a:ext cx="8229600" cy="5468393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venir Light"/>
                <a:cs typeface="Avenir Light"/>
              </a:rPr>
              <a:t>Real-time shadows</a:t>
            </a:r>
          </a:p>
          <a:p>
            <a:pPr lvl="1"/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rPr>
              <a:t>Shadow mapping</a:t>
            </a:r>
          </a:p>
          <a:p>
            <a:pPr lvl="2"/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Light"/>
                <a:cs typeface="Avenir Light"/>
              </a:rPr>
              <a:t>Fast, simple</a:t>
            </a:r>
          </a:p>
          <a:p>
            <a:pPr lvl="2"/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Light"/>
                <a:cs typeface="Avenir Light"/>
              </a:rPr>
              <a:t>Accuracy (resolution, grazing, self-shadows), directional light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venir Light"/>
                <a:cs typeface="Avenir Light"/>
              </a:rPr>
              <a:t> </a:t>
            </a:r>
          </a:p>
          <a:p>
            <a:pPr lvl="1"/>
            <a:r>
              <a:rPr lang="en-GB" sz="2200" dirty="0" smtClean="0">
                <a:solidFill>
                  <a:srgbClr val="404040"/>
                </a:solidFill>
                <a:latin typeface="Avenir Light"/>
                <a:cs typeface="Avenir Light"/>
              </a:rPr>
              <a:t>Shadow volume</a:t>
            </a:r>
          </a:p>
          <a:p>
            <a:pPr lvl="2"/>
            <a:r>
              <a:rPr lang="en-GB" sz="2000" dirty="0" smtClean="0">
                <a:solidFill>
                  <a:srgbClr val="595959"/>
                </a:solidFill>
                <a:latin typeface="Avenir Light"/>
                <a:cs typeface="Avenir Light"/>
              </a:rPr>
              <a:t>Accurate, isotropic light</a:t>
            </a:r>
          </a:p>
          <a:p>
            <a:pPr lvl="2"/>
            <a:r>
              <a:rPr lang="en-GB" sz="2000" dirty="0" smtClean="0">
                <a:solidFill>
                  <a:srgbClr val="595959"/>
                </a:solidFill>
                <a:latin typeface="Avenir Light"/>
                <a:cs typeface="Avenir Light"/>
              </a:rPr>
              <a:t>Complex, problems (silhouette, geometric dependent)</a:t>
            </a:r>
          </a:p>
          <a:p>
            <a:pPr lvl="1"/>
            <a:r>
              <a:rPr lang="en-GB" sz="2200" dirty="0" smtClean="0">
                <a:solidFill>
                  <a:srgbClr val="404040"/>
                </a:solidFill>
                <a:latin typeface="Avenir Light"/>
                <a:cs typeface="Avenir Light"/>
              </a:rPr>
              <a:t>Partitioned Shadow Volume</a:t>
            </a:r>
          </a:p>
          <a:p>
            <a:pPr lvl="2"/>
            <a:r>
              <a:rPr lang="en-GB" sz="2000" dirty="0" smtClean="0">
                <a:solidFill>
                  <a:srgbClr val="595959"/>
                </a:solidFill>
                <a:latin typeface="Avenir Light"/>
                <a:cs typeface="Avenir Light"/>
              </a:rPr>
              <a:t>Accurate, isotropic light</a:t>
            </a:r>
          </a:p>
          <a:p>
            <a:pPr lvl="2"/>
            <a:r>
              <a:rPr lang="en-GB" sz="2000" dirty="0" smtClean="0">
                <a:solidFill>
                  <a:srgbClr val="595959"/>
                </a:solidFill>
                <a:latin typeface="Avenir Light"/>
                <a:cs typeface="Avenir Light"/>
              </a:rPr>
              <a:t>Stack, new method</a:t>
            </a:r>
            <a:r>
              <a:rPr lang="en-GB" sz="2000" dirty="0">
                <a:solidFill>
                  <a:srgbClr val="595959"/>
                </a:solidFill>
                <a:latin typeface="Avenir Light"/>
                <a:cs typeface="Avenir Light"/>
              </a:rPr>
              <a:t> (EG 2015</a:t>
            </a:r>
            <a:r>
              <a:rPr lang="en-GB" sz="2000" dirty="0" smtClean="0">
                <a:solidFill>
                  <a:srgbClr val="595959"/>
                </a:solidFill>
                <a:latin typeface="Avenir Light"/>
                <a:cs typeface="Avenir Light"/>
              </a:rPr>
              <a:t>)</a:t>
            </a:r>
          </a:p>
          <a:p>
            <a:pPr lvl="2"/>
            <a:endParaRPr lang="en-GB" sz="2000" dirty="0" smtClean="0">
              <a:latin typeface="Avenir Light"/>
              <a:cs typeface="Avenir Light"/>
            </a:endParaRPr>
          </a:p>
          <a:p>
            <a:r>
              <a:rPr lang="en-GB" sz="2400" dirty="0" smtClean="0">
                <a:latin typeface="Avenir Light"/>
                <a:cs typeface="Avenir Light"/>
              </a:rPr>
              <a:t>Analyse PSV, propose a new </a:t>
            </a:r>
            <a:r>
              <a:rPr lang="en-GB" sz="2400" dirty="0" err="1" smtClean="0">
                <a:latin typeface="Avenir Light"/>
                <a:cs typeface="Avenir Light"/>
              </a:rPr>
              <a:t>stackless</a:t>
            </a:r>
            <a:r>
              <a:rPr lang="en-GB" sz="2400" dirty="0" smtClean="0">
                <a:latin typeface="Avenir Light"/>
                <a:cs typeface="Avenir Light"/>
              </a:rPr>
              <a:t> method</a:t>
            </a:r>
            <a:endParaRPr lang="en-GB" sz="2400" dirty="0">
              <a:latin typeface="Avenir Light"/>
              <a:cs typeface="Avenir Light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 dirty="0"/>
              <a:t>	</a:t>
            </a:r>
            <a:r>
              <a:rPr lang="fr-FR" dirty="0" smtClean="0"/>
              <a:t>Motivations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8192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-7489"/>
            <a:ext cx="9529108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en-GB" dirty="0" smtClean="0"/>
              <a:t>	PSV query &gt; in short</a:t>
            </a:r>
            <a:endParaRPr lang="en-GB" dirty="0"/>
          </a:p>
        </p:txBody>
      </p:sp>
      <p:pic>
        <p:nvPicPr>
          <p:cNvPr id="3" name="Image 2" descr="algo.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6" t="17417" r="9873" b="50239"/>
          <a:stretch/>
        </p:blipFill>
        <p:spPr>
          <a:xfrm>
            <a:off x="5259600" y="1644148"/>
            <a:ext cx="3715200" cy="4614580"/>
          </a:xfrm>
          <a:prstGeom prst="rect">
            <a:avLst/>
          </a:prstGeom>
        </p:spPr>
      </p:pic>
      <p:sp>
        <p:nvSpPr>
          <p:cNvPr id="4" name="Parenthèse ouvrante 3"/>
          <p:cNvSpPr/>
          <p:nvPr/>
        </p:nvSpPr>
        <p:spPr>
          <a:xfrm>
            <a:off x="5092700" y="2286000"/>
            <a:ext cx="192300" cy="3556000"/>
          </a:xfrm>
          <a:prstGeom prst="leftBracket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242455" y="1503917"/>
            <a:ext cx="485024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 smtClean="0">
                <a:latin typeface="Avenir Light"/>
                <a:cs typeface="Avenir Light"/>
              </a:rPr>
              <a:t>Similar to point in a BSP </a:t>
            </a:r>
            <a:endParaRPr lang="en-GB" sz="2400" dirty="0" smtClean="0">
              <a:latin typeface="Avenir Light"/>
              <a:cs typeface="Avenir Light"/>
            </a:endParaRPr>
          </a:p>
          <a:p>
            <a:r>
              <a:rPr lang="en-GB" sz="2800" dirty="0" smtClean="0">
                <a:solidFill>
                  <a:srgbClr val="595959"/>
                </a:solidFill>
                <a:latin typeface="Avenir Light"/>
                <a:cs typeface="Avenir Light"/>
              </a:rPr>
              <a:t>But need a stack to push the intersection nodes</a:t>
            </a:r>
          </a:p>
          <a:p>
            <a:r>
              <a:rPr lang="en-GB" sz="2800" dirty="0" smtClean="0">
                <a:solidFill>
                  <a:srgbClr val="595959"/>
                </a:solidFill>
                <a:latin typeface="Avenir Light"/>
                <a:cs typeface="Avenir Light"/>
              </a:rPr>
              <a:t>Conclude as soon a point is located into a shadow volume</a:t>
            </a:r>
          </a:p>
          <a:p>
            <a:r>
              <a:rPr lang="en-GB" sz="2800" dirty="0" smtClean="0">
                <a:solidFill>
                  <a:srgbClr val="595959"/>
                </a:solidFill>
                <a:latin typeface="Avenir Light"/>
                <a:cs typeface="Avenir Light"/>
              </a:rPr>
              <a:t>Clear the stack to decide it is lighted</a:t>
            </a:r>
          </a:p>
          <a:p>
            <a:pPr marL="0" indent="0">
              <a:buNone/>
            </a:pPr>
            <a:endParaRPr lang="en-GB" sz="2400" dirty="0" smtClean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702939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wl-lego-eg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1" y="4069976"/>
            <a:ext cx="4792870" cy="2709244"/>
          </a:xfrm>
          <a:prstGeom prst="rect">
            <a:avLst/>
          </a:prstGeom>
        </p:spPr>
      </p:pic>
      <p:pic>
        <p:nvPicPr>
          <p:cNvPr id="5" name="Image 4" descr="wl-le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1" y="1292994"/>
            <a:ext cx="4792870" cy="2709244"/>
          </a:xfrm>
          <a:prstGeom prst="rect">
            <a:avLst/>
          </a:prstGeom>
        </p:spPr>
      </p:pic>
      <p:pic>
        <p:nvPicPr>
          <p:cNvPr id="10" name="Image 9" descr="algo.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6" t="17417" r="9873" b="50239"/>
          <a:stretch/>
        </p:blipFill>
        <p:spPr>
          <a:xfrm>
            <a:off x="5259600" y="1644148"/>
            <a:ext cx="3715200" cy="4614580"/>
          </a:xfrm>
          <a:prstGeom prst="rect">
            <a:avLst/>
          </a:prstGeom>
        </p:spPr>
      </p:pic>
      <p:sp>
        <p:nvSpPr>
          <p:cNvPr id="21" name="Parenthèse ouvrante 20"/>
          <p:cNvSpPr/>
          <p:nvPr/>
        </p:nvSpPr>
        <p:spPr>
          <a:xfrm>
            <a:off x="5092700" y="2286000"/>
            <a:ext cx="192300" cy="3556000"/>
          </a:xfrm>
          <a:prstGeom prst="leftBracket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ZoneTexte 8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rPr>
              <a:t>	PSV &gt; stack-based query analysis </a:t>
            </a:r>
          </a:p>
        </p:txBody>
      </p:sp>
    </p:spTree>
    <p:extLst>
      <p:ext uri="{BB962C8B-B14F-4D97-AF65-F5344CB8AC3E}">
        <p14:creationId xmlns:p14="http://schemas.microsoft.com/office/powerpoint/2010/main" val="244084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wl-lego-eg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1" y="4069976"/>
            <a:ext cx="4792870" cy="2709244"/>
          </a:xfrm>
          <a:prstGeom prst="rect">
            <a:avLst/>
          </a:prstGeom>
        </p:spPr>
      </p:pic>
      <p:pic>
        <p:nvPicPr>
          <p:cNvPr id="5" name="Image 4" descr="wl-le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1" y="1292994"/>
            <a:ext cx="4792870" cy="2709244"/>
          </a:xfrm>
          <a:prstGeom prst="rect">
            <a:avLst/>
          </a:prstGeom>
        </p:spPr>
      </p:pic>
      <p:pic>
        <p:nvPicPr>
          <p:cNvPr id="10" name="Image 9" descr="algo.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6" t="17417" r="9873" b="50239"/>
          <a:stretch/>
        </p:blipFill>
        <p:spPr>
          <a:xfrm>
            <a:off x="5259600" y="1644148"/>
            <a:ext cx="3715200" cy="4614580"/>
          </a:xfrm>
          <a:prstGeom prst="rect">
            <a:avLst/>
          </a:prstGeom>
        </p:spPr>
      </p:pic>
      <p:sp>
        <p:nvSpPr>
          <p:cNvPr id="12" name="Ellipse 11"/>
          <p:cNvSpPr/>
          <p:nvPr/>
        </p:nvSpPr>
        <p:spPr>
          <a:xfrm>
            <a:off x="2298700" y="3263900"/>
            <a:ext cx="165100" cy="1651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Ellipse 13"/>
          <p:cNvSpPr/>
          <p:nvPr/>
        </p:nvSpPr>
        <p:spPr>
          <a:xfrm>
            <a:off x="2260600" y="6030128"/>
            <a:ext cx="165100" cy="1651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5782319" y="5236219"/>
            <a:ext cx="2946400" cy="177800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arenthèse ouvrante 7"/>
          <p:cNvSpPr/>
          <p:nvPr/>
        </p:nvSpPr>
        <p:spPr>
          <a:xfrm>
            <a:off x="5092700" y="2286000"/>
            <a:ext cx="192300" cy="3556000"/>
          </a:xfrm>
          <a:prstGeom prst="leftBracket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ZoneTexte 15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en-GB" smtClean="0"/>
              <a:t>	PSV &gt; stack-based query analysis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83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wl-lego-eg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1" y="4069976"/>
            <a:ext cx="4792870" cy="2709244"/>
          </a:xfrm>
          <a:prstGeom prst="rect">
            <a:avLst/>
          </a:prstGeom>
        </p:spPr>
      </p:pic>
      <p:pic>
        <p:nvPicPr>
          <p:cNvPr id="5" name="Image 4" descr="wl-le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1" y="1292994"/>
            <a:ext cx="4792870" cy="2709244"/>
          </a:xfrm>
          <a:prstGeom prst="rect">
            <a:avLst/>
          </a:prstGeom>
        </p:spPr>
      </p:pic>
      <p:pic>
        <p:nvPicPr>
          <p:cNvPr id="10" name="Image 9" descr="algo.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6" t="17417" r="9873" b="50239"/>
          <a:stretch/>
        </p:blipFill>
        <p:spPr>
          <a:xfrm>
            <a:off x="5259600" y="1644148"/>
            <a:ext cx="3715200" cy="4614580"/>
          </a:xfrm>
          <a:prstGeom prst="rect">
            <a:avLst/>
          </a:prstGeom>
        </p:spPr>
      </p:pic>
      <p:sp>
        <p:nvSpPr>
          <p:cNvPr id="12" name="Ellipse 11"/>
          <p:cNvSpPr/>
          <p:nvPr/>
        </p:nvSpPr>
        <p:spPr>
          <a:xfrm>
            <a:off x="3568700" y="2844800"/>
            <a:ext cx="165100" cy="165100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5303538" y="5919647"/>
            <a:ext cx="3615400" cy="177800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llipse 7"/>
          <p:cNvSpPr/>
          <p:nvPr/>
        </p:nvSpPr>
        <p:spPr>
          <a:xfrm>
            <a:off x="3568700" y="5638800"/>
            <a:ext cx="165100" cy="165100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Parenthèse ouvrante 1"/>
          <p:cNvSpPr/>
          <p:nvPr/>
        </p:nvSpPr>
        <p:spPr>
          <a:xfrm>
            <a:off x="5092700" y="2286000"/>
            <a:ext cx="192300" cy="3556000"/>
          </a:xfrm>
          <a:prstGeom prst="leftBracket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ZoneTexte 13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en-GB" dirty="0" smtClean="0"/>
              <a:t>	PSV &gt; stack-based query analysis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1787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en-GB" smtClean="0"/>
              <a:t>	PSV &gt; Deep query 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47055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GB" sz="2800" dirty="0" smtClean="0">
                <a:latin typeface="Avenir Light"/>
                <a:cs typeface="Avenir Light"/>
              </a:rPr>
              <a:t>Behaviour</a:t>
            </a:r>
          </a:p>
          <a:p>
            <a:pPr lvl="1"/>
            <a:r>
              <a:rPr lang="en-GB" sz="2400" dirty="0" smtClean="0">
                <a:solidFill>
                  <a:srgbClr val="595959"/>
                </a:solidFill>
                <a:latin typeface="Avenir Light"/>
                <a:cs typeface="Avenir Light"/>
              </a:rPr>
              <a:t>Shadow: early exit, quite fast</a:t>
            </a:r>
          </a:p>
          <a:p>
            <a:pPr lvl="1"/>
            <a:r>
              <a:rPr lang="en-GB" sz="2400" dirty="0" smtClean="0">
                <a:solidFill>
                  <a:srgbClr val="595959"/>
                </a:solidFill>
                <a:latin typeface="Avenir Light"/>
                <a:cs typeface="Avenir Light"/>
              </a:rPr>
              <a:t>Lighted: need to clear out the stack, can be slow</a:t>
            </a:r>
          </a:p>
          <a:p>
            <a:endParaRPr lang="en-GB" sz="2800" dirty="0" smtClean="0">
              <a:latin typeface="Avenir Light"/>
              <a:cs typeface="Avenir Light"/>
            </a:endParaRPr>
          </a:p>
          <a:p>
            <a:r>
              <a:rPr lang="en-GB" sz="2800" dirty="0" smtClean="0">
                <a:latin typeface="Avenir Light"/>
                <a:cs typeface="Avenir Light"/>
              </a:rPr>
              <a:t>Similar to computation logic</a:t>
            </a:r>
          </a:p>
          <a:p>
            <a:pPr lvl="1"/>
            <a:r>
              <a:rPr lang="en-GB" sz="2400" dirty="0" smtClean="0">
                <a:solidFill>
                  <a:srgbClr val="595959"/>
                </a:solidFill>
                <a:latin typeface="Avenir Light"/>
                <a:cs typeface="Avenir Light"/>
              </a:rPr>
              <a:t>Theorem: check all the negation</a:t>
            </a:r>
          </a:p>
          <a:p>
            <a:pPr lvl="1"/>
            <a:r>
              <a:rPr lang="en-GB" sz="2400" dirty="0" smtClean="0">
                <a:solidFill>
                  <a:srgbClr val="595959"/>
                </a:solidFill>
                <a:latin typeface="Avenir Light"/>
                <a:cs typeface="Avenir Light"/>
              </a:rPr>
              <a:t>Accelerate: add constraints</a:t>
            </a:r>
          </a:p>
          <a:p>
            <a:endParaRPr lang="en-GB" sz="2800" dirty="0" smtClean="0">
              <a:latin typeface="Avenir Light"/>
              <a:cs typeface="Avenir Light"/>
            </a:endParaRPr>
          </a:p>
          <a:p>
            <a:r>
              <a:rPr lang="en-GB" sz="2800" dirty="0" smtClean="0">
                <a:latin typeface="Avenir Light"/>
                <a:cs typeface="Avenir Light"/>
              </a:rPr>
              <a:t>We add a depth constraint:</a:t>
            </a:r>
          </a:p>
          <a:p>
            <a:pPr lvl="1"/>
            <a:r>
              <a:rPr lang="en-GB" sz="2400" dirty="0" smtClean="0">
                <a:solidFill>
                  <a:srgbClr val="595959"/>
                </a:solidFill>
                <a:latin typeface="Avenir Light"/>
                <a:cs typeface="Avenir Light"/>
              </a:rPr>
              <a:t>Push intersection nodes only if they contain at least one triangle nearest from the light than the query point</a:t>
            </a:r>
          </a:p>
        </p:txBody>
      </p:sp>
    </p:spTree>
    <p:extLst>
      <p:ext uri="{BB962C8B-B14F-4D97-AF65-F5344CB8AC3E}">
        <p14:creationId xmlns:p14="http://schemas.microsoft.com/office/powerpoint/2010/main" val="908128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en-GB" smtClean="0"/>
              <a:t>	PSV &gt; Stack problem 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03917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GB" sz="2800" dirty="0">
                <a:latin typeface="Avenir Light"/>
                <a:cs typeface="Avenir Light"/>
              </a:rPr>
              <a:t>TOP tree can have a large depth … </a:t>
            </a:r>
          </a:p>
          <a:p>
            <a:pPr lvl="1"/>
            <a:r>
              <a:rPr lang="en-GB" sz="2400" dirty="0">
                <a:solidFill>
                  <a:srgbClr val="595959"/>
                </a:solidFill>
                <a:latin typeface="Avenir Light"/>
                <a:cs typeface="Avenir Light"/>
              </a:rPr>
              <a:t>We need a sufficiently large stack</a:t>
            </a:r>
          </a:p>
          <a:p>
            <a:endParaRPr lang="en-GB" sz="2800" dirty="0" smtClean="0">
              <a:latin typeface="Avenir Light"/>
              <a:cs typeface="Avenir Light"/>
            </a:endParaRPr>
          </a:p>
          <a:p>
            <a:r>
              <a:rPr lang="en-GB" sz="2800" dirty="0" smtClean="0">
                <a:latin typeface="Avenir Light"/>
                <a:cs typeface="Avenir Light"/>
              </a:rPr>
              <a:t>How to predict the stack size?</a:t>
            </a:r>
          </a:p>
          <a:p>
            <a:pPr lvl="1"/>
            <a:r>
              <a:rPr lang="en-GB" sz="2400" dirty="0" smtClean="0">
                <a:solidFill>
                  <a:srgbClr val="595959"/>
                </a:solidFill>
                <a:latin typeface="Avenir Light"/>
                <a:cs typeface="Avenir Light"/>
              </a:rPr>
              <a:t>Too large: computation overhead</a:t>
            </a:r>
          </a:p>
          <a:p>
            <a:pPr lvl="1"/>
            <a:r>
              <a:rPr lang="en-GB" sz="2400" dirty="0" smtClean="0">
                <a:solidFill>
                  <a:srgbClr val="595959"/>
                </a:solidFill>
                <a:latin typeface="Avenir Light"/>
                <a:cs typeface="Avenir Light"/>
              </a:rPr>
              <a:t>Too small: errors, or lock</a:t>
            </a:r>
          </a:p>
          <a:p>
            <a:pPr marL="457200" lvl="1" indent="0">
              <a:buNone/>
            </a:pPr>
            <a:endParaRPr lang="en-GB" sz="2400" dirty="0" smtClean="0">
              <a:latin typeface="Avenir Light"/>
              <a:cs typeface="Avenir Light"/>
            </a:endParaRPr>
          </a:p>
          <a:p>
            <a:r>
              <a:rPr lang="en-GB" sz="2800" dirty="0" smtClean="0">
                <a:latin typeface="Avenir Light"/>
                <a:cs typeface="Avenir Light"/>
              </a:rPr>
              <a:t>We propose a </a:t>
            </a:r>
            <a:r>
              <a:rPr lang="en-GB" sz="2800" dirty="0" err="1" smtClean="0">
                <a:latin typeface="Avenir Light"/>
                <a:cs typeface="Avenir Light"/>
              </a:rPr>
              <a:t>stackless</a:t>
            </a:r>
            <a:r>
              <a:rPr lang="en-GB" sz="2800" dirty="0" smtClean="0">
                <a:latin typeface="Avenir Light"/>
                <a:cs typeface="Avenir Light"/>
              </a:rPr>
              <a:t> query</a:t>
            </a:r>
          </a:p>
          <a:p>
            <a:pPr lvl="1"/>
            <a:r>
              <a:rPr lang="en-GB" sz="2400" dirty="0" smtClean="0">
                <a:solidFill>
                  <a:srgbClr val="595959"/>
                </a:solidFill>
                <a:latin typeface="Avenir Light"/>
                <a:cs typeface="Avenir Light"/>
              </a:rPr>
              <a:t>Each node contains a link to its nearest intersection ancestor ...</a:t>
            </a:r>
          </a:p>
        </p:txBody>
      </p:sp>
    </p:spTree>
    <p:extLst>
      <p:ext uri="{BB962C8B-B14F-4D97-AF65-F5344CB8AC3E}">
        <p14:creationId xmlns:p14="http://schemas.microsoft.com/office/powerpoint/2010/main" val="3188530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317500" y="1328174"/>
            <a:ext cx="2132510" cy="4526526"/>
            <a:chOff x="6350" y="739845"/>
            <a:chExt cx="2409680" cy="5114855"/>
          </a:xfrm>
        </p:grpSpPr>
        <p:sp>
          <p:nvSpPr>
            <p:cNvPr id="213" name="Forme libre 212"/>
            <p:cNvSpPr/>
            <p:nvPr/>
          </p:nvSpPr>
          <p:spPr>
            <a:xfrm>
              <a:off x="6350" y="3009900"/>
              <a:ext cx="2019300" cy="2844800"/>
            </a:xfrm>
            <a:custGeom>
              <a:avLst/>
              <a:gdLst>
                <a:gd name="connsiteX0" fmla="*/ 0 w 2019300"/>
                <a:gd name="connsiteY0" fmla="*/ 2203450 h 2844800"/>
                <a:gd name="connsiteX1" fmla="*/ 1168400 w 2019300"/>
                <a:gd name="connsiteY1" fmla="*/ 0 h 2844800"/>
                <a:gd name="connsiteX2" fmla="*/ 2019300 w 2019300"/>
                <a:gd name="connsiteY2" fmla="*/ 114300 h 2844800"/>
                <a:gd name="connsiteX3" fmla="*/ 1619250 w 2019300"/>
                <a:gd name="connsiteY3" fmla="*/ 2844800 h 2844800"/>
                <a:gd name="connsiteX4" fmla="*/ 0 w 2019300"/>
                <a:gd name="connsiteY4" fmla="*/ 2203450 h 284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9300" h="2844800">
                  <a:moveTo>
                    <a:pt x="0" y="2203450"/>
                  </a:moveTo>
                  <a:lnTo>
                    <a:pt x="1168400" y="0"/>
                  </a:lnTo>
                  <a:lnTo>
                    <a:pt x="2019300" y="114300"/>
                  </a:lnTo>
                  <a:lnTo>
                    <a:pt x="1619250" y="2844800"/>
                  </a:lnTo>
                  <a:lnTo>
                    <a:pt x="0" y="220345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latin typeface="Avenir Light"/>
                <a:cs typeface="Avenir Light"/>
              </a:endParaRPr>
            </a:p>
          </p:txBody>
        </p:sp>
        <p:cxnSp>
          <p:nvCxnSpPr>
            <p:cNvPr id="176" name="Connecteur droit 175"/>
            <p:cNvCxnSpPr>
              <a:stCxn id="175" idx="0"/>
            </p:cNvCxnSpPr>
            <p:nvPr/>
          </p:nvCxnSpPr>
          <p:spPr>
            <a:xfrm flipH="1">
              <a:off x="1625600" y="739845"/>
              <a:ext cx="738806" cy="5102347"/>
            </a:xfrm>
            <a:prstGeom prst="line">
              <a:avLst/>
            </a:prstGeom>
            <a:ln w="3175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cteur droit 178"/>
            <p:cNvCxnSpPr>
              <a:stCxn id="175" idx="0"/>
            </p:cNvCxnSpPr>
            <p:nvPr/>
          </p:nvCxnSpPr>
          <p:spPr>
            <a:xfrm flipH="1">
              <a:off x="10326" y="739845"/>
              <a:ext cx="2354080" cy="4472711"/>
            </a:xfrm>
            <a:prstGeom prst="line">
              <a:avLst/>
            </a:prstGeom>
            <a:ln w="3175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cteur droit 171"/>
            <p:cNvCxnSpPr/>
            <p:nvPr/>
          </p:nvCxnSpPr>
          <p:spPr>
            <a:xfrm>
              <a:off x="1177042" y="3013120"/>
              <a:ext cx="842258" cy="104924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Ellipse 174"/>
            <p:cNvSpPr/>
            <p:nvPr/>
          </p:nvSpPr>
          <p:spPr>
            <a:xfrm>
              <a:off x="2312781" y="739845"/>
              <a:ext cx="103249" cy="10324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venir Light"/>
                <a:cs typeface="Avenir Light"/>
              </a:endParaRPr>
            </a:p>
          </p:txBody>
        </p:sp>
        <p:sp>
          <p:nvSpPr>
            <p:cNvPr id="220" name="ZoneTexte 219"/>
            <p:cNvSpPr txBox="1"/>
            <p:nvPr/>
          </p:nvSpPr>
          <p:spPr>
            <a:xfrm>
              <a:off x="732542" y="3178924"/>
              <a:ext cx="32617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smtClean="0">
                  <a:latin typeface="Avenir Light"/>
                  <a:cs typeface="Avenir Light"/>
                </a:rPr>
                <a:t>1</a:t>
              </a:r>
            </a:p>
            <a:p>
              <a:endParaRPr lang="en-GB">
                <a:latin typeface="Avenir Light"/>
                <a:cs typeface="Avenir Light"/>
              </a:endParaRPr>
            </a:p>
          </p:txBody>
        </p:sp>
        <p:sp>
          <p:nvSpPr>
            <p:cNvPr id="221" name="ZoneTexte 220"/>
            <p:cNvSpPr txBox="1"/>
            <p:nvPr/>
          </p:nvSpPr>
          <p:spPr>
            <a:xfrm>
              <a:off x="1919419" y="3182267"/>
              <a:ext cx="32617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smtClean="0">
                  <a:latin typeface="Avenir Light"/>
                  <a:cs typeface="Avenir Light"/>
                </a:rPr>
                <a:t>2</a:t>
              </a:r>
            </a:p>
            <a:p>
              <a:endParaRPr lang="en-GB">
                <a:latin typeface="Avenir Light"/>
                <a:cs typeface="Avenir Light"/>
              </a:endParaRPr>
            </a:p>
          </p:txBody>
        </p:sp>
        <p:sp>
          <p:nvSpPr>
            <p:cNvPr id="222" name="ZoneTexte 221"/>
            <p:cNvSpPr txBox="1"/>
            <p:nvPr/>
          </p:nvSpPr>
          <p:spPr>
            <a:xfrm>
              <a:off x="1428749" y="2971125"/>
              <a:ext cx="32617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smtClean="0">
                  <a:latin typeface="Avenir Light"/>
                  <a:cs typeface="Avenir Light"/>
                </a:rPr>
                <a:t>3</a:t>
              </a:r>
            </a:p>
            <a:p>
              <a:endParaRPr lang="en-GB">
                <a:latin typeface="Avenir Light"/>
                <a:cs typeface="Avenir Light"/>
              </a:endParaRPr>
            </a:p>
          </p:txBody>
        </p:sp>
      </p:grpSp>
      <p:grpSp>
        <p:nvGrpSpPr>
          <p:cNvPr id="120" name="Grouper 119"/>
          <p:cNvGrpSpPr/>
          <p:nvPr/>
        </p:nvGrpSpPr>
        <p:grpSpPr>
          <a:xfrm>
            <a:off x="4094453" y="1475181"/>
            <a:ext cx="2466636" cy="1372837"/>
            <a:chOff x="3780535" y="625342"/>
            <a:chExt cx="2692207" cy="1498382"/>
          </a:xfrm>
        </p:grpSpPr>
        <p:cxnSp>
          <p:nvCxnSpPr>
            <p:cNvPr id="102" name="Straight Connector 136"/>
            <p:cNvCxnSpPr/>
            <p:nvPr/>
          </p:nvCxnSpPr>
          <p:spPr>
            <a:xfrm>
              <a:off x="4146884" y="820385"/>
              <a:ext cx="2325858" cy="1163215"/>
            </a:xfrm>
            <a:prstGeom prst="line">
              <a:avLst/>
            </a:prstGeom>
            <a:solidFill>
              <a:schemeClr val="bg1"/>
            </a:solidFill>
            <a:ln w="19050" cmpd="sng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3" name="Group 137"/>
            <p:cNvGrpSpPr/>
            <p:nvPr/>
          </p:nvGrpSpPr>
          <p:grpSpPr>
            <a:xfrm>
              <a:off x="3780535" y="625342"/>
              <a:ext cx="543050" cy="534652"/>
              <a:chOff x="1589024" y="3452580"/>
              <a:chExt cx="574626" cy="565854"/>
            </a:xfrm>
            <a:solidFill>
              <a:schemeClr val="bg1"/>
            </a:solidFill>
          </p:grpSpPr>
          <p:cxnSp>
            <p:nvCxnSpPr>
              <p:cNvPr id="116" name="Straight Connector 150"/>
              <p:cNvCxnSpPr/>
              <p:nvPr/>
            </p:nvCxnSpPr>
            <p:spPr>
              <a:xfrm>
                <a:off x="1964074" y="3857581"/>
                <a:ext cx="0" cy="160853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51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8" name="Oval 152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60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1</a:t>
                </a:r>
                <a:endParaRPr lang="en-GB" sz="160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4" name="Group 138"/>
            <p:cNvGrpSpPr/>
            <p:nvPr/>
          </p:nvGrpSpPr>
          <p:grpSpPr>
            <a:xfrm>
              <a:off x="4705506" y="1078164"/>
              <a:ext cx="543050" cy="606216"/>
              <a:chOff x="1589024" y="3452580"/>
              <a:chExt cx="574626" cy="641594"/>
            </a:xfrm>
            <a:solidFill>
              <a:schemeClr val="bg1"/>
            </a:solidFill>
          </p:grpSpPr>
          <p:cxnSp>
            <p:nvCxnSpPr>
              <p:cNvPr id="113" name="Straight Connector 147"/>
              <p:cNvCxnSpPr>
                <a:stCxn id="115" idx="4"/>
              </p:cNvCxnSpPr>
              <p:nvPr/>
            </p:nvCxnSpPr>
            <p:spPr>
              <a:xfrm flipH="1">
                <a:off x="1957690" y="3857580"/>
                <a:ext cx="6384" cy="236594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48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5" name="Oval 149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60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2</a:t>
                </a:r>
                <a:endParaRPr lang="en-GB" sz="160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5" name="Group 139"/>
            <p:cNvGrpSpPr/>
            <p:nvPr/>
          </p:nvGrpSpPr>
          <p:grpSpPr>
            <a:xfrm>
              <a:off x="5660092" y="1572799"/>
              <a:ext cx="569855" cy="550925"/>
              <a:chOff x="1560660" y="3452580"/>
              <a:chExt cx="602990" cy="583077"/>
            </a:xfrm>
            <a:solidFill>
              <a:schemeClr val="bg1"/>
            </a:solidFill>
          </p:grpSpPr>
          <p:cxnSp>
            <p:nvCxnSpPr>
              <p:cNvPr id="110" name="Straight Connector 144"/>
              <p:cNvCxnSpPr/>
              <p:nvPr/>
            </p:nvCxnSpPr>
            <p:spPr>
              <a:xfrm>
                <a:off x="1953126" y="3701348"/>
                <a:ext cx="0" cy="334309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45"/>
              <p:cNvCxnSpPr/>
              <p:nvPr/>
            </p:nvCxnSpPr>
            <p:spPr>
              <a:xfrm flipH="1">
                <a:off x="1560660" y="3647961"/>
                <a:ext cx="379938" cy="239388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2" name="Oval 146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60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3</a:t>
                </a:r>
                <a:endParaRPr lang="en-GB" sz="160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</p:grpSp>
      <p:sp>
        <p:nvSpPr>
          <p:cNvPr id="167" name="Rectangle à coins arrondis 166"/>
          <p:cNvSpPr/>
          <p:nvPr/>
        </p:nvSpPr>
        <p:spPr>
          <a:xfrm>
            <a:off x="6540071" y="2633098"/>
            <a:ext cx="245956" cy="245956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sp>
        <p:nvSpPr>
          <p:cNvPr id="121" name="ZoneTexte 120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en-GB" smtClean="0"/>
              <a:t>	TOP tree &gt; enable stackless query</a:t>
            </a:r>
            <a:endParaRPr lang="en-GB"/>
          </a:p>
        </p:txBody>
      </p:sp>
      <p:sp>
        <p:nvSpPr>
          <p:cNvPr id="3" name="ZoneTexte 2"/>
          <p:cNvSpPr txBox="1"/>
          <p:nvPr/>
        </p:nvSpPr>
        <p:spPr>
          <a:xfrm>
            <a:off x="542387" y="626065"/>
            <a:ext cx="3113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New building algorithm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062522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317500" y="1328174"/>
            <a:ext cx="2132510" cy="4526526"/>
            <a:chOff x="6350" y="739845"/>
            <a:chExt cx="2409680" cy="5114855"/>
          </a:xfrm>
        </p:grpSpPr>
        <p:sp>
          <p:nvSpPr>
            <p:cNvPr id="213" name="Forme libre 212"/>
            <p:cNvSpPr/>
            <p:nvPr/>
          </p:nvSpPr>
          <p:spPr>
            <a:xfrm>
              <a:off x="6350" y="3009900"/>
              <a:ext cx="2019300" cy="2844800"/>
            </a:xfrm>
            <a:custGeom>
              <a:avLst/>
              <a:gdLst>
                <a:gd name="connsiteX0" fmla="*/ 0 w 2019300"/>
                <a:gd name="connsiteY0" fmla="*/ 2203450 h 2844800"/>
                <a:gd name="connsiteX1" fmla="*/ 1168400 w 2019300"/>
                <a:gd name="connsiteY1" fmla="*/ 0 h 2844800"/>
                <a:gd name="connsiteX2" fmla="*/ 2019300 w 2019300"/>
                <a:gd name="connsiteY2" fmla="*/ 114300 h 2844800"/>
                <a:gd name="connsiteX3" fmla="*/ 1619250 w 2019300"/>
                <a:gd name="connsiteY3" fmla="*/ 2844800 h 2844800"/>
                <a:gd name="connsiteX4" fmla="*/ 0 w 2019300"/>
                <a:gd name="connsiteY4" fmla="*/ 2203450 h 284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9300" h="2844800">
                  <a:moveTo>
                    <a:pt x="0" y="2203450"/>
                  </a:moveTo>
                  <a:lnTo>
                    <a:pt x="1168400" y="0"/>
                  </a:lnTo>
                  <a:lnTo>
                    <a:pt x="2019300" y="114300"/>
                  </a:lnTo>
                  <a:lnTo>
                    <a:pt x="1619250" y="2844800"/>
                  </a:lnTo>
                  <a:lnTo>
                    <a:pt x="0" y="220345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cxnSp>
          <p:nvCxnSpPr>
            <p:cNvPr id="176" name="Connecteur droit 175"/>
            <p:cNvCxnSpPr>
              <a:stCxn id="175" idx="0"/>
            </p:cNvCxnSpPr>
            <p:nvPr/>
          </p:nvCxnSpPr>
          <p:spPr>
            <a:xfrm flipH="1">
              <a:off x="1625600" y="739845"/>
              <a:ext cx="738806" cy="5102347"/>
            </a:xfrm>
            <a:prstGeom prst="line">
              <a:avLst/>
            </a:prstGeom>
            <a:ln w="3175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cteur droit 178"/>
            <p:cNvCxnSpPr>
              <a:stCxn id="175" idx="0"/>
            </p:cNvCxnSpPr>
            <p:nvPr/>
          </p:nvCxnSpPr>
          <p:spPr>
            <a:xfrm flipH="1">
              <a:off x="10326" y="739845"/>
              <a:ext cx="2354080" cy="4472711"/>
            </a:xfrm>
            <a:prstGeom prst="line">
              <a:avLst/>
            </a:prstGeom>
            <a:ln w="3175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cteur droit 171"/>
            <p:cNvCxnSpPr/>
            <p:nvPr/>
          </p:nvCxnSpPr>
          <p:spPr>
            <a:xfrm>
              <a:off x="1177042" y="3013120"/>
              <a:ext cx="842258" cy="104924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Ellipse 174"/>
            <p:cNvSpPr/>
            <p:nvPr/>
          </p:nvSpPr>
          <p:spPr>
            <a:xfrm>
              <a:off x="2312781" y="739845"/>
              <a:ext cx="103249" cy="10324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20" name="ZoneTexte 219"/>
            <p:cNvSpPr txBox="1"/>
            <p:nvPr/>
          </p:nvSpPr>
          <p:spPr>
            <a:xfrm>
              <a:off x="732542" y="3178924"/>
              <a:ext cx="326179" cy="382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1</a:t>
              </a:r>
              <a:endParaRPr lang="en-US" sz="1600" dirty="0">
                <a:latin typeface="Avenir Light"/>
                <a:cs typeface="Avenir Light"/>
              </a:endParaRPr>
            </a:p>
          </p:txBody>
        </p:sp>
        <p:sp>
          <p:nvSpPr>
            <p:cNvPr id="221" name="ZoneTexte 220"/>
            <p:cNvSpPr txBox="1"/>
            <p:nvPr/>
          </p:nvSpPr>
          <p:spPr>
            <a:xfrm>
              <a:off x="1919419" y="3182267"/>
              <a:ext cx="32922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2</a:t>
              </a:r>
            </a:p>
            <a:p>
              <a:endParaRPr lang="fr-FR" dirty="0">
                <a:latin typeface="Avenir Light"/>
                <a:cs typeface="Avenir Light"/>
              </a:endParaRPr>
            </a:p>
          </p:txBody>
        </p:sp>
        <p:sp>
          <p:nvSpPr>
            <p:cNvPr id="222" name="ZoneTexte 221"/>
            <p:cNvSpPr txBox="1"/>
            <p:nvPr/>
          </p:nvSpPr>
          <p:spPr>
            <a:xfrm>
              <a:off x="1428749" y="2971125"/>
              <a:ext cx="32922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3</a:t>
              </a:r>
            </a:p>
            <a:p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120" name="Grouper 119"/>
          <p:cNvGrpSpPr/>
          <p:nvPr/>
        </p:nvGrpSpPr>
        <p:grpSpPr>
          <a:xfrm>
            <a:off x="4094453" y="1475181"/>
            <a:ext cx="2466636" cy="1372837"/>
            <a:chOff x="3780535" y="625342"/>
            <a:chExt cx="2692207" cy="1498382"/>
          </a:xfrm>
        </p:grpSpPr>
        <p:cxnSp>
          <p:nvCxnSpPr>
            <p:cNvPr id="102" name="Straight Connector 136"/>
            <p:cNvCxnSpPr/>
            <p:nvPr/>
          </p:nvCxnSpPr>
          <p:spPr>
            <a:xfrm>
              <a:off x="4146884" y="820385"/>
              <a:ext cx="2325858" cy="1163215"/>
            </a:xfrm>
            <a:prstGeom prst="line">
              <a:avLst/>
            </a:prstGeom>
            <a:solidFill>
              <a:schemeClr val="bg1"/>
            </a:solidFill>
            <a:ln w="19050" cmpd="sng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3" name="Group 137"/>
            <p:cNvGrpSpPr/>
            <p:nvPr/>
          </p:nvGrpSpPr>
          <p:grpSpPr>
            <a:xfrm>
              <a:off x="3780535" y="625342"/>
              <a:ext cx="543050" cy="534652"/>
              <a:chOff x="1589024" y="3452580"/>
              <a:chExt cx="574626" cy="565854"/>
            </a:xfrm>
            <a:solidFill>
              <a:schemeClr val="bg1"/>
            </a:solidFill>
          </p:grpSpPr>
          <p:cxnSp>
            <p:nvCxnSpPr>
              <p:cNvPr id="116" name="Straight Connector 150"/>
              <p:cNvCxnSpPr/>
              <p:nvPr/>
            </p:nvCxnSpPr>
            <p:spPr>
              <a:xfrm>
                <a:off x="1964074" y="3857581"/>
                <a:ext cx="0" cy="160853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51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8" name="Oval 152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1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4" name="Group 138"/>
            <p:cNvGrpSpPr/>
            <p:nvPr/>
          </p:nvGrpSpPr>
          <p:grpSpPr>
            <a:xfrm>
              <a:off x="4705506" y="1078164"/>
              <a:ext cx="543050" cy="606216"/>
              <a:chOff x="1589024" y="3452580"/>
              <a:chExt cx="574626" cy="641594"/>
            </a:xfrm>
            <a:solidFill>
              <a:schemeClr val="bg1"/>
            </a:solidFill>
          </p:grpSpPr>
          <p:cxnSp>
            <p:nvCxnSpPr>
              <p:cNvPr id="113" name="Straight Connector 147"/>
              <p:cNvCxnSpPr>
                <a:stCxn id="115" idx="4"/>
              </p:cNvCxnSpPr>
              <p:nvPr/>
            </p:nvCxnSpPr>
            <p:spPr>
              <a:xfrm flipH="1">
                <a:off x="1957690" y="3857580"/>
                <a:ext cx="6384" cy="236594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48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5" name="Oval 149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2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5" name="Group 139"/>
            <p:cNvGrpSpPr/>
            <p:nvPr/>
          </p:nvGrpSpPr>
          <p:grpSpPr>
            <a:xfrm>
              <a:off x="5660092" y="1572799"/>
              <a:ext cx="569855" cy="550925"/>
              <a:chOff x="1560660" y="3452580"/>
              <a:chExt cx="602990" cy="583077"/>
            </a:xfrm>
            <a:solidFill>
              <a:schemeClr val="bg1"/>
            </a:solidFill>
          </p:grpSpPr>
          <p:cxnSp>
            <p:nvCxnSpPr>
              <p:cNvPr id="110" name="Straight Connector 144"/>
              <p:cNvCxnSpPr/>
              <p:nvPr/>
            </p:nvCxnSpPr>
            <p:spPr>
              <a:xfrm>
                <a:off x="1953126" y="3701348"/>
                <a:ext cx="0" cy="334309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45"/>
              <p:cNvCxnSpPr/>
              <p:nvPr/>
            </p:nvCxnSpPr>
            <p:spPr>
              <a:xfrm flipH="1">
                <a:off x="1560660" y="3647961"/>
                <a:ext cx="379938" cy="239388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2" name="Oval 146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3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</p:grpSp>
      <p:sp>
        <p:nvSpPr>
          <p:cNvPr id="167" name="Rectangle à coins arrondis 166"/>
          <p:cNvSpPr/>
          <p:nvPr/>
        </p:nvSpPr>
        <p:spPr>
          <a:xfrm>
            <a:off x="6540071" y="2633098"/>
            <a:ext cx="245956" cy="245956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4430107" y="455700"/>
            <a:ext cx="353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venir Light"/>
                <a:cs typeface="Avenir Light"/>
              </a:rPr>
              <a:t>ø</a:t>
            </a:r>
            <a:endParaRPr lang="fr-FR" dirty="0">
              <a:latin typeface="Avenir Light"/>
              <a:cs typeface="Avenir Light"/>
            </a:endParaRPr>
          </a:p>
          <a:p>
            <a:endParaRPr lang="fr-FR" dirty="0">
              <a:latin typeface="Avenir Light"/>
              <a:cs typeface="Avenir Light"/>
            </a:endParaRPr>
          </a:p>
        </p:txBody>
      </p:sp>
      <p:sp>
        <p:nvSpPr>
          <p:cNvPr id="7" name="Forme libre 6"/>
          <p:cNvSpPr/>
          <p:nvPr/>
        </p:nvSpPr>
        <p:spPr>
          <a:xfrm>
            <a:off x="3916194" y="762000"/>
            <a:ext cx="424218" cy="1098176"/>
          </a:xfrm>
          <a:custGeom>
            <a:avLst/>
            <a:gdLst>
              <a:gd name="connsiteX0" fmla="*/ 140335 w 424218"/>
              <a:gd name="connsiteY0" fmla="*/ 1098176 h 1098176"/>
              <a:gd name="connsiteX1" fmla="*/ 13335 w 424218"/>
              <a:gd name="connsiteY1" fmla="*/ 463176 h 1098176"/>
              <a:gd name="connsiteX2" fmla="*/ 424218 w 424218"/>
              <a:gd name="connsiteY2" fmla="*/ 0 h 109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4218" h="1098176">
                <a:moveTo>
                  <a:pt x="140335" y="1098176"/>
                </a:moveTo>
                <a:cubicBezTo>
                  <a:pt x="53178" y="872190"/>
                  <a:pt x="-33979" y="646205"/>
                  <a:pt x="13335" y="463176"/>
                </a:cubicBezTo>
                <a:cubicBezTo>
                  <a:pt x="60649" y="280147"/>
                  <a:pt x="242433" y="140073"/>
                  <a:pt x="424218" y="0"/>
                </a:cubicBezTo>
              </a:path>
            </a:pathLst>
          </a:custGeom>
          <a:ln w="127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8" name="Forme libre 7"/>
          <p:cNvSpPr/>
          <p:nvPr/>
        </p:nvSpPr>
        <p:spPr>
          <a:xfrm>
            <a:off x="4676588" y="732118"/>
            <a:ext cx="306303" cy="1524000"/>
          </a:xfrm>
          <a:custGeom>
            <a:avLst/>
            <a:gdLst>
              <a:gd name="connsiteX0" fmla="*/ 186765 w 306303"/>
              <a:gd name="connsiteY0" fmla="*/ 1524000 h 1524000"/>
              <a:gd name="connsiteX1" fmla="*/ 298824 w 306303"/>
              <a:gd name="connsiteY1" fmla="*/ 605117 h 1524000"/>
              <a:gd name="connsiteX2" fmla="*/ 0 w 306303"/>
              <a:gd name="connsiteY2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6303" h="1524000">
                <a:moveTo>
                  <a:pt x="186765" y="1524000"/>
                </a:moveTo>
                <a:cubicBezTo>
                  <a:pt x="258358" y="1191558"/>
                  <a:pt x="329951" y="859117"/>
                  <a:pt x="298824" y="605117"/>
                </a:cubicBezTo>
                <a:cubicBezTo>
                  <a:pt x="267697" y="351117"/>
                  <a:pt x="0" y="0"/>
                  <a:pt x="0" y="0"/>
                </a:cubicBezTo>
              </a:path>
            </a:pathLst>
          </a:custGeom>
          <a:ln w="127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9" name="Forme libre 8"/>
          <p:cNvSpPr/>
          <p:nvPr/>
        </p:nvSpPr>
        <p:spPr>
          <a:xfrm>
            <a:off x="4848412" y="724647"/>
            <a:ext cx="945464" cy="1994647"/>
          </a:xfrm>
          <a:custGeom>
            <a:avLst/>
            <a:gdLst>
              <a:gd name="connsiteX0" fmla="*/ 933823 w 945464"/>
              <a:gd name="connsiteY0" fmla="*/ 1994647 h 1994647"/>
              <a:gd name="connsiteX1" fmla="*/ 814294 w 945464"/>
              <a:gd name="connsiteY1" fmla="*/ 866588 h 1994647"/>
              <a:gd name="connsiteX2" fmla="*/ 0 w 945464"/>
              <a:gd name="connsiteY2" fmla="*/ 0 h 199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5464" h="1994647">
                <a:moveTo>
                  <a:pt x="933823" y="1994647"/>
                </a:moveTo>
                <a:cubicBezTo>
                  <a:pt x="951877" y="1596838"/>
                  <a:pt x="969931" y="1199029"/>
                  <a:pt x="814294" y="866588"/>
                </a:cubicBezTo>
                <a:cubicBezTo>
                  <a:pt x="658657" y="534147"/>
                  <a:pt x="0" y="0"/>
                  <a:pt x="0" y="0"/>
                </a:cubicBezTo>
              </a:path>
            </a:pathLst>
          </a:custGeom>
          <a:ln w="127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/>
              <a:t>	TOP tree &gt; enable stackless query</a:t>
            </a:r>
            <a:endParaRPr lang="fr-FR" dirty="0"/>
          </a:p>
        </p:txBody>
      </p:sp>
      <p:sp>
        <p:nvSpPr>
          <p:cNvPr id="31" name="ZoneTexte 30"/>
          <p:cNvSpPr txBox="1"/>
          <p:nvPr/>
        </p:nvSpPr>
        <p:spPr>
          <a:xfrm>
            <a:off x="542387" y="626065"/>
            <a:ext cx="3113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New building algorithm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557961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317500" y="1328174"/>
            <a:ext cx="2132510" cy="4526526"/>
            <a:chOff x="6350" y="739845"/>
            <a:chExt cx="2409680" cy="5114855"/>
          </a:xfrm>
        </p:grpSpPr>
        <p:sp>
          <p:nvSpPr>
            <p:cNvPr id="213" name="Forme libre 212"/>
            <p:cNvSpPr/>
            <p:nvPr/>
          </p:nvSpPr>
          <p:spPr>
            <a:xfrm>
              <a:off x="6350" y="3009900"/>
              <a:ext cx="2019300" cy="2844800"/>
            </a:xfrm>
            <a:custGeom>
              <a:avLst/>
              <a:gdLst>
                <a:gd name="connsiteX0" fmla="*/ 0 w 2019300"/>
                <a:gd name="connsiteY0" fmla="*/ 2203450 h 2844800"/>
                <a:gd name="connsiteX1" fmla="*/ 1168400 w 2019300"/>
                <a:gd name="connsiteY1" fmla="*/ 0 h 2844800"/>
                <a:gd name="connsiteX2" fmla="*/ 2019300 w 2019300"/>
                <a:gd name="connsiteY2" fmla="*/ 114300 h 2844800"/>
                <a:gd name="connsiteX3" fmla="*/ 1619250 w 2019300"/>
                <a:gd name="connsiteY3" fmla="*/ 2844800 h 2844800"/>
                <a:gd name="connsiteX4" fmla="*/ 0 w 2019300"/>
                <a:gd name="connsiteY4" fmla="*/ 2203450 h 284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9300" h="2844800">
                  <a:moveTo>
                    <a:pt x="0" y="2203450"/>
                  </a:moveTo>
                  <a:lnTo>
                    <a:pt x="1168400" y="0"/>
                  </a:lnTo>
                  <a:lnTo>
                    <a:pt x="2019300" y="114300"/>
                  </a:lnTo>
                  <a:lnTo>
                    <a:pt x="1619250" y="2844800"/>
                  </a:lnTo>
                  <a:lnTo>
                    <a:pt x="0" y="220345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cxnSp>
          <p:nvCxnSpPr>
            <p:cNvPr id="176" name="Connecteur droit 175"/>
            <p:cNvCxnSpPr>
              <a:stCxn id="175" idx="0"/>
            </p:cNvCxnSpPr>
            <p:nvPr/>
          </p:nvCxnSpPr>
          <p:spPr>
            <a:xfrm flipH="1">
              <a:off x="1625600" y="739845"/>
              <a:ext cx="738806" cy="5102347"/>
            </a:xfrm>
            <a:prstGeom prst="line">
              <a:avLst/>
            </a:prstGeom>
            <a:ln w="3175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cteur droit 178"/>
            <p:cNvCxnSpPr>
              <a:stCxn id="175" idx="0"/>
            </p:cNvCxnSpPr>
            <p:nvPr/>
          </p:nvCxnSpPr>
          <p:spPr>
            <a:xfrm flipH="1">
              <a:off x="10326" y="739845"/>
              <a:ext cx="2354080" cy="4472711"/>
            </a:xfrm>
            <a:prstGeom prst="line">
              <a:avLst/>
            </a:prstGeom>
            <a:ln w="3175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cteur droit 171"/>
            <p:cNvCxnSpPr/>
            <p:nvPr/>
          </p:nvCxnSpPr>
          <p:spPr>
            <a:xfrm>
              <a:off x="1177042" y="3013120"/>
              <a:ext cx="842258" cy="104924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Ellipse 174"/>
            <p:cNvSpPr/>
            <p:nvPr/>
          </p:nvSpPr>
          <p:spPr>
            <a:xfrm>
              <a:off x="2312781" y="739845"/>
              <a:ext cx="103249" cy="10324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20" name="ZoneTexte 219"/>
            <p:cNvSpPr txBox="1"/>
            <p:nvPr/>
          </p:nvSpPr>
          <p:spPr>
            <a:xfrm>
              <a:off x="732542" y="3178924"/>
              <a:ext cx="32922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1</a:t>
              </a:r>
              <a:endParaRPr lang="en-US" sz="1600" dirty="0">
                <a:latin typeface="Avenir Light"/>
                <a:cs typeface="Avenir Light"/>
              </a:endParaRPr>
            </a:p>
            <a:p>
              <a:endParaRPr lang="fr-FR" dirty="0">
                <a:latin typeface="Avenir Light"/>
                <a:cs typeface="Avenir Light"/>
              </a:endParaRPr>
            </a:p>
          </p:txBody>
        </p:sp>
        <p:sp>
          <p:nvSpPr>
            <p:cNvPr id="221" name="ZoneTexte 220"/>
            <p:cNvSpPr txBox="1"/>
            <p:nvPr/>
          </p:nvSpPr>
          <p:spPr>
            <a:xfrm>
              <a:off x="1919419" y="3182267"/>
              <a:ext cx="32922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2</a:t>
              </a:r>
            </a:p>
            <a:p>
              <a:endParaRPr lang="fr-FR" dirty="0">
                <a:latin typeface="Avenir Light"/>
                <a:cs typeface="Avenir Light"/>
              </a:endParaRPr>
            </a:p>
          </p:txBody>
        </p:sp>
        <p:sp>
          <p:nvSpPr>
            <p:cNvPr id="222" name="ZoneTexte 221"/>
            <p:cNvSpPr txBox="1"/>
            <p:nvPr/>
          </p:nvSpPr>
          <p:spPr>
            <a:xfrm>
              <a:off x="1428749" y="2971125"/>
              <a:ext cx="32922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3</a:t>
              </a:r>
            </a:p>
            <a:p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120" name="Grouper 119"/>
          <p:cNvGrpSpPr/>
          <p:nvPr/>
        </p:nvGrpSpPr>
        <p:grpSpPr>
          <a:xfrm>
            <a:off x="4094453" y="1475181"/>
            <a:ext cx="2466636" cy="1372837"/>
            <a:chOff x="3780535" y="625342"/>
            <a:chExt cx="2692207" cy="1498382"/>
          </a:xfrm>
        </p:grpSpPr>
        <p:cxnSp>
          <p:nvCxnSpPr>
            <p:cNvPr id="102" name="Straight Connector 136"/>
            <p:cNvCxnSpPr/>
            <p:nvPr/>
          </p:nvCxnSpPr>
          <p:spPr>
            <a:xfrm>
              <a:off x="4146884" y="820385"/>
              <a:ext cx="2325858" cy="1163215"/>
            </a:xfrm>
            <a:prstGeom prst="line">
              <a:avLst/>
            </a:prstGeom>
            <a:solidFill>
              <a:schemeClr val="bg1"/>
            </a:solidFill>
            <a:ln w="19050" cmpd="sng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3" name="Group 137"/>
            <p:cNvGrpSpPr/>
            <p:nvPr/>
          </p:nvGrpSpPr>
          <p:grpSpPr>
            <a:xfrm>
              <a:off x="3780535" y="625342"/>
              <a:ext cx="543050" cy="534652"/>
              <a:chOff x="1589024" y="3452580"/>
              <a:chExt cx="574626" cy="565854"/>
            </a:xfrm>
            <a:solidFill>
              <a:schemeClr val="bg1"/>
            </a:solidFill>
          </p:grpSpPr>
          <p:cxnSp>
            <p:nvCxnSpPr>
              <p:cNvPr id="116" name="Straight Connector 150"/>
              <p:cNvCxnSpPr/>
              <p:nvPr/>
            </p:nvCxnSpPr>
            <p:spPr>
              <a:xfrm>
                <a:off x="1964074" y="3857581"/>
                <a:ext cx="0" cy="160853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51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8" name="Oval 152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1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4" name="Group 138"/>
            <p:cNvGrpSpPr/>
            <p:nvPr/>
          </p:nvGrpSpPr>
          <p:grpSpPr>
            <a:xfrm>
              <a:off x="4705506" y="1078164"/>
              <a:ext cx="543050" cy="606216"/>
              <a:chOff x="1589024" y="3452580"/>
              <a:chExt cx="574626" cy="641594"/>
            </a:xfrm>
            <a:solidFill>
              <a:schemeClr val="bg1"/>
            </a:solidFill>
          </p:grpSpPr>
          <p:cxnSp>
            <p:nvCxnSpPr>
              <p:cNvPr id="113" name="Straight Connector 147"/>
              <p:cNvCxnSpPr>
                <a:stCxn id="115" idx="4"/>
              </p:cNvCxnSpPr>
              <p:nvPr/>
            </p:nvCxnSpPr>
            <p:spPr>
              <a:xfrm flipH="1">
                <a:off x="1957690" y="3857580"/>
                <a:ext cx="6384" cy="236594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48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5" name="Oval 149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2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5" name="Group 139"/>
            <p:cNvGrpSpPr/>
            <p:nvPr/>
          </p:nvGrpSpPr>
          <p:grpSpPr>
            <a:xfrm>
              <a:off x="5660092" y="1572799"/>
              <a:ext cx="569855" cy="550925"/>
              <a:chOff x="1560660" y="3452580"/>
              <a:chExt cx="602990" cy="583077"/>
            </a:xfrm>
            <a:solidFill>
              <a:schemeClr val="bg1"/>
            </a:solidFill>
          </p:grpSpPr>
          <p:cxnSp>
            <p:nvCxnSpPr>
              <p:cNvPr id="110" name="Straight Connector 144"/>
              <p:cNvCxnSpPr/>
              <p:nvPr/>
            </p:nvCxnSpPr>
            <p:spPr>
              <a:xfrm>
                <a:off x="1953126" y="3701348"/>
                <a:ext cx="0" cy="334309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45"/>
              <p:cNvCxnSpPr/>
              <p:nvPr/>
            </p:nvCxnSpPr>
            <p:spPr>
              <a:xfrm flipH="1">
                <a:off x="1560660" y="3647961"/>
                <a:ext cx="379938" cy="239388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2" name="Oval 146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3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</p:grpSp>
      <p:sp>
        <p:nvSpPr>
          <p:cNvPr id="167" name="Rectangle à coins arrondis 166"/>
          <p:cNvSpPr/>
          <p:nvPr/>
        </p:nvSpPr>
        <p:spPr>
          <a:xfrm>
            <a:off x="6540071" y="2633098"/>
            <a:ext cx="245956" cy="245956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grpSp>
        <p:nvGrpSpPr>
          <p:cNvPr id="26" name="Grouper 25"/>
          <p:cNvGrpSpPr/>
          <p:nvPr/>
        </p:nvGrpSpPr>
        <p:grpSpPr>
          <a:xfrm>
            <a:off x="3836024" y="1723989"/>
            <a:ext cx="312906" cy="338554"/>
            <a:chOff x="4325324" y="2687253"/>
            <a:chExt cx="341521" cy="369514"/>
          </a:xfrm>
        </p:grpSpPr>
        <p:sp>
          <p:nvSpPr>
            <p:cNvPr id="27" name="Rectangle à coins arrondis 26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4325324" y="2687253"/>
              <a:ext cx="341521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Avenir Light"/>
                  <a:cs typeface="Avenir Light"/>
                </a:rPr>
                <a:t>ø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9" name="Grouper 28"/>
          <p:cNvGrpSpPr/>
          <p:nvPr/>
        </p:nvGrpSpPr>
        <p:grpSpPr>
          <a:xfrm>
            <a:off x="4686636" y="2140869"/>
            <a:ext cx="312906" cy="338554"/>
            <a:chOff x="4325324" y="2687253"/>
            <a:chExt cx="341521" cy="369514"/>
          </a:xfrm>
        </p:grpSpPr>
        <p:sp>
          <p:nvSpPr>
            <p:cNvPr id="30" name="Rectangle à coins arrondis 29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4325324" y="2687253"/>
              <a:ext cx="341521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Avenir Light"/>
                  <a:cs typeface="Avenir Light"/>
                </a:rPr>
                <a:t>ø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32" name="Grouper 31"/>
          <p:cNvGrpSpPr/>
          <p:nvPr/>
        </p:nvGrpSpPr>
        <p:grpSpPr>
          <a:xfrm>
            <a:off x="5559602" y="2637192"/>
            <a:ext cx="312906" cy="338554"/>
            <a:chOff x="4325324" y="2687253"/>
            <a:chExt cx="341521" cy="369514"/>
          </a:xfrm>
        </p:grpSpPr>
        <p:sp>
          <p:nvSpPr>
            <p:cNvPr id="33" name="Rectangle à coins arrondis 32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4325324" y="2687253"/>
              <a:ext cx="341521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Avenir Light"/>
                  <a:cs typeface="Avenir Light"/>
                </a:rPr>
                <a:t>ø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sp>
        <p:nvSpPr>
          <p:cNvPr id="35" name="ZoneTexte 34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/>
              <a:t>	TOP tree &gt; enable stackless query</a:t>
            </a:r>
            <a:endParaRPr lang="fr-FR" dirty="0"/>
          </a:p>
        </p:txBody>
      </p:sp>
      <p:sp>
        <p:nvSpPr>
          <p:cNvPr id="36" name="ZoneTexte 35"/>
          <p:cNvSpPr txBox="1"/>
          <p:nvPr/>
        </p:nvSpPr>
        <p:spPr>
          <a:xfrm>
            <a:off x="542387" y="626065"/>
            <a:ext cx="3113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New building algorithm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89878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317500" y="1328174"/>
            <a:ext cx="2132510" cy="4526526"/>
            <a:chOff x="6350" y="739845"/>
            <a:chExt cx="2409680" cy="5114855"/>
          </a:xfrm>
        </p:grpSpPr>
        <p:sp>
          <p:nvSpPr>
            <p:cNvPr id="214" name="Forme libre 213"/>
            <p:cNvSpPr/>
            <p:nvPr/>
          </p:nvSpPr>
          <p:spPr>
            <a:xfrm>
              <a:off x="1206500" y="3937000"/>
              <a:ext cx="1104900" cy="1905000"/>
            </a:xfrm>
            <a:custGeom>
              <a:avLst/>
              <a:gdLst>
                <a:gd name="connsiteX0" fmla="*/ 419100 w 1104900"/>
                <a:gd name="connsiteY0" fmla="*/ 0 h 1905000"/>
                <a:gd name="connsiteX1" fmla="*/ 0 w 1104900"/>
                <a:gd name="connsiteY1" fmla="*/ 1758950 h 1905000"/>
                <a:gd name="connsiteX2" fmla="*/ 425450 w 1104900"/>
                <a:gd name="connsiteY2" fmla="*/ 1905000 h 1905000"/>
                <a:gd name="connsiteX3" fmla="*/ 1104900 w 1104900"/>
                <a:gd name="connsiteY3" fmla="*/ 1873250 h 1905000"/>
                <a:gd name="connsiteX4" fmla="*/ 1092200 w 1104900"/>
                <a:gd name="connsiteY4" fmla="*/ 6350 h 1905000"/>
                <a:gd name="connsiteX5" fmla="*/ 419100 w 1104900"/>
                <a:gd name="connsiteY5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4900" h="1905000">
                  <a:moveTo>
                    <a:pt x="419100" y="0"/>
                  </a:moveTo>
                  <a:lnTo>
                    <a:pt x="0" y="1758950"/>
                  </a:lnTo>
                  <a:lnTo>
                    <a:pt x="425450" y="1905000"/>
                  </a:lnTo>
                  <a:lnTo>
                    <a:pt x="1104900" y="1873250"/>
                  </a:lnTo>
                  <a:cubicBezTo>
                    <a:pt x="1100667" y="1250950"/>
                    <a:pt x="1096433" y="628650"/>
                    <a:pt x="1092200" y="6350"/>
                  </a:cubicBezTo>
                  <a:lnTo>
                    <a:pt x="419100" y="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13" name="Forme libre 212"/>
            <p:cNvSpPr/>
            <p:nvPr/>
          </p:nvSpPr>
          <p:spPr>
            <a:xfrm>
              <a:off x="6350" y="3009900"/>
              <a:ext cx="2019300" cy="2844800"/>
            </a:xfrm>
            <a:custGeom>
              <a:avLst/>
              <a:gdLst>
                <a:gd name="connsiteX0" fmla="*/ 0 w 2019300"/>
                <a:gd name="connsiteY0" fmla="*/ 2203450 h 2844800"/>
                <a:gd name="connsiteX1" fmla="*/ 1168400 w 2019300"/>
                <a:gd name="connsiteY1" fmla="*/ 0 h 2844800"/>
                <a:gd name="connsiteX2" fmla="*/ 2019300 w 2019300"/>
                <a:gd name="connsiteY2" fmla="*/ 114300 h 2844800"/>
                <a:gd name="connsiteX3" fmla="*/ 1619250 w 2019300"/>
                <a:gd name="connsiteY3" fmla="*/ 2844800 h 2844800"/>
                <a:gd name="connsiteX4" fmla="*/ 0 w 2019300"/>
                <a:gd name="connsiteY4" fmla="*/ 2203450 h 284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9300" h="2844800">
                  <a:moveTo>
                    <a:pt x="0" y="2203450"/>
                  </a:moveTo>
                  <a:lnTo>
                    <a:pt x="1168400" y="0"/>
                  </a:lnTo>
                  <a:lnTo>
                    <a:pt x="2019300" y="114300"/>
                  </a:lnTo>
                  <a:lnTo>
                    <a:pt x="1619250" y="2844800"/>
                  </a:lnTo>
                  <a:lnTo>
                    <a:pt x="0" y="220345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cxnSp>
          <p:nvCxnSpPr>
            <p:cNvPr id="119" name="Connecteur droit 118"/>
            <p:cNvCxnSpPr/>
            <p:nvPr/>
          </p:nvCxnSpPr>
          <p:spPr>
            <a:xfrm>
              <a:off x="2300083" y="3935923"/>
              <a:ext cx="0" cy="1878141"/>
            </a:xfrm>
            <a:prstGeom prst="line">
              <a:avLst/>
            </a:prstGeom>
            <a:ln w="3175" cmpd="sng"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cteur droit 175"/>
            <p:cNvCxnSpPr>
              <a:stCxn id="175" idx="0"/>
            </p:cNvCxnSpPr>
            <p:nvPr/>
          </p:nvCxnSpPr>
          <p:spPr>
            <a:xfrm flipH="1">
              <a:off x="1625600" y="739845"/>
              <a:ext cx="738806" cy="5102347"/>
            </a:xfrm>
            <a:prstGeom prst="line">
              <a:avLst/>
            </a:prstGeom>
            <a:ln w="3175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cteur droit 178"/>
            <p:cNvCxnSpPr>
              <a:stCxn id="175" idx="0"/>
            </p:cNvCxnSpPr>
            <p:nvPr/>
          </p:nvCxnSpPr>
          <p:spPr>
            <a:xfrm flipH="1">
              <a:off x="10326" y="739845"/>
              <a:ext cx="2354080" cy="4472711"/>
            </a:xfrm>
            <a:prstGeom prst="line">
              <a:avLst/>
            </a:prstGeom>
            <a:ln w="3175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cteur droit 171"/>
            <p:cNvCxnSpPr/>
            <p:nvPr/>
          </p:nvCxnSpPr>
          <p:spPr>
            <a:xfrm>
              <a:off x="1177042" y="3013120"/>
              <a:ext cx="842258" cy="104924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cteur droit 186"/>
            <p:cNvCxnSpPr/>
            <p:nvPr/>
          </p:nvCxnSpPr>
          <p:spPr>
            <a:xfrm flipV="1">
              <a:off x="1625600" y="3935923"/>
              <a:ext cx="675013" cy="2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>
              <a:endCxn id="214" idx="1"/>
            </p:cNvCxnSpPr>
            <p:nvPr/>
          </p:nvCxnSpPr>
          <p:spPr>
            <a:xfrm flipH="1">
              <a:off x="1206500" y="3935925"/>
              <a:ext cx="419100" cy="1760025"/>
            </a:xfrm>
            <a:prstGeom prst="line">
              <a:avLst/>
            </a:prstGeom>
            <a:ln w="3175" cmpd="sng"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Ellipse 174"/>
            <p:cNvSpPr/>
            <p:nvPr/>
          </p:nvSpPr>
          <p:spPr>
            <a:xfrm>
              <a:off x="2312781" y="739845"/>
              <a:ext cx="103249" cy="10324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20" name="ZoneTexte 219"/>
            <p:cNvSpPr txBox="1"/>
            <p:nvPr/>
          </p:nvSpPr>
          <p:spPr>
            <a:xfrm>
              <a:off x="732542" y="3178924"/>
              <a:ext cx="32922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1</a:t>
              </a:r>
              <a:endParaRPr lang="en-US" sz="1600" dirty="0">
                <a:latin typeface="Avenir Light"/>
                <a:cs typeface="Avenir Light"/>
              </a:endParaRPr>
            </a:p>
            <a:p>
              <a:endParaRPr lang="fr-FR" dirty="0">
                <a:latin typeface="Avenir Light"/>
                <a:cs typeface="Avenir Light"/>
              </a:endParaRPr>
            </a:p>
          </p:txBody>
        </p:sp>
        <p:sp>
          <p:nvSpPr>
            <p:cNvPr id="221" name="ZoneTexte 220"/>
            <p:cNvSpPr txBox="1"/>
            <p:nvPr/>
          </p:nvSpPr>
          <p:spPr>
            <a:xfrm>
              <a:off x="1919419" y="3182267"/>
              <a:ext cx="32922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2</a:t>
              </a:r>
            </a:p>
            <a:p>
              <a:endParaRPr lang="fr-FR" dirty="0">
                <a:latin typeface="Avenir Light"/>
                <a:cs typeface="Avenir Light"/>
              </a:endParaRPr>
            </a:p>
          </p:txBody>
        </p:sp>
        <p:sp>
          <p:nvSpPr>
            <p:cNvPr id="222" name="ZoneTexte 221"/>
            <p:cNvSpPr txBox="1"/>
            <p:nvPr/>
          </p:nvSpPr>
          <p:spPr>
            <a:xfrm>
              <a:off x="1428749" y="2971125"/>
              <a:ext cx="32922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3</a:t>
              </a:r>
            </a:p>
            <a:p>
              <a:endParaRPr lang="fr-FR" dirty="0">
                <a:latin typeface="Avenir Light"/>
                <a:cs typeface="Avenir Light"/>
              </a:endParaRPr>
            </a:p>
          </p:txBody>
        </p:sp>
      </p:grpSp>
      <p:cxnSp>
        <p:nvCxnSpPr>
          <p:cNvPr id="126" name="Straight Connector 150"/>
          <p:cNvCxnSpPr/>
          <p:nvPr/>
        </p:nvCxnSpPr>
        <p:spPr>
          <a:xfrm>
            <a:off x="6122578" y="3995877"/>
            <a:ext cx="5593" cy="374007"/>
          </a:xfrm>
          <a:prstGeom prst="line">
            <a:avLst/>
          </a:prstGeom>
          <a:solidFill>
            <a:schemeClr val="bg1"/>
          </a:solidFill>
          <a:ln w="19050" cmpd="sng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0" name="Grouper 119"/>
          <p:cNvGrpSpPr/>
          <p:nvPr/>
        </p:nvGrpSpPr>
        <p:grpSpPr>
          <a:xfrm>
            <a:off x="4094453" y="1475181"/>
            <a:ext cx="2466636" cy="1867652"/>
            <a:chOff x="3780535" y="625342"/>
            <a:chExt cx="2692207" cy="2038447"/>
          </a:xfrm>
        </p:grpSpPr>
        <p:cxnSp>
          <p:nvCxnSpPr>
            <p:cNvPr id="102" name="Straight Connector 136"/>
            <p:cNvCxnSpPr/>
            <p:nvPr/>
          </p:nvCxnSpPr>
          <p:spPr>
            <a:xfrm>
              <a:off x="4146884" y="820385"/>
              <a:ext cx="2325858" cy="1163215"/>
            </a:xfrm>
            <a:prstGeom prst="line">
              <a:avLst/>
            </a:prstGeom>
            <a:solidFill>
              <a:schemeClr val="bg1"/>
            </a:solidFill>
            <a:ln w="19050" cmpd="sng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3" name="Group 137"/>
            <p:cNvGrpSpPr/>
            <p:nvPr/>
          </p:nvGrpSpPr>
          <p:grpSpPr>
            <a:xfrm>
              <a:off x="3780535" y="625342"/>
              <a:ext cx="543050" cy="534652"/>
              <a:chOff x="1589024" y="3452580"/>
              <a:chExt cx="574626" cy="565854"/>
            </a:xfrm>
            <a:solidFill>
              <a:schemeClr val="bg1"/>
            </a:solidFill>
          </p:grpSpPr>
          <p:cxnSp>
            <p:nvCxnSpPr>
              <p:cNvPr id="116" name="Straight Connector 150"/>
              <p:cNvCxnSpPr/>
              <p:nvPr/>
            </p:nvCxnSpPr>
            <p:spPr>
              <a:xfrm>
                <a:off x="1964074" y="3857581"/>
                <a:ext cx="0" cy="160853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51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8" name="Oval 152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1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4" name="Group 138"/>
            <p:cNvGrpSpPr/>
            <p:nvPr/>
          </p:nvGrpSpPr>
          <p:grpSpPr>
            <a:xfrm>
              <a:off x="4705506" y="1078166"/>
              <a:ext cx="543050" cy="1585623"/>
              <a:chOff x="1589024" y="3452580"/>
              <a:chExt cx="574626" cy="1678157"/>
            </a:xfrm>
            <a:solidFill>
              <a:schemeClr val="bg1"/>
            </a:solidFill>
          </p:grpSpPr>
          <p:cxnSp>
            <p:nvCxnSpPr>
              <p:cNvPr id="113" name="Straight Connector 147"/>
              <p:cNvCxnSpPr>
                <a:stCxn id="115" idx="4"/>
                <a:endCxn id="148" idx="0"/>
              </p:cNvCxnSpPr>
              <p:nvPr/>
            </p:nvCxnSpPr>
            <p:spPr>
              <a:xfrm>
                <a:off x="1964074" y="3857580"/>
                <a:ext cx="4563" cy="127315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48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5" name="Oval 149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2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5" name="Group 139"/>
            <p:cNvGrpSpPr/>
            <p:nvPr/>
          </p:nvGrpSpPr>
          <p:grpSpPr>
            <a:xfrm>
              <a:off x="5660092" y="1572799"/>
              <a:ext cx="569855" cy="550925"/>
              <a:chOff x="1560660" y="3452580"/>
              <a:chExt cx="602990" cy="583077"/>
            </a:xfrm>
            <a:solidFill>
              <a:schemeClr val="bg1"/>
            </a:solidFill>
          </p:grpSpPr>
          <p:cxnSp>
            <p:nvCxnSpPr>
              <p:cNvPr id="110" name="Straight Connector 144"/>
              <p:cNvCxnSpPr/>
              <p:nvPr/>
            </p:nvCxnSpPr>
            <p:spPr>
              <a:xfrm>
                <a:off x="1953126" y="3701348"/>
                <a:ext cx="0" cy="334309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45"/>
              <p:cNvCxnSpPr/>
              <p:nvPr/>
            </p:nvCxnSpPr>
            <p:spPr>
              <a:xfrm flipH="1">
                <a:off x="1560660" y="3647961"/>
                <a:ext cx="379938" cy="239388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2" name="Oval 146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3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</p:grpSp>
      <p:sp>
        <p:nvSpPr>
          <p:cNvPr id="167" name="Rectangle à coins arrondis 166"/>
          <p:cNvSpPr/>
          <p:nvPr/>
        </p:nvSpPr>
        <p:spPr>
          <a:xfrm>
            <a:off x="6540071" y="2633098"/>
            <a:ext cx="245956" cy="245956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4945875" y="3342832"/>
            <a:ext cx="2699970" cy="1398319"/>
            <a:chOff x="5606643" y="2741500"/>
            <a:chExt cx="2946879" cy="1526194"/>
          </a:xfrm>
        </p:grpSpPr>
        <p:grpSp>
          <p:nvGrpSpPr>
            <p:cNvPr id="135" name="Grouper 134"/>
            <p:cNvGrpSpPr/>
            <p:nvPr/>
          </p:nvGrpSpPr>
          <p:grpSpPr>
            <a:xfrm>
              <a:off x="5606643" y="2741500"/>
              <a:ext cx="2692207" cy="1493400"/>
              <a:chOff x="3780535" y="625348"/>
              <a:chExt cx="2692207" cy="1493400"/>
            </a:xfrm>
          </p:grpSpPr>
          <p:cxnSp>
            <p:nvCxnSpPr>
              <p:cNvPr id="136" name="Straight Connector 136"/>
              <p:cNvCxnSpPr/>
              <p:nvPr/>
            </p:nvCxnSpPr>
            <p:spPr>
              <a:xfrm>
                <a:off x="4146884" y="820385"/>
                <a:ext cx="2325858" cy="1163215"/>
              </a:xfrm>
              <a:prstGeom prst="line">
                <a:avLst/>
              </a:prstGeom>
              <a:solidFill>
                <a:schemeClr val="bg1"/>
              </a:solidFill>
              <a:ln w="19050" cmpd="sng">
                <a:solidFill>
                  <a:srgbClr val="008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7" name="Group 137"/>
              <p:cNvGrpSpPr/>
              <p:nvPr/>
            </p:nvGrpSpPr>
            <p:grpSpPr>
              <a:xfrm>
                <a:off x="3780535" y="625348"/>
                <a:ext cx="543050" cy="561397"/>
                <a:chOff x="1589024" y="3452580"/>
                <a:chExt cx="574626" cy="594159"/>
              </a:xfrm>
              <a:solidFill>
                <a:schemeClr val="bg1"/>
              </a:solidFill>
            </p:grpSpPr>
            <p:cxnSp>
              <p:nvCxnSpPr>
                <p:cNvPr id="146" name="Straight Connector 150"/>
                <p:cNvCxnSpPr/>
                <p:nvPr/>
              </p:nvCxnSpPr>
              <p:spPr>
                <a:xfrm>
                  <a:off x="1953127" y="3737193"/>
                  <a:ext cx="6385" cy="309546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4</a:t>
                  </a:r>
                </a:p>
              </p:txBody>
            </p:sp>
          </p:grpSp>
          <p:grpSp>
            <p:nvGrpSpPr>
              <p:cNvPr id="138" name="Group 138"/>
              <p:cNvGrpSpPr/>
              <p:nvPr/>
            </p:nvGrpSpPr>
            <p:grpSpPr>
              <a:xfrm>
                <a:off x="4705506" y="1078164"/>
                <a:ext cx="543050" cy="384603"/>
                <a:chOff x="1589024" y="3452580"/>
                <a:chExt cx="574626" cy="407048"/>
              </a:xfrm>
              <a:solidFill>
                <a:schemeClr val="bg1"/>
              </a:solidFill>
            </p:grpSpPr>
            <p:cxnSp>
              <p:nvCxnSpPr>
                <p:cNvPr id="144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5</a:t>
                  </a:r>
                </a:p>
              </p:txBody>
            </p:sp>
          </p:grpSp>
          <p:grpSp>
            <p:nvGrpSpPr>
              <p:cNvPr id="139" name="Group 139"/>
              <p:cNvGrpSpPr/>
              <p:nvPr/>
            </p:nvGrpSpPr>
            <p:grpSpPr>
              <a:xfrm>
                <a:off x="5686898" y="1572802"/>
                <a:ext cx="543050" cy="545946"/>
                <a:chOff x="1589024" y="3452580"/>
                <a:chExt cx="574626" cy="577807"/>
              </a:xfrm>
              <a:solidFill>
                <a:schemeClr val="bg1"/>
              </a:solidFill>
            </p:grpSpPr>
            <p:cxnSp>
              <p:nvCxnSpPr>
                <p:cNvPr id="140" name="Straight Connector 144"/>
                <p:cNvCxnSpPr/>
                <p:nvPr/>
              </p:nvCxnSpPr>
              <p:spPr>
                <a:xfrm>
                  <a:off x="1953127" y="3737193"/>
                  <a:ext cx="2993" cy="293194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2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6</a:t>
                  </a:r>
                </a:p>
              </p:txBody>
            </p:sp>
          </p:grpSp>
        </p:grpSp>
        <p:sp>
          <p:nvSpPr>
            <p:cNvPr id="169" name="Rectangle à coins arrondis 168"/>
            <p:cNvSpPr/>
            <p:nvPr/>
          </p:nvSpPr>
          <p:spPr>
            <a:xfrm>
              <a:off x="8285074" y="3999246"/>
              <a:ext cx="268448" cy="268448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</p:grpSp>
      <p:grpSp>
        <p:nvGrpSpPr>
          <p:cNvPr id="235" name="Grouper 234"/>
          <p:cNvGrpSpPr/>
          <p:nvPr/>
        </p:nvGrpSpPr>
        <p:grpSpPr>
          <a:xfrm>
            <a:off x="3836024" y="1723989"/>
            <a:ext cx="312906" cy="338554"/>
            <a:chOff x="4325324" y="2687253"/>
            <a:chExt cx="341521" cy="369514"/>
          </a:xfrm>
        </p:grpSpPr>
        <p:sp>
          <p:nvSpPr>
            <p:cNvPr id="236" name="Rectangle à coins arrondis 235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37" name="ZoneTexte 236"/>
            <p:cNvSpPr txBox="1"/>
            <p:nvPr/>
          </p:nvSpPr>
          <p:spPr>
            <a:xfrm>
              <a:off x="4325324" y="2687253"/>
              <a:ext cx="341521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latin typeface="Avenir Light"/>
                  <a:cs typeface="Avenir Light"/>
                </a:rPr>
                <a:t>ø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47" name="Grouper 246"/>
          <p:cNvGrpSpPr/>
          <p:nvPr/>
        </p:nvGrpSpPr>
        <p:grpSpPr>
          <a:xfrm>
            <a:off x="4686636" y="2140869"/>
            <a:ext cx="312906" cy="338554"/>
            <a:chOff x="4325324" y="2687253"/>
            <a:chExt cx="341521" cy="369514"/>
          </a:xfrm>
        </p:grpSpPr>
        <p:sp>
          <p:nvSpPr>
            <p:cNvPr id="248" name="Rectangle à coins arrondis 247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49" name="ZoneTexte 248"/>
            <p:cNvSpPr txBox="1"/>
            <p:nvPr/>
          </p:nvSpPr>
          <p:spPr>
            <a:xfrm>
              <a:off x="4325324" y="2687253"/>
              <a:ext cx="341521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Avenir Light"/>
                  <a:cs typeface="Avenir Light"/>
                </a:rPr>
                <a:t>ø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50" name="Grouper 249"/>
          <p:cNvGrpSpPr/>
          <p:nvPr/>
        </p:nvGrpSpPr>
        <p:grpSpPr>
          <a:xfrm>
            <a:off x="5559602" y="2637192"/>
            <a:ext cx="312906" cy="338554"/>
            <a:chOff x="4325324" y="2687253"/>
            <a:chExt cx="341521" cy="369514"/>
          </a:xfrm>
        </p:grpSpPr>
        <p:sp>
          <p:nvSpPr>
            <p:cNvPr id="251" name="Rectangle à coins arrondis 250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52" name="ZoneTexte 251"/>
            <p:cNvSpPr txBox="1"/>
            <p:nvPr/>
          </p:nvSpPr>
          <p:spPr>
            <a:xfrm>
              <a:off x="4325324" y="2687253"/>
              <a:ext cx="341521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Avenir Light"/>
                  <a:cs typeface="Avenir Light"/>
                </a:rPr>
                <a:t>ø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sp>
        <p:nvSpPr>
          <p:cNvPr id="96" name="ZoneTexte 95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/>
              <a:t>	TOP tree &gt; enable stackless query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2229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22400"/>
            <a:ext cx="9144000" cy="2057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98900"/>
            <a:ext cx="9144000" cy="2057400"/>
          </a:xfrm>
          <a:prstGeom prst="rect">
            <a:avLst/>
          </a:prstGeom>
          <a:solidFill>
            <a:srgbClr val="FF9E84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6" name="ZoneTexte 5"/>
          <p:cNvSpPr txBox="1"/>
          <p:nvPr/>
        </p:nvSpPr>
        <p:spPr>
          <a:xfrm rot="16200000">
            <a:off x="-736342" y="2196098"/>
            <a:ext cx="2019816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Avenir Light"/>
                <a:cs typeface="Avenir Light"/>
              </a:rPr>
              <a:t>GPU MEM</a:t>
            </a:r>
            <a:endParaRPr lang="fr-FR" sz="2800" dirty="0">
              <a:solidFill>
                <a:schemeClr val="bg1"/>
              </a:solidFill>
              <a:latin typeface="Avenir Light"/>
              <a:cs typeface="Avenir Light"/>
            </a:endParaRPr>
          </a:p>
        </p:txBody>
      </p:sp>
      <p:sp>
        <p:nvSpPr>
          <p:cNvPr id="7" name="ZoneTexte 6"/>
          <p:cNvSpPr txBox="1"/>
          <p:nvPr/>
        </p:nvSpPr>
        <p:spPr>
          <a:xfrm rot="16200000">
            <a:off x="-767348" y="4666248"/>
            <a:ext cx="2057916" cy="523220"/>
          </a:xfrm>
          <a:prstGeom prst="rect">
            <a:avLst/>
          </a:prstGeom>
          <a:solidFill>
            <a:srgbClr val="F45B48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FFFFFF"/>
                </a:solidFill>
                <a:latin typeface="Avenir Light"/>
                <a:cs typeface="Avenir Light"/>
              </a:rPr>
              <a:t>SHADERS</a:t>
            </a:r>
            <a:endParaRPr lang="fr-FR" sz="2800" dirty="0">
              <a:solidFill>
                <a:srgbClr val="FFFFFF"/>
              </a:solidFill>
              <a:latin typeface="Avenir Light"/>
              <a:cs typeface="Avenir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8975" y="4043790"/>
            <a:ext cx="3328225" cy="1764675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US" dirty="0" smtClean="0">
                <a:latin typeface="Avenir Light"/>
                <a:cs typeface="Avenir Light"/>
              </a:rPr>
              <a:t>Building step</a:t>
            </a:r>
          </a:p>
          <a:p>
            <a:pPr algn="ctr"/>
            <a:endParaRPr lang="en-US" dirty="0">
              <a:latin typeface="Avenir Light"/>
              <a:cs typeface="Avenir Light"/>
            </a:endParaRPr>
          </a:p>
          <a:p>
            <a:pPr algn="ctr"/>
            <a:r>
              <a:rPr lang="en-US" dirty="0" smtClean="0">
                <a:latin typeface="Avenir Light"/>
                <a:cs typeface="Avenir Light"/>
              </a:rPr>
              <a:t>Top tree construction in a Compute </a:t>
            </a:r>
            <a:r>
              <a:rPr lang="en-US" dirty="0" err="1">
                <a:latin typeface="Avenir Light"/>
                <a:cs typeface="Avenir Light"/>
              </a:rPr>
              <a:t>S</a:t>
            </a:r>
            <a:r>
              <a:rPr lang="en-US" dirty="0" err="1" smtClean="0">
                <a:latin typeface="Avenir Light"/>
                <a:cs typeface="Avenir Light"/>
              </a:rPr>
              <a:t>hader</a:t>
            </a:r>
            <a:endParaRPr lang="en-US" dirty="0" smtClean="0">
              <a:latin typeface="Avenir Light"/>
              <a:cs typeface="Avenir Light"/>
            </a:endParaRPr>
          </a:p>
          <a:p>
            <a:pPr algn="ctr"/>
            <a:endParaRPr lang="en-US" dirty="0" smtClean="0">
              <a:latin typeface="Avenir Light"/>
              <a:cs typeface="Avenir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76919" y="4045934"/>
            <a:ext cx="3168582" cy="1762531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US" dirty="0" smtClean="0">
                <a:latin typeface="Avenir Light"/>
                <a:cs typeface="Avenir Light"/>
              </a:rPr>
              <a:t>Shading step</a:t>
            </a:r>
          </a:p>
          <a:p>
            <a:pPr algn="ctr"/>
            <a:endParaRPr lang="en-US" dirty="0" smtClean="0">
              <a:latin typeface="Avenir Light"/>
              <a:cs typeface="Avenir Light"/>
            </a:endParaRPr>
          </a:p>
          <a:p>
            <a:pPr algn="ctr"/>
            <a:r>
              <a:rPr lang="en-US" dirty="0" smtClean="0">
                <a:latin typeface="Avenir Light"/>
                <a:cs typeface="Avenir Light"/>
              </a:rPr>
              <a:t>Point location in the TOP tree using a Fragment </a:t>
            </a:r>
            <a:r>
              <a:rPr lang="en-US" dirty="0" err="1" smtClean="0">
                <a:latin typeface="Avenir Light"/>
                <a:cs typeface="Avenir Light"/>
              </a:rPr>
              <a:t>Shader</a:t>
            </a:r>
            <a:endParaRPr lang="en-US" dirty="0" smtClean="0">
              <a:latin typeface="Avenir Light"/>
              <a:cs typeface="Avenir Light"/>
            </a:endParaRPr>
          </a:p>
          <a:p>
            <a:pPr algn="ctr"/>
            <a:r>
              <a:rPr lang="en-US" dirty="0" smtClean="0">
                <a:latin typeface="Avenir Light"/>
                <a:cs typeface="Avenir Light"/>
              </a:rPr>
              <a:t>(output: lighted / in shadow)</a:t>
            </a:r>
            <a:endParaRPr lang="en-US" dirty="0">
              <a:latin typeface="Avenir Light"/>
              <a:cs typeface="Avenir Light"/>
            </a:endParaRPr>
          </a:p>
        </p:txBody>
      </p:sp>
      <p:cxnSp>
        <p:nvCxnSpPr>
          <p:cNvPr id="11" name="Straight Arrow Connector 14"/>
          <p:cNvCxnSpPr/>
          <p:nvPr/>
        </p:nvCxnSpPr>
        <p:spPr>
          <a:xfrm>
            <a:off x="1976410" y="32639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4"/>
          <p:cNvCxnSpPr/>
          <p:nvPr/>
        </p:nvCxnSpPr>
        <p:spPr>
          <a:xfrm>
            <a:off x="5659410" y="3294127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820530" y="1592327"/>
            <a:ext cx="2034170" cy="1701800"/>
          </a:xfrm>
          <a:prstGeom prst="rect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US" dirty="0" smtClean="0">
                <a:latin typeface="Avenir Light"/>
                <a:cs typeface="Avenir Light"/>
              </a:rPr>
              <a:t>TOP Tree</a:t>
            </a:r>
          </a:p>
        </p:txBody>
      </p:sp>
      <p:cxnSp>
        <p:nvCxnSpPr>
          <p:cNvPr id="12" name="Straight Arrow Connector 14"/>
          <p:cNvCxnSpPr/>
          <p:nvPr/>
        </p:nvCxnSpPr>
        <p:spPr>
          <a:xfrm>
            <a:off x="4084610" y="32639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951675" y="1574801"/>
            <a:ext cx="2070925" cy="171932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>
                <a:latin typeface="Avenir Light"/>
                <a:cs typeface="Avenir Light"/>
              </a:rPr>
              <a:t>Triangles soup</a:t>
            </a:r>
          </a:p>
          <a:p>
            <a:pPr algn="ctr"/>
            <a:r>
              <a:rPr lang="en-US" dirty="0" smtClean="0">
                <a:latin typeface="Avenir Light"/>
                <a:cs typeface="Avenir Light"/>
              </a:rPr>
              <a:t>+</a:t>
            </a:r>
          </a:p>
          <a:p>
            <a:pPr algn="ctr"/>
            <a:r>
              <a:rPr lang="en-US" dirty="0" smtClean="0">
                <a:latin typeface="Avenir Light"/>
                <a:cs typeface="Avenir Light"/>
              </a:rPr>
              <a:t>Light position</a:t>
            </a:r>
            <a:endParaRPr lang="en-US" dirty="0">
              <a:latin typeface="Avenir Light"/>
              <a:cs typeface="Avenir Light"/>
            </a:endParaRPr>
          </a:p>
        </p:txBody>
      </p:sp>
      <p:cxnSp>
        <p:nvCxnSpPr>
          <p:cNvPr id="18" name="Straight Arrow Connector 14"/>
          <p:cNvCxnSpPr/>
          <p:nvPr/>
        </p:nvCxnSpPr>
        <p:spPr>
          <a:xfrm>
            <a:off x="6954810" y="32639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652631" y="1592327"/>
            <a:ext cx="2034170" cy="1701800"/>
          </a:xfrm>
          <a:prstGeom prst="rect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US" dirty="0" smtClean="0">
                <a:latin typeface="Avenir Light"/>
                <a:cs typeface="Avenir Light"/>
              </a:rPr>
              <a:t>Image points</a:t>
            </a:r>
          </a:p>
          <a:p>
            <a:pPr algn="ctr"/>
            <a:r>
              <a:rPr lang="en-US" dirty="0">
                <a:latin typeface="Avenir Light"/>
                <a:cs typeface="Avenir Light"/>
              </a:rPr>
              <a:t>(</a:t>
            </a:r>
            <a:r>
              <a:rPr lang="en-US" dirty="0" smtClean="0">
                <a:latin typeface="Avenir Light"/>
                <a:cs typeface="Avenir Light"/>
              </a:rPr>
              <a:t>Z-buffer)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 b="0" dirty="0"/>
              <a:t>	PSV &gt; </a:t>
            </a:r>
            <a:r>
              <a:rPr lang="fr-FR" b="0" dirty="0" err="1"/>
              <a:t>overview</a:t>
            </a:r>
            <a:r>
              <a:rPr lang="fr-FR" b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1858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317500" y="1328174"/>
            <a:ext cx="2132510" cy="4526526"/>
            <a:chOff x="6350" y="739845"/>
            <a:chExt cx="2409680" cy="5114855"/>
          </a:xfrm>
        </p:grpSpPr>
        <p:sp>
          <p:nvSpPr>
            <p:cNvPr id="214" name="Forme libre 213"/>
            <p:cNvSpPr/>
            <p:nvPr/>
          </p:nvSpPr>
          <p:spPr>
            <a:xfrm>
              <a:off x="1206500" y="3937000"/>
              <a:ext cx="1104900" cy="1905000"/>
            </a:xfrm>
            <a:custGeom>
              <a:avLst/>
              <a:gdLst>
                <a:gd name="connsiteX0" fmla="*/ 419100 w 1104900"/>
                <a:gd name="connsiteY0" fmla="*/ 0 h 1905000"/>
                <a:gd name="connsiteX1" fmla="*/ 0 w 1104900"/>
                <a:gd name="connsiteY1" fmla="*/ 1758950 h 1905000"/>
                <a:gd name="connsiteX2" fmla="*/ 425450 w 1104900"/>
                <a:gd name="connsiteY2" fmla="*/ 1905000 h 1905000"/>
                <a:gd name="connsiteX3" fmla="*/ 1104900 w 1104900"/>
                <a:gd name="connsiteY3" fmla="*/ 1873250 h 1905000"/>
                <a:gd name="connsiteX4" fmla="*/ 1092200 w 1104900"/>
                <a:gd name="connsiteY4" fmla="*/ 6350 h 1905000"/>
                <a:gd name="connsiteX5" fmla="*/ 419100 w 1104900"/>
                <a:gd name="connsiteY5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4900" h="1905000">
                  <a:moveTo>
                    <a:pt x="419100" y="0"/>
                  </a:moveTo>
                  <a:lnTo>
                    <a:pt x="0" y="1758950"/>
                  </a:lnTo>
                  <a:lnTo>
                    <a:pt x="425450" y="1905000"/>
                  </a:lnTo>
                  <a:lnTo>
                    <a:pt x="1104900" y="1873250"/>
                  </a:lnTo>
                  <a:cubicBezTo>
                    <a:pt x="1100667" y="1250950"/>
                    <a:pt x="1096433" y="628650"/>
                    <a:pt x="1092200" y="6350"/>
                  </a:cubicBezTo>
                  <a:lnTo>
                    <a:pt x="419100" y="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13" name="Forme libre 212"/>
            <p:cNvSpPr/>
            <p:nvPr/>
          </p:nvSpPr>
          <p:spPr>
            <a:xfrm>
              <a:off x="6350" y="3009900"/>
              <a:ext cx="2019300" cy="2844800"/>
            </a:xfrm>
            <a:custGeom>
              <a:avLst/>
              <a:gdLst>
                <a:gd name="connsiteX0" fmla="*/ 0 w 2019300"/>
                <a:gd name="connsiteY0" fmla="*/ 2203450 h 2844800"/>
                <a:gd name="connsiteX1" fmla="*/ 1168400 w 2019300"/>
                <a:gd name="connsiteY1" fmla="*/ 0 h 2844800"/>
                <a:gd name="connsiteX2" fmla="*/ 2019300 w 2019300"/>
                <a:gd name="connsiteY2" fmla="*/ 114300 h 2844800"/>
                <a:gd name="connsiteX3" fmla="*/ 1619250 w 2019300"/>
                <a:gd name="connsiteY3" fmla="*/ 2844800 h 2844800"/>
                <a:gd name="connsiteX4" fmla="*/ 0 w 2019300"/>
                <a:gd name="connsiteY4" fmla="*/ 2203450 h 284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9300" h="2844800">
                  <a:moveTo>
                    <a:pt x="0" y="2203450"/>
                  </a:moveTo>
                  <a:lnTo>
                    <a:pt x="1168400" y="0"/>
                  </a:lnTo>
                  <a:lnTo>
                    <a:pt x="2019300" y="114300"/>
                  </a:lnTo>
                  <a:lnTo>
                    <a:pt x="1619250" y="2844800"/>
                  </a:lnTo>
                  <a:lnTo>
                    <a:pt x="0" y="220345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cxnSp>
          <p:nvCxnSpPr>
            <p:cNvPr id="119" name="Connecteur droit 118"/>
            <p:cNvCxnSpPr/>
            <p:nvPr/>
          </p:nvCxnSpPr>
          <p:spPr>
            <a:xfrm>
              <a:off x="2300083" y="3935923"/>
              <a:ext cx="0" cy="1878141"/>
            </a:xfrm>
            <a:prstGeom prst="line">
              <a:avLst/>
            </a:prstGeom>
            <a:ln w="3175" cmpd="sng"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cteur droit 175"/>
            <p:cNvCxnSpPr>
              <a:stCxn id="175" idx="0"/>
            </p:cNvCxnSpPr>
            <p:nvPr/>
          </p:nvCxnSpPr>
          <p:spPr>
            <a:xfrm flipH="1">
              <a:off x="1625600" y="739845"/>
              <a:ext cx="738806" cy="5102347"/>
            </a:xfrm>
            <a:prstGeom prst="line">
              <a:avLst/>
            </a:prstGeom>
            <a:ln w="3175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cteur droit 178"/>
            <p:cNvCxnSpPr>
              <a:stCxn id="175" idx="0"/>
            </p:cNvCxnSpPr>
            <p:nvPr/>
          </p:nvCxnSpPr>
          <p:spPr>
            <a:xfrm flipH="1">
              <a:off x="10326" y="739845"/>
              <a:ext cx="2354080" cy="4472711"/>
            </a:xfrm>
            <a:prstGeom prst="line">
              <a:avLst/>
            </a:prstGeom>
            <a:ln w="3175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cteur droit 171"/>
            <p:cNvCxnSpPr/>
            <p:nvPr/>
          </p:nvCxnSpPr>
          <p:spPr>
            <a:xfrm>
              <a:off x="1177042" y="3013120"/>
              <a:ext cx="842258" cy="104924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cteur droit 186"/>
            <p:cNvCxnSpPr/>
            <p:nvPr/>
          </p:nvCxnSpPr>
          <p:spPr>
            <a:xfrm flipV="1">
              <a:off x="1625600" y="3935923"/>
              <a:ext cx="675013" cy="2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>
              <a:endCxn id="214" idx="1"/>
            </p:cNvCxnSpPr>
            <p:nvPr/>
          </p:nvCxnSpPr>
          <p:spPr>
            <a:xfrm flipH="1">
              <a:off x="1206500" y="3935925"/>
              <a:ext cx="419100" cy="1760025"/>
            </a:xfrm>
            <a:prstGeom prst="line">
              <a:avLst/>
            </a:prstGeom>
            <a:ln w="3175" cmpd="sng"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Ellipse 174"/>
            <p:cNvSpPr/>
            <p:nvPr/>
          </p:nvSpPr>
          <p:spPr>
            <a:xfrm>
              <a:off x="2312781" y="739845"/>
              <a:ext cx="103249" cy="10324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20" name="ZoneTexte 219"/>
            <p:cNvSpPr txBox="1"/>
            <p:nvPr/>
          </p:nvSpPr>
          <p:spPr>
            <a:xfrm>
              <a:off x="732542" y="3178924"/>
              <a:ext cx="32922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1</a:t>
              </a:r>
              <a:endParaRPr lang="en-US" sz="1600" dirty="0">
                <a:latin typeface="Avenir Light"/>
                <a:cs typeface="Avenir Light"/>
              </a:endParaRPr>
            </a:p>
            <a:p>
              <a:endParaRPr lang="fr-FR" dirty="0">
                <a:latin typeface="Avenir Light"/>
                <a:cs typeface="Avenir Light"/>
              </a:endParaRPr>
            </a:p>
          </p:txBody>
        </p:sp>
        <p:sp>
          <p:nvSpPr>
            <p:cNvPr id="221" name="ZoneTexte 220"/>
            <p:cNvSpPr txBox="1"/>
            <p:nvPr/>
          </p:nvSpPr>
          <p:spPr>
            <a:xfrm>
              <a:off x="1919419" y="3182267"/>
              <a:ext cx="32922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2</a:t>
              </a:r>
            </a:p>
            <a:p>
              <a:endParaRPr lang="fr-FR" dirty="0">
                <a:latin typeface="Avenir Light"/>
                <a:cs typeface="Avenir Light"/>
              </a:endParaRPr>
            </a:p>
          </p:txBody>
        </p:sp>
        <p:sp>
          <p:nvSpPr>
            <p:cNvPr id="222" name="ZoneTexte 221"/>
            <p:cNvSpPr txBox="1"/>
            <p:nvPr/>
          </p:nvSpPr>
          <p:spPr>
            <a:xfrm>
              <a:off x="1428749" y="2971125"/>
              <a:ext cx="32922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3</a:t>
              </a:r>
            </a:p>
            <a:p>
              <a:endParaRPr lang="fr-FR" dirty="0">
                <a:latin typeface="Avenir Light"/>
                <a:cs typeface="Avenir Light"/>
              </a:endParaRPr>
            </a:p>
          </p:txBody>
        </p:sp>
      </p:grpSp>
      <p:cxnSp>
        <p:nvCxnSpPr>
          <p:cNvPr id="126" name="Straight Connector 150"/>
          <p:cNvCxnSpPr/>
          <p:nvPr/>
        </p:nvCxnSpPr>
        <p:spPr>
          <a:xfrm>
            <a:off x="6122578" y="3995877"/>
            <a:ext cx="5593" cy="374007"/>
          </a:xfrm>
          <a:prstGeom prst="line">
            <a:avLst/>
          </a:prstGeom>
          <a:solidFill>
            <a:schemeClr val="bg1"/>
          </a:solidFill>
          <a:ln w="19050" cmpd="sng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0" name="Grouper 119"/>
          <p:cNvGrpSpPr/>
          <p:nvPr/>
        </p:nvGrpSpPr>
        <p:grpSpPr>
          <a:xfrm>
            <a:off x="4094453" y="1475181"/>
            <a:ext cx="2466636" cy="1867652"/>
            <a:chOff x="3780535" y="625342"/>
            <a:chExt cx="2692207" cy="2038447"/>
          </a:xfrm>
        </p:grpSpPr>
        <p:cxnSp>
          <p:nvCxnSpPr>
            <p:cNvPr id="102" name="Straight Connector 136"/>
            <p:cNvCxnSpPr/>
            <p:nvPr/>
          </p:nvCxnSpPr>
          <p:spPr>
            <a:xfrm>
              <a:off x="4146884" y="820385"/>
              <a:ext cx="2325858" cy="1163215"/>
            </a:xfrm>
            <a:prstGeom prst="line">
              <a:avLst/>
            </a:prstGeom>
            <a:solidFill>
              <a:schemeClr val="bg1"/>
            </a:solidFill>
            <a:ln w="19050" cmpd="sng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3" name="Group 137"/>
            <p:cNvGrpSpPr/>
            <p:nvPr/>
          </p:nvGrpSpPr>
          <p:grpSpPr>
            <a:xfrm>
              <a:off x="3780535" y="625342"/>
              <a:ext cx="543050" cy="534652"/>
              <a:chOff x="1589024" y="3452580"/>
              <a:chExt cx="574626" cy="565854"/>
            </a:xfrm>
            <a:solidFill>
              <a:schemeClr val="bg1"/>
            </a:solidFill>
          </p:grpSpPr>
          <p:cxnSp>
            <p:nvCxnSpPr>
              <p:cNvPr id="116" name="Straight Connector 150"/>
              <p:cNvCxnSpPr/>
              <p:nvPr/>
            </p:nvCxnSpPr>
            <p:spPr>
              <a:xfrm>
                <a:off x="1964074" y="3857581"/>
                <a:ext cx="0" cy="160853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51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8" name="Oval 152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1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4" name="Group 138"/>
            <p:cNvGrpSpPr/>
            <p:nvPr/>
          </p:nvGrpSpPr>
          <p:grpSpPr>
            <a:xfrm>
              <a:off x="4705506" y="1078166"/>
              <a:ext cx="543050" cy="1585623"/>
              <a:chOff x="1589024" y="3452580"/>
              <a:chExt cx="574626" cy="1678157"/>
            </a:xfrm>
            <a:solidFill>
              <a:schemeClr val="bg1"/>
            </a:solidFill>
          </p:grpSpPr>
          <p:cxnSp>
            <p:nvCxnSpPr>
              <p:cNvPr id="113" name="Straight Connector 147"/>
              <p:cNvCxnSpPr>
                <a:stCxn id="115" idx="4"/>
                <a:endCxn id="148" idx="0"/>
              </p:cNvCxnSpPr>
              <p:nvPr/>
            </p:nvCxnSpPr>
            <p:spPr>
              <a:xfrm>
                <a:off x="1964074" y="3857580"/>
                <a:ext cx="4563" cy="127315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48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5" name="Oval 149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2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5" name="Group 139"/>
            <p:cNvGrpSpPr/>
            <p:nvPr/>
          </p:nvGrpSpPr>
          <p:grpSpPr>
            <a:xfrm>
              <a:off x="5660092" y="1572799"/>
              <a:ext cx="569855" cy="550925"/>
              <a:chOff x="1560660" y="3452580"/>
              <a:chExt cx="602990" cy="583077"/>
            </a:xfrm>
            <a:solidFill>
              <a:schemeClr val="bg1"/>
            </a:solidFill>
          </p:grpSpPr>
          <p:cxnSp>
            <p:nvCxnSpPr>
              <p:cNvPr id="110" name="Straight Connector 144"/>
              <p:cNvCxnSpPr/>
              <p:nvPr/>
            </p:nvCxnSpPr>
            <p:spPr>
              <a:xfrm>
                <a:off x="1953126" y="3701348"/>
                <a:ext cx="0" cy="334309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45"/>
              <p:cNvCxnSpPr/>
              <p:nvPr/>
            </p:nvCxnSpPr>
            <p:spPr>
              <a:xfrm flipH="1">
                <a:off x="1560660" y="3647961"/>
                <a:ext cx="379938" cy="239388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2" name="Oval 146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3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</p:grpSp>
      <p:sp>
        <p:nvSpPr>
          <p:cNvPr id="167" name="Rectangle à coins arrondis 166"/>
          <p:cNvSpPr/>
          <p:nvPr/>
        </p:nvSpPr>
        <p:spPr>
          <a:xfrm>
            <a:off x="6540071" y="2633098"/>
            <a:ext cx="245956" cy="245956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4945875" y="3342832"/>
            <a:ext cx="2699970" cy="1398319"/>
            <a:chOff x="5606643" y="2741500"/>
            <a:chExt cx="2946879" cy="1526194"/>
          </a:xfrm>
        </p:grpSpPr>
        <p:grpSp>
          <p:nvGrpSpPr>
            <p:cNvPr id="135" name="Grouper 134"/>
            <p:cNvGrpSpPr/>
            <p:nvPr/>
          </p:nvGrpSpPr>
          <p:grpSpPr>
            <a:xfrm>
              <a:off x="5606643" y="2741500"/>
              <a:ext cx="2692207" cy="1493400"/>
              <a:chOff x="3780535" y="625348"/>
              <a:chExt cx="2692207" cy="1493400"/>
            </a:xfrm>
          </p:grpSpPr>
          <p:cxnSp>
            <p:nvCxnSpPr>
              <p:cNvPr id="136" name="Straight Connector 136"/>
              <p:cNvCxnSpPr/>
              <p:nvPr/>
            </p:nvCxnSpPr>
            <p:spPr>
              <a:xfrm>
                <a:off x="4146884" y="820385"/>
                <a:ext cx="2325858" cy="1163215"/>
              </a:xfrm>
              <a:prstGeom prst="line">
                <a:avLst/>
              </a:prstGeom>
              <a:solidFill>
                <a:schemeClr val="bg1"/>
              </a:solidFill>
              <a:ln w="19050" cmpd="sng">
                <a:solidFill>
                  <a:srgbClr val="008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7" name="Group 137"/>
              <p:cNvGrpSpPr/>
              <p:nvPr/>
            </p:nvGrpSpPr>
            <p:grpSpPr>
              <a:xfrm>
                <a:off x="3780535" y="625348"/>
                <a:ext cx="543050" cy="561397"/>
                <a:chOff x="1589024" y="3452580"/>
                <a:chExt cx="574626" cy="594159"/>
              </a:xfrm>
              <a:solidFill>
                <a:schemeClr val="bg1"/>
              </a:solidFill>
            </p:grpSpPr>
            <p:cxnSp>
              <p:nvCxnSpPr>
                <p:cNvPr id="146" name="Straight Connector 150"/>
                <p:cNvCxnSpPr/>
                <p:nvPr/>
              </p:nvCxnSpPr>
              <p:spPr>
                <a:xfrm>
                  <a:off x="1953127" y="3737193"/>
                  <a:ext cx="6385" cy="309546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4</a:t>
                  </a:r>
                </a:p>
              </p:txBody>
            </p:sp>
          </p:grpSp>
          <p:grpSp>
            <p:nvGrpSpPr>
              <p:cNvPr id="138" name="Group 138"/>
              <p:cNvGrpSpPr/>
              <p:nvPr/>
            </p:nvGrpSpPr>
            <p:grpSpPr>
              <a:xfrm>
                <a:off x="4705506" y="1078164"/>
                <a:ext cx="543050" cy="384603"/>
                <a:chOff x="1589024" y="3452580"/>
                <a:chExt cx="574626" cy="407048"/>
              </a:xfrm>
              <a:solidFill>
                <a:schemeClr val="bg1"/>
              </a:solidFill>
            </p:grpSpPr>
            <p:cxnSp>
              <p:nvCxnSpPr>
                <p:cNvPr id="144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5</a:t>
                  </a:r>
                </a:p>
              </p:txBody>
            </p:sp>
          </p:grpSp>
          <p:grpSp>
            <p:nvGrpSpPr>
              <p:cNvPr id="139" name="Group 139"/>
              <p:cNvGrpSpPr/>
              <p:nvPr/>
            </p:nvGrpSpPr>
            <p:grpSpPr>
              <a:xfrm>
                <a:off x="5686898" y="1572802"/>
                <a:ext cx="543050" cy="545946"/>
                <a:chOff x="1589024" y="3452580"/>
                <a:chExt cx="574626" cy="577807"/>
              </a:xfrm>
              <a:solidFill>
                <a:schemeClr val="bg1"/>
              </a:solidFill>
            </p:grpSpPr>
            <p:cxnSp>
              <p:nvCxnSpPr>
                <p:cNvPr id="140" name="Straight Connector 144"/>
                <p:cNvCxnSpPr/>
                <p:nvPr/>
              </p:nvCxnSpPr>
              <p:spPr>
                <a:xfrm>
                  <a:off x="1953127" y="3737193"/>
                  <a:ext cx="2993" cy="293194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2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6</a:t>
                  </a:r>
                </a:p>
              </p:txBody>
            </p:sp>
          </p:grpSp>
        </p:grpSp>
        <p:sp>
          <p:nvSpPr>
            <p:cNvPr id="169" name="Rectangle à coins arrondis 168"/>
            <p:cNvSpPr/>
            <p:nvPr/>
          </p:nvSpPr>
          <p:spPr>
            <a:xfrm>
              <a:off x="8285074" y="3999246"/>
              <a:ext cx="268448" cy="268448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</p:grpSp>
      <p:grpSp>
        <p:nvGrpSpPr>
          <p:cNvPr id="235" name="Grouper 234"/>
          <p:cNvGrpSpPr/>
          <p:nvPr/>
        </p:nvGrpSpPr>
        <p:grpSpPr>
          <a:xfrm>
            <a:off x="3836024" y="1723989"/>
            <a:ext cx="312906" cy="338554"/>
            <a:chOff x="4325324" y="2687253"/>
            <a:chExt cx="341521" cy="369514"/>
          </a:xfrm>
        </p:grpSpPr>
        <p:sp>
          <p:nvSpPr>
            <p:cNvPr id="236" name="Rectangle à coins arrondis 235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37" name="ZoneTexte 236"/>
            <p:cNvSpPr txBox="1"/>
            <p:nvPr/>
          </p:nvSpPr>
          <p:spPr>
            <a:xfrm>
              <a:off x="4325324" y="2687253"/>
              <a:ext cx="341521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latin typeface="Avenir Light"/>
                  <a:cs typeface="Avenir Light"/>
                </a:rPr>
                <a:t>ø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47" name="Grouper 246"/>
          <p:cNvGrpSpPr/>
          <p:nvPr/>
        </p:nvGrpSpPr>
        <p:grpSpPr>
          <a:xfrm>
            <a:off x="4686636" y="2140869"/>
            <a:ext cx="312906" cy="338554"/>
            <a:chOff x="4325324" y="2687253"/>
            <a:chExt cx="341521" cy="369514"/>
          </a:xfrm>
        </p:grpSpPr>
        <p:sp>
          <p:nvSpPr>
            <p:cNvPr id="248" name="Rectangle à coins arrondis 247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49" name="ZoneTexte 248"/>
            <p:cNvSpPr txBox="1"/>
            <p:nvPr/>
          </p:nvSpPr>
          <p:spPr>
            <a:xfrm>
              <a:off x="4325324" y="2687253"/>
              <a:ext cx="341521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Avenir Light"/>
                  <a:cs typeface="Avenir Light"/>
                </a:rPr>
                <a:t>ø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50" name="Grouper 249"/>
          <p:cNvGrpSpPr/>
          <p:nvPr/>
        </p:nvGrpSpPr>
        <p:grpSpPr>
          <a:xfrm>
            <a:off x="5559602" y="2637192"/>
            <a:ext cx="312906" cy="338554"/>
            <a:chOff x="4325324" y="2687253"/>
            <a:chExt cx="341521" cy="369514"/>
          </a:xfrm>
        </p:grpSpPr>
        <p:sp>
          <p:nvSpPr>
            <p:cNvPr id="251" name="Rectangle à coins arrondis 250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52" name="ZoneTexte 251"/>
            <p:cNvSpPr txBox="1"/>
            <p:nvPr/>
          </p:nvSpPr>
          <p:spPr>
            <a:xfrm>
              <a:off x="4325324" y="2687253"/>
              <a:ext cx="341521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Avenir Light"/>
                  <a:cs typeface="Avenir Light"/>
                </a:rPr>
                <a:t>ø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sp>
        <p:nvSpPr>
          <p:cNvPr id="3" name="Forme libre 2"/>
          <p:cNvSpPr/>
          <p:nvPr/>
        </p:nvSpPr>
        <p:spPr>
          <a:xfrm>
            <a:off x="4811905" y="2326640"/>
            <a:ext cx="308735" cy="1381760"/>
          </a:xfrm>
          <a:custGeom>
            <a:avLst/>
            <a:gdLst>
              <a:gd name="connsiteX0" fmla="*/ 34415 w 308735"/>
              <a:gd name="connsiteY0" fmla="*/ 1381760 h 1381760"/>
              <a:gd name="connsiteX1" fmla="*/ 24255 w 308735"/>
              <a:gd name="connsiteY1" fmla="*/ 629920 h 1381760"/>
              <a:gd name="connsiteX2" fmla="*/ 308735 w 308735"/>
              <a:gd name="connsiteY2" fmla="*/ 0 h 138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8735" h="1381760">
                <a:moveTo>
                  <a:pt x="34415" y="1381760"/>
                </a:moveTo>
                <a:cubicBezTo>
                  <a:pt x="6475" y="1120986"/>
                  <a:pt x="-21465" y="860213"/>
                  <a:pt x="24255" y="629920"/>
                </a:cubicBezTo>
                <a:cubicBezTo>
                  <a:pt x="69975" y="399627"/>
                  <a:pt x="308735" y="0"/>
                  <a:pt x="308735" y="0"/>
                </a:cubicBezTo>
              </a:path>
            </a:pathLst>
          </a:custGeom>
          <a:ln w="1270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4" name="Forme libre 3"/>
          <p:cNvSpPr/>
          <p:nvPr/>
        </p:nvSpPr>
        <p:spPr>
          <a:xfrm>
            <a:off x="5344160" y="2346960"/>
            <a:ext cx="375920" cy="1818640"/>
          </a:xfrm>
          <a:custGeom>
            <a:avLst/>
            <a:gdLst>
              <a:gd name="connsiteX0" fmla="*/ 375920 w 375920"/>
              <a:gd name="connsiteY0" fmla="*/ 1818640 h 1818640"/>
              <a:gd name="connsiteX1" fmla="*/ 81280 w 375920"/>
              <a:gd name="connsiteY1" fmla="*/ 680720 h 1818640"/>
              <a:gd name="connsiteX2" fmla="*/ 0 w 375920"/>
              <a:gd name="connsiteY2" fmla="*/ 0 h 181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5920" h="1818640">
                <a:moveTo>
                  <a:pt x="375920" y="1818640"/>
                </a:moveTo>
                <a:cubicBezTo>
                  <a:pt x="259926" y="1401233"/>
                  <a:pt x="143933" y="983827"/>
                  <a:pt x="81280" y="680720"/>
                </a:cubicBezTo>
                <a:cubicBezTo>
                  <a:pt x="18627" y="377613"/>
                  <a:pt x="0" y="0"/>
                  <a:pt x="0" y="0"/>
                </a:cubicBezTo>
              </a:path>
            </a:pathLst>
          </a:custGeom>
          <a:ln w="1270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5" name="Forme libre 4"/>
          <p:cNvSpPr/>
          <p:nvPr/>
        </p:nvSpPr>
        <p:spPr>
          <a:xfrm>
            <a:off x="5506720" y="2316480"/>
            <a:ext cx="1127760" cy="2275840"/>
          </a:xfrm>
          <a:custGeom>
            <a:avLst/>
            <a:gdLst>
              <a:gd name="connsiteX0" fmla="*/ 1127760 w 1127760"/>
              <a:gd name="connsiteY0" fmla="*/ 2275840 h 2275840"/>
              <a:gd name="connsiteX1" fmla="*/ 894080 w 1127760"/>
              <a:gd name="connsiteY1" fmla="*/ 975360 h 2275840"/>
              <a:gd name="connsiteX2" fmla="*/ 0 w 1127760"/>
              <a:gd name="connsiteY2" fmla="*/ 0 h 227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7760" h="2275840">
                <a:moveTo>
                  <a:pt x="1127760" y="2275840"/>
                </a:moveTo>
                <a:cubicBezTo>
                  <a:pt x="1104900" y="1815253"/>
                  <a:pt x="1082040" y="1354667"/>
                  <a:pt x="894080" y="975360"/>
                </a:cubicBezTo>
                <a:cubicBezTo>
                  <a:pt x="706120" y="596053"/>
                  <a:pt x="0" y="0"/>
                  <a:pt x="0" y="0"/>
                </a:cubicBezTo>
              </a:path>
            </a:pathLst>
          </a:custGeom>
          <a:ln w="1270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/>
              <a:t>	TOP tree &gt; enable stackless query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5023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317500" y="1328174"/>
            <a:ext cx="2132510" cy="4526526"/>
            <a:chOff x="6350" y="739845"/>
            <a:chExt cx="2409680" cy="5114855"/>
          </a:xfrm>
        </p:grpSpPr>
        <p:sp>
          <p:nvSpPr>
            <p:cNvPr id="214" name="Forme libre 213"/>
            <p:cNvSpPr/>
            <p:nvPr/>
          </p:nvSpPr>
          <p:spPr>
            <a:xfrm>
              <a:off x="1206500" y="3937000"/>
              <a:ext cx="1104900" cy="1905000"/>
            </a:xfrm>
            <a:custGeom>
              <a:avLst/>
              <a:gdLst>
                <a:gd name="connsiteX0" fmla="*/ 419100 w 1104900"/>
                <a:gd name="connsiteY0" fmla="*/ 0 h 1905000"/>
                <a:gd name="connsiteX1" fmla="*/ 0 w 1104900"/>
                <a:gd name="connsiteY1" fmla="*/ 1758950 h 1905000"/>
                <a:gd name="connsiteX2" fmla="*/ 425450 w 1104900"/>
                <a:gd name="connsiteY2" fmla="*/ 1905000 h 1905000"/>
                <a:gd name="connsiteX3" fmla="*/ 1104900 w 1104900"/>
                <a:gd name="connsiteY3" fmla="*/ 1873250 h 1905000"/>
                <a:gd name="connsiteX4" fmla="*/ 1092200 w 1104900"/>
                <a:gd name="connsiteY4" fmla="*/ 6350 h 1905000"/>
                <a:gd name="connsiteX5" fmla="*/ 419100 w 1104900"/>
                <a:gd name="connsiteY5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4900" h="1905000">
                  <a:moveTo>
                    <a:pt x="419100" y="0"/>
                  </a:moveTo>
                  <a:lnTo>
                    <a:pt x="0" y="1758950"/>
                  </a:lnTo>
                  <a:lnTo>
                    <a:pt x="425450" y="1905000"/>
                  </a:lnTo>
                  <a:lnTo>
                    <a:pt x="1104900" y="1873250"/>
                  </a:lnTo>
                  <a:cubicBezTo>
                    <a:pt x="1100667" y="1250950"/>
                    <a:pt x="1096433" y="628650"/>
                    <a:pt x="1092200" y="6350"/>
                  </a:cubicBezTo>
                  <a:lnTo>
                    <a:pt x="419100" y="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13" name="Forme libre 212"/>
            <p:cNvSpPr/>
            <p:nvPr/>
          </p:nvSpPr>
          <p:spPr>
            <a:xfrm>
              <a:off x="6350" y="3009900"/>
              <a:ext cx="2019300" cy="2844800"/>
            </a:xfrm>
            <a:custGeom>
              <a:avLst/>
              <a:gdLst>
                <a:gd name="connsiteX0" fmla="*/ 0 w 2019300"/>
                <a:gd name="connsiteY0" fmla="*/ 2203450 h 2844800"/>
                <a:gd name="connsiteX1" fmla="*/ 1168400 w 2019300"/>
                <a:gd name="connsiteY1" fmla="*/ 0 h 2844800"/>
                <a:gd name="connsiteX2" fmla="*/ 2019300 w 2019300"/>
                <a:gd name="connsiteY2" fmla="*/ 114300 h 2844800"/>
                <a:gd name="connsiteX3" fmla="*/ 1619250 w 2019300"/>
                <a:gd name="connsiteY3" fmla="*/ 2844800 h 2844800"/>
                <a:gd name="connsiteX4" fmla="*/ 0 w 2019300"/>
                <a:gd name="connsiteY4" fmla="*/ 2203450 h 284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9300" h="2844800">
                  <a:moveTo>
                    <a:pt x="0" y="2203450"/>
                  </a:moveTo>
                  <a:lnTo>
                    <a:pt x="1168400" y="0"/>
                  </a:lnTo>
                  <a:lnTo>
                    <a:pt x="2019300" y="114300"/>
                  </a:lnTo>
                  <a:lnTo>
                    <a:pt x="1619250" y="2844800"/>
                  </a:lnTo>
                  <a:lnTo>
                    <a:pt x="0" y="220345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cxnSp>
          <p:nvCxnSpPr>
            <p:cNvPr id="119" name="Connecteur droit 118"/>
            <p:cNvCxnSpPr/>
            <p:nvPr/>
          </p:nvCxnSpPr>
          <p:spPr>
            <a:xfrm>
              <a:off x="2300083" y="3935923"/>
              <a:ext cx="0" cy="1878141"/>
            </a:xfrm>
            <a:prstGeom prst="line">
              <a:avLst/>
            </a:prstGeom>
            <a:ln w="3175" cmpd="sng"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cteur droit 175"/>
            <p:cNvCxnSpPr>
              <a:stCxn id="175" idx="0"/>
            </p:cNvCxnSpPr>
            <p:nvPr/>
          </p:nvCxnSpPr>
          <p:spPr>
            <a:xfrm flipH="1">
              <a:off x="1625600" y="739845"/>
              <a:ext cx="738806" cy="5102347"/>
            </a:xfrm>
            <a:prstGeom prst="line">
              <a:avLst/>
            </a:prstGeom>
            <a:ln w="3175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cteur droit 178"/>
            <p:cNvCxnSpPr>
              <a:stCxn id="175" idx="0"/>
            </p:cNvCxnSpPr>
            <p:nvPr/>
          </p:nvCxnSpPr>
          <p:spPr>
            <a:xfrm flipH="1">
              <a:off x="10326" y="739845"/>
              <a:ext cx="2354080" cy="4472711"/>
            </a:xfrm>
            <a:prstGeom prst="line">
              <a:avLst/>
            </a:prstGeom>
            <a:ln w="3175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cteur droit 171"/>
            <p:cNvCxnSpPr/>
            <p:nvPr/>
          </p:nvCxnSpPr>
          <p:spPr>
            <a:xfrm>
              <a:off x="1177042" y="3013120"/>
              <a:ext cx="842258" cy="104924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cteur droit 186"/>
            <p:cNvCxnSpPr/>
            <p:nvPr/>
          </p:nvCxnSpPr>
          <p:spPr>
            <a:xfrm flipV="1">
              <a:off x="1625600" y="3935923"/>
              <a:ext cx="675013" cy="2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>
              <a:endCxn id="214" idx="1"/>
            </p:cNvCxnSpPr>
            <p:nvPr/>
          </p:nvCxnSpPr>
          <p:spPr>
            <a:xfrm flipH="1">
              <a:off x="1206500" y="3935925"/>
              <a:ext cx="419100" cy="1760025"/>
            </a:xfrm>
            <a:prstGeom prst="line">
              <a:avLst/>
            </a:prstGeom>
            <a:ln w="3175" cmpd="sng"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Ellipse 174"/>
            <p:cNvSpPr/>
            <p:nvPr/>
          </p:nvSpPr>
          <p:spPr>
            <a:xfrm>
              <a:off x="2312781" y="739845"/>
              <a:ext cx="103249" cy="10324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20" name="ZoneTexte 219"/>
            <p:cNvSpPr txBox="1"/>
            <p:nvPr/>
          </p:nvSpPr>
          <p:spPr>
            <a:xfrm>
              <a:off x="732542" y="3178924"/>
              <a:ext cx="32922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1</a:t>
              </a:r>
              <a:endParaRPr lang="en-US" sz="1600" dirty="0">
                <a:latin typeface="Avenir Light"/>
                <a:cs typeface="Avenir Light"/>
              </a:endParaRPr>
            </a:p>
            <a:p>
              <a:endParaRPr lang="fr-FR" dirty="0">
                <a:latin typeface="Avenir Light"/>
                <a:cs typeface="Avenir Light"/>
              </a:endParaRPr>
            </a:p>
          </p:txBody>
        </p:sp>
        <p:sp>
          <p:nvSpPr>
            <p:cNvPr id="221" name="ZoneTexte 220"/>
            <p:cNvSpPr txBox="1"/>
            <p:nvPr/>
          </p:nvSpPr>
          <p:spPr>
            <a:xfrm>
              <a:off x="1919419" y="3182267"/>
              <a:ext cx="32922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2</a:t>
              </a:r>
            </a:p>
            <a:p>
              <a:endParaRPr lang="fr-FR" dirty="0">
                <a:latin typeface="Avenir Light"/>
                <a:cs typeface="Avenir Light"/>
              </a:endParaRPr>
            </a:p>
          </p:txBody>
        </p:sp>
        <p:sp>
          <p:nvSpPr>
            <p:cNvPr id="222" name="ZoneTexte 221"/>
            <p:cNvSpPr txBox="1"/>
            <p:nvPr/>
          </p:nvSpPr>
          <p:spPr>
            <a:xfrm>
              <a:off x="1428749" y="2971125"/>
              <a:ext cx="32922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3</a:t>
              </a:r>
            </a:p>
            <a:p>
              <a:endParaRPr lang="fr-FR" dirty="0">
                <a:latin typeface="Avenir Light"/>
                <a:cs typeface="Avenir Light"/>
              </a:endParaRPr>
            </a:p>
          </p:txBody>
        </p:sp>
      </p:grpSp>
      <p:cxnSp>
        <p:nvCxnSpPr>
          <p:cNvPr id="126" name="Straight Connector 150"/>
          <p:cNvCxnSpPr/>
          <p:nvPr/>
        </p:nvCxnSpPr>
        <p:spPr>
          <a:xfrm>
            <a:off x="6122578" y="3995877"/>
            <a:ext cx="5593" cy="374007"/>
          </a:xfrm>
          <a:prstGeom prst="line">
            <a:avLst/>
          </a:prstGeom>
          <a:solidFill>
            <a:schemeClr val="bg1"/>
          </a:solidFill>
          <a:ln w="19050" cmpd="sng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0" name="Grouper 119"/>
          <p:cNvGrpSpPr/>
          <p:nvPr/>
        </p:nvGrpSpPr>
        <p:grpSpPr>
          <a:xfrm>
            <a:off x="4094453" y="1475181"/>
            <a:ext cx="2466636" cy="1867652"/>
            <a:chOff x="3780535" y="625342"/>
            <a:chExt cx="2692207" cy="2038447"/>
          </a:xfrm>
        </p:grpSpPr>
        <p:cxnSp>
          <p:nvCxnSpPr>
            <p:cNvPr id="102" name="Straight Connector 136"/>
            <p:cNvCxnSpPr/>
            <p:nvPr/>
          </p:nvCxnSpPr>
          <p:spPr>
            <a:xfrm>
              <a:off x="4146884" y="820385"/>
              <a:ext cx="2325858" cy="1163215"/>
            </a:xfrm>
            <a:prstGeom prst="line">
              <a:avLst/>
            </a:prstGeom>
            <a:solidFill>
              <a:schemeClr val="bg1"/>
            </a:solidFill>
            <a:ln w="19050" cmpd="sng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3" name="Group 137"/>
            <p:cNvGrpSpPr/>
            <p:nvPr/>
          </p:nvGrpSpPr>
          <p:grpSpPr>
            <a:xfrm>
              <a:off x="3780535" y="625342"/>
              <a:ext cx="543050" cy="534652"/>
              <a:chOff x="1589024" y="3452580"/>
              <a:chExt cx="574626" cy="565854"/>
            </a:xfrm>
            <a:solidFill>
              <a:schemeClr val="bg1"/>
            </a:solidFill>
          </p:grpSpPr>
          <p:cxnSp>
            <p:nvCxnSpPr>
              <p:cNvPr id="116" name="Straight Connector 150"/>
              <p:cNvCxnSpPr/>
              <p:nvPr/>
            </p:nvCxnSpPr>
            <p:spPr>
              <a:xfrm>
                <a:off x="1964074" y="3857581"/>
                <a:ext cx="0" cy="160853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51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8" name="Oval 152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1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4" name="Group 138"/>
            <p:cNvGrpSpPr/>
            <p:nvPr/>
          </p:nvGrpSpPr>
          <p:grpSpPr>
            <a:xfrm>
              <a:off x="4705506" y="1078166"/>
              <a:ext cx="543050" cy="1585623"/>
              <a:chOff x="1589024" y="3452580"/>
              <a:chExt cx="574626" cy="1678157"/>
            </a:xfrm>
            <a:solidFill>
              <a:schemeClr val="bg1"/>
            </a:solidFill>
          </p:grpSpPr>
          <p:cxnSp>
            <p:nvCxnSpPr>
              <p:cNvPr id="113" name="Straight Connector 147"/>
              <p:cNvCxnSpPr>
                <a:stCxn id="115" idx="4"/>
                <a:endCxn id="148" idx="0"/>
              </p:cNvCxnSpPr>
              <p:nvPr/>
            </p:nvCxnSpPr>
            <p:spPr>
              <a:xfrm>
                <a:off x="1964074" y="3857580"/>
                <a:ext cx="4563" cy="127315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48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5" name="Oval 149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2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5" name="Group 139"/>
            <p:cNvGrpSpPr/>
            <p:nvPr/>
          </p:nvGrpSpPr>
          <p:grpSpPr>
            <a:xfrm>
              <a:off x="5660092" y="1572799"/>
              <a:ext cx="569855" cy="550925"/>
              <a:chOff x="1560660" y="3452580"/>
              <a:chExt cx="602990" cy="583077"/>
            </a:xfrm>
            <a:solidFill>
              <a:schemeClr val="bg1"/>
            </a:solidFill>
          </p:grpSpPr>
          <p:cxnSp>
            <p:nvCxnSpPr>
              <p:cNvPr id="110" name="Straight Connector 144"/>
              <p:cNvCxnSpPr/>
              <p:nvPr/>
            </p:nvCxnSpPr>
            <p:spPr>
              <a:xfrm>
                <a:off x="1953126" y="3701348"/>
                <a:ext cx="0" cy="334309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45"/>
              <p:cNvCxnSpPr/>
              <p:nvPr/>
            </p:nvCxnSpPr>
            <p:spPr>
              <a:xfrm flipH="1">
                <a:off x="1560660" y="3647961"/>
                <a:ext cx="379938" cy="239388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2" name="Oval 146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3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</p:grpSp>
      <p:sp>
        <p:nvSpPr>
          <p:cNvPr id="167" name="Rectangle à coins arrondis 166"/>
          <p:cNvSpPr/>
          <p:nvPr/>
        </p:nvSpPr>
        <p:spPr>
          <a:xfrm>
            <a:off x="6540071" y="2633098"/>
            <a:ext cx="245956" cy="245956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4945875" y="3342832"/>
            <a:ext cx="2699970" cy="1398319"/>
            <a:chOff x="5606643" y="2741500"/>
            <a:chExt cx="2946879" cy="1526194"/>
          </a:xfrm>
        </p:grpSpPr>
        <p:grpSp>
          <p:nvGrpSpPr>
            <p:cNvPr id="135" name="Grouper 134"/>
            <p:cNvGrpSpPr/>
            <p:nvPr/>
          </p:nvGrpSpPr>
          <p:grpSpPr>
            <a:xfrm>
              <a:off x="5606643" y="2741500"/>
              <a:ext cx="2692207" cy="1493400"/>
              <a:chOff x="3780535" y="625348"/>
              <a:chExt cx="2692207" cy="1493400"/>
            </a:xfrm>
          </p:grpSpPr>
          <p:cxnSp>
            <p:nvCxnSpPr>
              <p:cNvPr id="136" name="Straight Connector 136"/>
              <p:cNvCxnSpPr/>
              <p:nvPr/>
            </p:nvCxnSpPr>
            <p:spPr>
              <a:xfrm>
                <a:off x="4146884" y="820385"/>
                <a:ext cx="2325858" cy="1163215"/>
              </a:xfrm>
              <a:prstGeom prst="line">
                <a:avLst/>
              </a:prstGeom>
              <a:solidFill>
                <a:schemeClr val="bg1"/>
              </a:solidFill>
              <a:ln w="19050" cmpd="sng">
                <a:solidFill>
                  <a:srgbClr val="008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7" name="Group 137"/>
              <p:cNvGrpSpPr/>
              <p:nvPr/>
            </p:nvGrpSpPr>
            <p:grpSpPr>
              <a:xfrm>
                <a:off x="3780535" y="625348"/>
                <a:ext cx="543050" cy="561397"/>
                <a:chOff x="1589024" y="3452580"/>
                <a:chExt cx="574626" cy="594159"/>
              </a:xfrm>
              <a:solidFill>
                <a:schemeClr val="bg1"/>
              </a:solidFill>
            </p:grpSpPr>
            <p:cxnSp>
              <p:nvCxnSpPr>
                <p:cNvPr id="146" name="Straight Connector 150"/>
                <p:cNvCxnSpPr/>
                <p:nvPr/>
              </p:nvCxnSpPr>
              <p:spPr>
                <a:xfrm>
                  <a:off x="1953127" y="3737193"/>
                  <a:ext cx="6385" cy="309546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4</a:t>
                  </a:r>
                </a:p>
              </p:txBody>
            </p:sp>
          </p:grpSp>
          <p:grpSp>
            <p:nvGrpSpPr>
              <p:cNvPr id="138" name="Group 138"/>
              <p:cNvGrpSpPr/>
              <p:nvPr/>
            </p:nvGrpSpPr>
            <p:grpSpPr>
              <a:xfrm>
                <a:off x="4705506" y="1078164"/>
                <a:ext cx="543050" cy="384603"/>
                <a:chOff x="1589024" y="3452580"/>
                <a:chExt cx="574626" cy="407048"/>
              </a:xfrm>
              <a:solidFill>
                <a:schemeClr val="bg1"/>
              </a:solidFill>
            </p:grpSpPr>
            <p:cxnSp>
              <p:nvCxnSpPr>
                <p:cNvPr id="144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5</a:t>
                  </a:r>
                </a:p>
              </p:txBody>
            </p:sp>
          </p:grpSp>
          <p:grpSp>
            <p:nvGrpSpPr>
              <p:cNvPr id="139" name="Group 139"/>
              <p:cNvGrpSpPr/>
              <p:nvPr/>
            </p:nvGrpSpPr>
            <p:grpSpPr>
              <a:xfrm>
                <a:off x="5686898" y="1572802"/>
                <a:ext cx="543050" cy="545946"/>
                <a:chOff x="1589024" y="3452580"/>
                <a:chExt cx="574626" cy="577807"/>
              </a:xfrm>
              <a:solidFill>
                <a:schemeClr val="bg1"/>
              </a:solidFill>
            </p:grpSpPr>
            <p:cxnSp>
              <p:nvCxnSpPr>
                <p:cNvPr id="140" name="Straight Connector 144"/>
                <p:cNvCxnSpPr/>
                <p:nvPr/>
              </p:nvCxnSpPr>
              <p:spPr>
                <a:xfrm>
                  <a:off x="1953127" y="3737193"/>
                  <a:ext cx="2993" cy="293194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2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6</a:t>
                  </a:r>
                </a:p>
              </p:txBody>
            </p:sp>
          </p:grpSp>
        </p:grpSp>
        <p:sp>
          <p:nvSpPr>
            <p:cNvPr id="169" name="Rectangle à coins arrondis 168"/>
            <p:cNvSpPr/>
            <p:nvPr/>
          </p:nvSpPr>
          <p:spPr>
            <a:xfrm>
              <a:off x="8285074" y="3999246"/>
              <a:ext cx="268448" cy="268448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</p:grpSp>
      <p:grpSp>
        <p:nvGrpSpPr>
          <p:cNvPr id="235" name="Grouper 234"/>
          <p:cNvGrpSpPr/>
          <p:nvPr/>
        </p:nvGrpSpPr>
        <p:grpSpPr>
          <a:xfrm>
            <a:off x="3836024" y="1723989"/>
            <a:ext cx="312906" cy="338554"/>
            <a:chOff x="4325324" y="2687253"/>
            <a:chExt cx="341521" cy="369514"/>
          </a:xfrm>
        </p:grpSpPr>
        <p:sp>
          <p:nvSpPr>
            <p:cNvPr id="236" name="Rectangle à coins arrondis 235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37" name="ZoneTexte 236"/>
            <p:cNvSpPr txBox="1"/>
            <p:nvPr/>
          </p:nvSpPr>
          <p:spPr>
            <a:xfrm>
              <a:off x="4325324" y="2687253"/>
              <a:ext cx="341521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Avenir Light"/>
                  <a:cs typeface="Avenir Light"/>
                </a:rPr>
                <a:t>ø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47" name="Grouper 246"/>
          <p:cNvGrpSpPr/>
          <p:nvPr/>
        </p:nvGrpSpPr>
        <p:grpSpPr>
          <a:xfrm>
            <a:off x="4686636" y="2140869"/>
            <a:ext cx="312906" cy="338554"/>
            <a:chOff x="4325324" y="2687253"/>
            <a:chExt cx="341521" cy="369514"/>
          </a:xfrm>
        </p:grpSpPr>
        <p:sp>
          <p:nvSpPr>
            <p:cNvPr id="248" name="Rectangle à coins arrondis 247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49" name="ZoneTexte 248"/>
            <p:cNvSpPr txBox="1"/>
            <p:nvPr/>
          </p:nvSpPr>
          <p:spPr>
            <a:xfrm>
              <a:off x="4325324" y="2687253"/>
              <a:ext cx="341521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Avenir Light"/>
                  <a:cs typeface="Avenir Light"/>
                </a:rPr>
                <a:t>ø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50" name="Grouper 249"/>
          <p:cNvGrpSpPr/>
          <p:nvPr/>
        </p:nvGrpSpPr>
        <p:grpSpPr>
          <a:xfrm>
            <a:off x="5559602" y="2637192"/>
            <a:ext cx="312906" cy="338554"/>
            <a:chOff x="4325324" y="2687253"/>
            <a:chExt cx="341521" cy="369514"/>
          </a:xfrm>
        </p:grpSpPr>
        <p:sp>
          <p:nvSpPr>
            <p:cNvPr id="251" name="Rectangle à coins arrondis 250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52" name="ZoneTexte 251"/>
            <p:cNvSpPr txBox="1"/>
            <p:nvPr/>
          </p:nvSpPr>
          <p:spPr>
            <a:xfrm>
              <a:off x="4325324" y="2687253"/>
              <a:ext cx="341521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Avenir Light"/>
                  <a:cs typeface="Avenir Light"/>
                </a:rPr>
                <a:t>ø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55" name="Grouper 54"/>
          <p:cNvGrpSpPr/>
          <p:nvPr/>
        </p:nvGrpSpPr>
        <p:grpSpPr>
          <a:xfrm>
            <a:off x="4694583" y="3597103"/>
            <a:ext cx="291360" cy="338554"/>
            <a:chOff x="4325324" y="2687253"/>
            <a:chExt cx="318005" cy="369514"/>
          </a:xfrm>
        </p:grpSpPr>
        <p:sp>
          <p:nvSpPr>
            <p:cNvPr id="56" name="Rectangle à coins arrondis 55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2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58" name="Grouper 57"/>
          <p:cNvGrpSpPr/>
          <p:nvPr/>
        </p:nvGrpSpPr>
        <p:grpSpPr>
          <a:xfrm>
            <a:off x="5535087" y="4019149"/>
            <a:ext cx="291360" cy="338554"/>
            <a:chOff x="4325324" y="2687253"/>
            <a:chExt cx="318005" cy="369514"/>
          </a:xfrm>
        </p:grpSpPr>
        <p:sp>
          <p:nvSpPr>
            <p:cNvPr id="59" name="Rectangle à coins arrondis 58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2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61" name="Grouper 60"/>
          <p:cNvGrpSpPr/>
          <p:nvPr/>
        </p:nvGrpSpPr>
        <p:grpSpPr>
          <a:xfrm>
            <a:off x="6438306" y="4467608"/>
            <a:ext cx="291360" cy="338554"/>
            <a:chOff x="4325324" y="2687253"/>
            <a:chExt cx="318005" cy="369514"/>
          </a:xfrm>
        </p:grpSpPr>
        <p:sp>
          <p:nvSpPr>
            <p:cNvPr id="62" name="Rectangle à coins arrondis 61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63" name="ZoneTexte 62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2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sp>
        <p:nvSpPr>
          <p:cNvPr id="64" name="ZoneTexte 63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/>
              <a:t>	TOP tree &gt; enable stackless query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2148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317500" y="1328174"/>
            <a:ext cx="2393950" cy="4526526"/>
            <a:chOff x="6350" y="739845"/>
            <a:chExt cx="2705100" cy="5114855"/>
          </a:xfrm>
        </p:grpSpPr>
        <p:sp>
          <p:nvSpPr>
            <p:cNvPr id="215" name="Forme libre 214"/>
            <p:cNvSpPr/>
            <p:nvPr/>
          </p:nvSpPr>
          <p:spPr>
            <a:xfrm>
              <a:off x="1435100" y="4699000"/>
              <a:ext cx="1276350" cy="1149350"/>
            </a:xfrm>
            <a:custGeom>
              <a:avLst/>
              <a:gdLst>
                <a:gd name="connsiteX0" fmla="*/ 190500 w 1276350"/>
                <a:gd name="connsiteY0" fmla="*/ 0 h 1149350"/>
                <a:gd name="connsiteX1" fmla="*/ 0 w 1276350"/>
                <a:gd name="connsiteY1" fmla="*/ 1079500 h 1149350"/>
                <a:gd name="connsiteX2" fmla="*/ 203200 w 1276350"/>
                <a:gd name="connsiteY2" fmla="*/ 1149350 h 1149350"/>
                <a:gd name="connsiteX3" fmla="*/ 1276350 w 1276350"/>
                <a:gd name="connsiteY3" fmla="*/ 1079500 h 1149350"/>
                <a:gd name="connsiteX4" fmla="*/ 1181100 w 1276350"/>
                <a:gd name="connsiteY4" fmla="*/ 95250 h 1149350"/>
                <a:gd name="connsiteX5" fmla="*/ 190500 w 1276350"/>
                <a:gd name="connsiteY5" fmla="*/ 0 h 114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6350" h="1149350">
                  <a:moveTo>
                    <a:pt x="190500" y="0"/>
                  </a:moveTo>
                  <a:lnTo>
                    <a:pt x="0" y="1079500"/>
                  </a:lnTo>
                  <a:lnTo>
                    <a:pt x="203200" y="1149350"/>
                  </a:lnTo>
                  <a:lnTo>
                    <a:pt x="1276350" y="1079500"/>
                  </a:lnTo>
                  <a:lnTo>
                    <a:pt x="1181100" y="95250"/>
                  </a:lnTo>
                  <a:lnTo>
                    <a:pt x="190500" y="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14" name="Forme libre 213"/>
            <p:cNvSpPr/>
            <p:nvPr/>
          </p:nvSpPr>
          <p:spPr>
            <a:xfrm>
              <a:off x="1206500" y="3937000"/>
              <a:ext cx="1104900" cy="1905000"/>
            </a:xfrm>
            <a:custGeom>
              <a:avLst/>
              <a:gdLst>
                <a:gd name="connsiteX0" fmla="*/ 419100 w 1104900"/>
                <a:gd name="connsiteY0" fmla="*/ 0 h 1905000"/>
                <a:gd name="connsiteX1" fmla="*/ 0 w 1104900"/>
                <a:gd name="connsiteY1" fmla="*/ 1758950 h 1905000"/>
                <a:gd name="connsiteX2" fmla="*/ 425450 w 1104900"/>
                <a:gd name="connsiteY2" fmla="*/ 1905000 h 1905000"/>
                <a:gd name="connsiteX3" fmla="*/ 1104900 w 1104900"/>
                <a:gd name="connsiteY3" fmla="*/ 1873250 h 1905000"/>
                <a:gd name="connsiteX4" fmla="*/ 1092200 w 1104900"/>
                <a:gd name="connsiteY4" fmla="*/ 6350 h 1905000"/>
                <a:gd name="connsiteX5" fmla="*/ 419100 w 1104900"/>
                <a:gd name="connsiteY5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4900" h="1905000">
                  <a:moveTo>
                    <a:pt x="419100" y="0"/>
                  </a:moveTo>
                  <a:lnTo>
                    <a:pt x="0" y="1758950"/>
                  </a:lnTo>
                  <a:lnTo>
                    <a:pt x="425450" y="1905000"/>
                  </a:lnTo>
                  <a:lnTo>
                    <a:pt x="1104900" y="1873250"/>
                  </a:lnTo>
                  <a:cubicBezTo>
                    <a:pt x="1100667" y="1250950"/>
                    <a:pt x="1096433" y="628650"/>
                    <a:pt x="1092200" y="6350"/>
                  </a:cubicBezTo>
                  <a:lnTo>
                    <a:pt x="419100" y="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13" name="Forme libre 212"/>
            <p:cNvSpPr/>
            <p:nvPr/>
          </p:nvSpPr>
          <p:spPr>
            <a:xfrm>
              <a:off x="6350" y="3009900"/>
              <a:ext cx="2019300" cy="2844800"/>
            </a:xfrm>
            <a:custGeom>
              <a:avLst/>
              <a:gdLst>
                <a:gd name="connsiteX0" fmla="*/ 0 w 2019300"/>
                <a:gd name="connsiteY0" fmla="*/ 2203450 h 2844800"/>
                <a:gd name="connsiteX1" fmla="*/ 1168400 w 2019300"/>
                <a:gd name="connsiteY1" fmla="*/ 0 h 2844800"/>
                <a:gd name="connsiteX2" fmla="*/ 2019300 w 2019300"/>
                <a:gd name="connsiteY2" fmla="*/ 114300 h 2844800"/>
                <a:gd name="connsiteX3" fmla="*/ 1619250 w 2019300"/>
                <a:gd name="connsiteY3" fmla="*/ 2844800 h 2844800"/>
                <a:gd name="connsiteX4" fmla="*/ 0 w 2019300"/>
                <a:gd name="connsiteY4" fmla="*/ 2203450 h 284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9300" h="2844800">
                  <a:moveTo>
                    <a:pt x="0" y="2203450"/>
                  </a:moveTo>
                  <a:lnTo>
                    <a:pt x="1168400" y="0"/>
                  </a:lnTo>
                  <a:lnTo>
                    <a:pt x="2019300" y="114300"/>
                  </a:lnTo>
                  <a:lnTo>
                    <a:pt x="1619250" y="2844800"/>
                  </a:lnTo>
                  <a:lnTo>
                    <a:pt x="0" y="220345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cxnSp>
          <p:nvCxnSpPr>
            <p:cNvPr id="119" name="Connecteur droit 118"/>
            <p:cNvCxnSpPr/>
            <p:nvPr/>
          </p:nvCxnSpPr>
          <p:spPr>
            <a:xfrm>
              <a:off x="2300083" y="3935923"/>
              <a:ext cx="0" cy="1878141"/>
            </a:xfrm>
            <a:prstGeom prst="line">
              <a:avLst/>
            </a:prstGeom>
            <a:ln w="3175" cmpd="sng"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cteur droit 175"/>
            <p:cNvCxnSpPr>
              <a:stCxn id="175" idx="0"/>
            </p:cNvCxnSpPr>
            <p:nvPr/>
          </p:nvCxnSpPr>
          <p:spPr>
            <a:xfrm flipH="1">
              <a:off x="1625600" y="739845"/>
              <a:ext cx="738806" cy="5102347"/>
            </a:xfrm>
            <a:prstGeom prst="line">
              <a:avLst/>
            </a:prstGeom>
            <a:ln w="3175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cteur droit 178"/>
            <p:cNvCxnSpPr>
              <a:stCxn id="175" idx="0"/>
            </p:cNvCxnSpPr>
            <p:nvPr/>
          </p:nvCxnSpPr>
          <p:spPr>
            <a:xfrm flipH="1">
              <a:off x="10326" y="739845"/>
              <a:ext cx="2354080" cy="4472711"/>
            </a:xfrm>
            <a:prstGeom prst="line">
              <a:avLst/>
            </a:prstGeom>
            <a:ln w="3175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cteur droit 171"/>
            <p:cNvCxnSpPr/>
            <p:nvPr/>
          </p:nvCxnSpPr>
          <p:spPr>
            <a:xfrm>
              <a:off x="1177042" y="3013120"/>
              <a:ext cx="842258" cy="104924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cteur droit 182"/>
            <p:cNvCxnSpPr/>
            <p:nvPr/>
          </p:nvCxnSpPr>
          <p:spPr>
            <a:xfrm>
              <a:off x="1625600" y="4702604"/>
              <a:ext cx="999346" cy="100505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cteur droit 186"/>
            <p:cNvCxnSpPr/>
            <p:nvPr/>
          </p:nvCxnSpPr>
          <p:spPr>
            <a:xfrm flipV="1">
              <a:off x="1625600" y="3935923"/>
              <a:ext cx="675013" cy="2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/>
            <p:cNvCxnSpPr>
              <a:endCxn id="215" idx="1"/>
            </p:cNvCxnSpPr>
            <p:nvPr/>
          </p:nvCxnSpPr>
          <p:spPr>
            <a:xfrm flipH="1">
              <a:off x="1435100" y="4702604"/>
              <a:ext cx="190500" cy="1075896"/>
            </a:xfrm>
            <a:prstGeom prst="line">
              <a:avLst/>
            </a:prstGeom>
            <a:ln w="3175" cmpd="sng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/>
            <p:cNvCxnSpPr>
              <a:endCxn id="215" idx="3"/>
            </p:cNvCxnSpPr>
            <p:nvPr/>
          </p:nvCxnSpPr>
          <p:spPr>
            <a:xfrm>
              <a:off x="2624946" y="4803109"/>
              <a:ext cx="86504" cy="975391"/>
            </a:xfrm>
            <a:prstGeom prst="line">
              <a:avLst/>
            </a:prstGeom>
            <a:ln w="3175" cmpd="sng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>
              <a:endCxn id="214" idx="1"/>
            </p:cNvCxnSpPr>
            <p:nvPr/>
          </p:nvCxnSpPr>
          <p:spPr>
            <a:xfrm flipH="1">
              <a:off x="1206500" y="3935925"/>
              <a:ext cx="419100" cy="1760025"/>
            </a:xfrm>
            <a:prstGeom prst="line">
              <a:avLst/>
            </a:prstGeom>
            <a:ln w="3175" cmpd="sng"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Ellipse 174"/>
            <p:cNvSpPr/>
            <p:nvPr/>
          </p:nvSpPr>
          <p:spPr>
            <a:xfrm>
              <a:off x="2312781" y="739845"/>
              <a:ext cx="103249" cy="10324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20" name="ZoneTexte 219"/>
            <p:cNvSpPr txBox="1"/>
            <p:nvPr/>
          </p:nvSpPr>
          <p:spPr>
            <a:xfrm>
              <a:off x="732542" y="3178924"/>
              <a:ext cx="32922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1</a:t>
              </a:r>
              <a:endParaRPr lang="en-US" sz="1600" dirty="0">
                <a:latin typeface="Avenir Light"/>
                <a:cs typeface="Avenir Light"/>
              </a:endParaRPr>
            </a:p>
            <a:p>
              <a:endParaRPr lang="fr-FR" dirty="0">
                <a:latin typeface="Avenir Light"/>
                <a:cs typeface="Avenir Light"/>
              </a:endParaRPr>
            </a:p>
          </p:txBody>
        </p:sp>
        <p:sp>
          <p:nvSpPr>
            <p:cNvPr id="221" name="ZoneTexte 220"/>
            <p:cNvSpPr txBox="1"/>
            <p:nvPr/>
          </p:nvSpPr>
          <p:spPr>
            <a:xfrm>
              <a:off x="1919419" y="3182267"/>
              <a:ext cx="32922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2</a:t>
              </a:r>
            </a:p>
            <a:p>
              <a:endParaRPr lang="fr-FR" dirty="0">
                <a:latin typeface="Avenir Light"/>
                <a:cs typeface="Avenir Light"/>
              </a:endParaRPr>
            </a:p>
          </p:txBody>
        </p:sp>
        <p:sp>
          <p:nvSpPr>
            <p:cNvPr id="222" name="ZoneTexte 221"/>
            <p:cNvSpPr txBox="1"/>
            <p:nvPr/>
          </p:nvSpPr>
          <p:spPr>
            <a:xfrm>
              <a:off x="1428750" y="2971125"/>
              <a:ext cx="32922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3</a:t>
              </a:r>
            </a:p>
            <a:p>
              <a:endParaRPr lang="fr-FR" dirty="0">
                <a:latin typeface="Avenir Light"/>
                <a:cs typeface="Avenir Light"/>
              </a:endParaRPr>
            </a:p>
          </p:txBody>
        </p:sp>
      </p:grpSp>
      <p:cxnSp>
        <p:nvCxnSpPr>
          <p:cNvPr id="126" name="Straight Connector 150"/>
          <p:cNvCxnSpPr>
            <a:endCxn id="162" idx="0"/>
          </p:cNvCxnSpPr>
          <p:nvPr/>
        </p:nvCxnSpPr>
        <p:spPr>
          <a:xfrm>
            <a:off x="6122578" y="3995877"/>
            <a:ext cx="5593" cy="1247371"/>
          </a:xfrm>
          <a:prstGeom prst="line">
            <a:avLst/>
          </a:prstGeom>
          <a:solidFill>
            <a:schemeClr val="bg1"/>
          </a:solidFill>
          <a:ln w="19050" cmpd="sng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0" name="Grouper 119"/>
          <p:cNvGrpSpPr/>
          <p:nvPr/>
        </p:nvGrpSpPr>
        <p:grpSpPr>
          <a:xfrm>
            <a:off x="4094453" y="1475181"/>
            <a:ext cx="2466636" cy="1867652"/>
            <a:chOff x="3780535" y="625342"/>
            <a:chExt cx="2692207" cy="2038447"/>
          </a:xfrm>
        </p:grpSpPr>
        <p:cxnSp>
          <p:nvCxnSpPr>
            <p:cNvPr id="102" name="Straight Connector 136"/>
            <p:cNvCxnSpPr/>
            <p:nvPr/>
          </p:nvCxnSpPr>
          <p:spPr>
            <a:xfrm>
              <a:off x="4146884" y="820385"/>
              <a:ext cx="2325858" cy="1163215"/>
            </a:xfrm>
            <a:prstGeom prst="line">
              <a:avLst/>
            </a:prstGeom>
            <a:solidFill>
              <a:schemeClr val="bg1"/>
            </a:solidFill>
            <a:ln w="19050" cmpd="sng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3" name="Group 137"/>
            <p:cNvGrpSpPr/>
            <p:nvPr/>
          </p:nvGrpSpPr>
          <p:grpSpPr>
            <a:xfrm>
              <a:off x="3780535" y="625342"/>
              <a:ext cx="543050" cy="534652"/>
              <a:chOff x="1589024" y="3452580"/>
              <a:chExt cx="574626" cy="565854"/>
            </a:xfrm>
            <a:solidFill>
              <a:schemeClr val="bg1"/>
            </a:solidFill>
          </p:grpSpPr>
          <p:cxnSp>
            <p:nvCxnSpPr>
              <p:cNvPr id="116" name="Straight Connector 150"/>
              <p:cNvCxnSpPr/>
              <p:nvPr/>
            </p:nvCxnSpPr>
            <p:spPr>
              <a:xfrm>
                <a:off x="1964074" y="3857581"/>
                <a:ext cx="0" cy="160853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51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8" name="Oval 152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1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4" name="Group 138"/>
            <p:cNvGrpSpPr/>
            <p:nvPr/>
          </p:nvGrpSpPr>
          <p:grpSpPr>
            <a:xfrm>
              <a:off x="4705506" y="1078166"/>
              <a:ext cx="543050" cy="1585623"/>
              <a:chOff x="1589024" y="3452580"/>
              <a:chExt cx="574626" cy="1678157"/>
            </a:xfrm>
            <a:solidFill>
              <a:schemeClr val="bg1"/>
            </a:solidFill>
          </p:grpSpPr>
          <p:cxnSp>
            <p:nvCxnSpPr>
              <p:cNvPr id="113" name="Straight Connector 147"/>
              <p:cNvCxnSpPr>
                <a:stCxn id="115" idx="4"/>
                <a:endCxn id="148" idx="0"/>
              </p:cNvCxnSpPr>
              <p:nvPr/>
            </p:nvCxnSpPr>
            <p:spPr>
              <a:xfrm>
                <a:off x="1964074" y="3857580"/>
                <a:ext cx="4563" cy="127315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48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5" name="Oval 149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2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5" name="Group 139"/>
            <p:cNvGrpSpPr/>
            <p:nvPr/>
          </p:nvGrpSpPr>
          <p:grpSpPr>
            <a:xfrm>
              <a:off x="5660092" y="1572799"/>
              <a:ext cx="569855" cy="550925"/>
              <a:chOff x="1560660" y="3452580"/>
              <a:chExt cx="602990" cy="583077"/>
            </a:xfrm>
            <a:solidFill>
              <a:schemeClr val="bg1"/>
            </a:solidFill>
          </p:grpSpPr>
          <p:cxnSp>
            <p:nvCxnSpPr>
              <p:cNvPr id="110" name="Straight Connector 144"/>
              <p:cNvCxnSpPr/>
              <p:nvPr/>
            </p:nvCxnSpPr>
            <p:spPr>
              <a:xfrm>
                <a:off x="1953126" y="3701348"/>
                <a:ext cx="0" cy="334309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45"/>
              <p:cNvCxnSpPr/>
              <p:nvPr/>
            </p:nvCxnSpPr>
            <p:spPr>
              <a:xfrm flipH="1">
                <a:off x="1560660" y="3647961"/>
                <a:ext cx="379938" cy="239388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2" name="Oval 146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3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</p:grpSp>
      <p:sp>
        <p:nvSpPr>
          <p:cNvPr id="167" name="Rectangle à coins arrondis 166"/>
          <p:cNvSpPr/>
          <p:nvPr/>
        </p:nvSpPr>
        <p:spPr>
          <a:xfrm>
            <a:off x="6540071" y="2633098"/>
            <a:ext cx="245956" cy="245956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4945875" y="3342832"/>
            <a:ext cx="2699970" cy="1398319"/>
            <a:chOff x="5606643" y="2741500"/>
            <a:chExt cx="2946879" cy="1526194"/>
          </a:xfrm>
        </p:grpSpPr>
        <p:grpSp>
          <p:nvGrpSpPr>
            <p:cNvPr id="135" name="Grouper 134"/>
            <p:cNvGrpSpPr/>
            <p:nvPr/>
          </p:nvGrpSpPr>
          <p:grpSpPr>
            <a:xfrm>
              <a:off x="5606643" y="2741500"/>
              <a:ext cx="2692207" cy="1493400"/>
              <a:chOff x="3780535" y="625348"/>
              <a:chExt cx="2692207" cy="1493400"/>
            </a:xfrm>
          </p:grpSpPr>
          <p:cxnSp>
            <p:nvCxnSpPr>
              <p:cNvPr id="136" name="Straight Connector 136"/>
              <p:cNvCxnSpPr/>
              <p:nvPr/>
            </p:nvCxnSpPr>
            <p:spPr>
              <a:xfrm>
                <a:off x="4146884" y="820385"/>
                <a:ext cx="2325858" cy="1163215"/>
              </a:xfrm>
              <a:prstGeom prst="line">
                <a:avLst/>
              </a:prstGeom>
              <a:solidFill>
                <a:schemeClr val="bg1"/>
              </a:solidFill>
              <a:ln w="19050" cmpd="sng">
                <a:solidFill>
                  <a:srgbClr val="008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7" name="Group 137"/>
              <p:cNvGrpSpPr/>
              <p:nvPr/>
            </p:nvGrpSpPr>
            <p:grpSpPr>
              <a:xfrm>
                <a:off x="3780535" y="625348"/>
                <a:ext cx="543050" cy="561397"/>
                <a:chOff x="1589024" y="3452580"/>
                <a:chExt cx="574626" cy="594159"/>
              </a:xfrm>
              <a:solidFill>
                <a:schemeClr val="bg1"/>
              </a:solidFill>
            </p:grpSpPr>
            <p:cxnSp>
              <p:nvCxnSpPr>
                <p:cNvPr id="146" name="Straight Connector 150"/>
                <p:cNvCxnSpPr/>
                <p:nvPr/>
              </p:nvCxnSpPr>
              <p:spPr>
                <a:xfrm>
                  <a:off x="1953127" y="3737193"/>
                  <a:ext cx="6385" cy="309546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4</a:t>
                  </a:r>
                </a:p>
              </p:txBody>
            </p:sp>
          </p:grpSp>
          <p:grpSp>
            <p:nvGrpSpPr>
              <p:cNvPr id="138" name="Group 138"/>
              <p:cNvGrpSpPr/>
              <p:nvPr/>
            </p:nvGrpSpPr>
            <p:grpSpPr>
              <a:xfrm>
                <a:off x="4705506" y="1078164"/>
                <a:ext cx="543050" cy="384603"/>
                <a:chOff x="1589024" y="3452580"/>
                <a:chExt cx="574626" cy="407048"/>
              </a:xfrm>
              <a:solidFill>
                <a:schemeClr val="bg1"/>
              </a:solidFill>
            </p:grpSpPr>
            <p:cxnSp>
              <p:nvCxnSpPr>
                <p:cNvPr id="144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5</a:t>
                  </a:r>
                </a:p>
              </p:txBody>
            </p:sp>
          </p:grpSp>
          <p:grpSp>
            <p:nvGrpSpPr>
              <p:cNvPr id="139" name="Group 139"/>
              <p:cNvGrpSpPr/>
              <p:nvPr/>
            </p:nvGrpSpPr>
            <p:grpSpPr>
              <a:xfrm>
                <a:off x="5686898" y="1572802"/>
                <a:ext cx="543050" cy="545946"/>
                <a:chOff x="1589024" y="3452580"/>
                <a:chExt cx="574626" cy="577807"/>
              </a:xfrm>
              <a:solidFill>
                <a:schemeClr val="bg1"/>
              </a:solidFill>
            </p:grpSpPr>
            <p:cxnSp>
              <p:nvCxnSpPr>
                <p:cNvPr id="140" name="Straight Connector 144"/>
                <p:cNvCxnSpPr/>
                <p:nvPr/>
              </p:nvCxnSpPr>
              <p:spPr>
                <a:xfrm>
                  <a:off x="1953127" y="3737193"/>
                  <a:ext cx="2993" cy="293194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2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6</a:t>
                  </a:r>
                </a:p>
              </p:txBody>
            </p:sp>
          </p:grpSp>
        </p:grpSp>
        <p:sp>
          <p:nvSpPr>
            <p:cNvPr id="169" name="Rectangle à coins arrondis 168"/>
            <p:cNvSpPr/>
            <p:nvPr/>
          </p:nvSpPr>
          <p:spPr>
            <a:xfrm>
              <a:off x="8285074" y="3999246"/>
              <a:ext cx="268448" cy="268448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</p:grpSp>
      <p:grpSp>
        <p:nvGrpSpPr>
          <p:cNvPr id="9" name="Grouper 8"/>
          <p:cNvGrpSpPr/>
          <p:nvPr/>
        </p:nvGrpSpPr>
        <p:grpSpPr>
          <a:xfrm>
            <a:off x="5803427" y="5243248"/>
            <a:ext cx="2698436" cy="1395806"/>
            <a:chOff x="4716272" y="3339346"/>
            <a:chExt cx="2945205" cy="1523451"/>
          </a:xfrm>
        </p:grpSpPr>
        <p:grpSp>
          <p:nvGrpSpPr>
            <p:cNvPr id="149" name="Grouper 148"/>
            <p:cNvGrpSpPr/>
            <p:nvPr/>
          </p:nvGrpSpPr>
          <p:grpSpPr>
            <a:xfrm>
              <a:off x="4716272" y="3339346"/>
              <a:ext cx="2692207" cy="1489296"/>
              <a:chOff x="3780535" y="625345"/>
              <a:chExt cx="2692207" cy="1489296"/>
            </a:xfrm>
          </p:grpSpPr>
          <p:cxnSp>
            <p:nvCxnSpPr>
              <p:cNvPr id="150" name="Straight Connector 136"/>
              <p:cNvCxnSpPr/>
              <p:nvPr/>
            </p:nvCxnSpPr>
            <p:spPr>
              <a:xfrm>
                <a:off x="4146884" y="820385"/>
                <a:ext cx="2325858" cy="1163215"/>
              </a:xfrm>
              <a:prstGeom prst="line">
                <a:avLst/>
              </a:prstGeom>
              <a:solidFill>
                <a:schemeClr val="bg1"/>
              </a:solidFill>
              <a:ln w="19050" cmpd="sng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51" name="Group 137"/>
              <p:cNvGrpSpPr/>
              <p:nvPr/>
            </p:nvGrpSpPr>
            <p:grpSpPr>
              <a:xfrm>
                <a:off x="3780535" y="625345"/>
                <a:ext cx="543050" cy="541029"/>
                <a:chOff x="1589024" y="3452580"/>
                <a:chExt cx="574626" cy="572603"/>
              </a:xfrm>
              <a:solidFill>
                <a:schemeClr val="bg1"/>
              </a:solidFill>
            </p:grpSpPr>
            <p:cxnSp>
              <p:nvCxnSpPr>
                <p:cNvPr id="160" name="Straight Connector 150"/>
                <p:cNvCxnSpPr/>
                <p:nvPr/>
              </p:nvCxnSpPr>
              <p:spPr>
                <a:xfrm>
                  <a:off x="1953127" y="3737193"/>
                  <a:ext cx="2993" cy="287990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62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7</a:t>
                  </a:r>
                </a:p>
              </p:txBody>
            </p:sp>
          </p:grpSp>
          <p:grpSp>
            <p:nvGrpSpPr>
              <p:cNvPr id="152" name="Group 138"/>
              <p:cNvGrpSpPr/>
              <p:nvPr/>
            </p:nvGrpSpPr>
            <p:grpSpPr>
              <a:xfrm>
                <a:off x="4705506" y="1078161"/>
                <a:ext cx="543050" cy="549644"/>
                <a:chOff x="1589024" y="3452580"/>
                <a:chExt cx="574626" cy="581721"/>
              </a:xfrm>
              <a:solidFill>
                <a:schemeClr val="bg1"/>
              </a:solidFill>
            </p:grpSpPr>
            <p:cxnSp>
              <p:nvCxnSpPr>
                <p:cNvPr id="157" name="Straight Connector 147"/>
                <p:cNvCxnSpPr/>
                <p:nvPr/>
              </p:nvCxnSpPr>
              <p:spPr>
                <a:xfrm>
                  <a:off x="1953127" y="3737193"/>
                  <a:ext cx="2993" cy="297108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9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8</a:t>
                  </a:r>
                </a:p>
              </p:txBody>
            </p:sp>
          </p:grpSp>
          <p:grpSp>
            <p:nvGrpSpPr>
              <p:cNvPr id="153" name="Group 139"/>
              <p:cNvGrpSpPr/>
              <p:nvPr/>
            </p:nvGrpSpPr>
            <p:grpSpPr>
              <a:xfrm>
                <a:off x="5686898" y="1572804"/>
                <a:ext cx="543050" cy="541837"/>
                <a:chOff x="1589024" y="3452580"/>
                <a:chExt cx="574626" cy="573458"/>
              </a:xfrm>
              <a:solidFill>
                <a:schemeClr val="bg1"/>
              </a:solidFill>
            </p:grpSpPr>
            <p:cxnSp>
              <p:nvCxnSpPr>
                <p:cNvPr id="154" name="Straight Connector 144"/>
                <p:cNvCxnSpPr/>
                <p:nvPr/>
              </p:nvCxnSpPr>
              <p:spPr>
                <a:xfrm>
                  <a:off x="1953127" y="3737193"/>
                  <a:ext cx="2993" cy="288845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6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9</a:t>
                  </a:r>
                </a:p>
              </p:txBody>
            </p:sp>
          </p:grpSp>
        </p:grpSp>
        <p:sp>
          <p:nvSpPr>
            <p:cNvPr id="170" name="Rectangle à coins arrondis 169"/>
            <p:cNvSpPr/>
            <p:nvPr/>
          </p:nvSpPr>
          <p:spPr>
            <a:xfrm>
              <a:off x="7393029" y="4594349"/>
              <a:ext cx="268448" cy="268448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</p:grpSp>
      <p:grpSp>
        <p:nvGrpSpPr>
          <p:cNvPr id="228" name="Grouper 227"/>
          <p:cNvGrpSpPr/>
          <p:nvPr/>
        </p:nvGrpSpPr>
        <p:grpSpPr>
          <a:xfrm>
            <a:off x="4694583" y="3597103"/>
            <a:ext cx="291360" cy="338554"/>
            <a:chOff x="4325324" y="2687253"/>
            <a:chExt cx="318005" cy="369514"/>
          </a:xfrm>
        </p:grpSpPr>
        <p:sp>
          <p:nvSpPr>
            <p:cNvPr id="224" name="Rectangle à coins arrondis 223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27" name="ZoneTexte 226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2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29" name="Grouper 228"/>
          <p:cNvGrpSpPr/>
          <p:nvPr/>
        </p:nvGrpSpPr>
        <p:grpSpPr>
          <a:xfrm>
            <a:off x="5535087" y="4019149"/>
            <a:ext cx="291360" cy="338554"/>
            <a:chOff x="4325324" y="2687253"/>
            <a:chExt cx="318005" cy="369514"/>
          </a:xfrm>
        </p:grpSpPr>
        <p:sp>
          <p:nvSpPr>
            <p:cNvPr id="230" name="Rectangle à coins arrondis 229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31" name="ZoneTexte 230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2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32" name="Grouper 231"/>
          <p:cNvGrpSpPr/>
          <p:nvPr/>
        </p:nvGrpSpPr>
        <p:grpSpPr>
          <a:xfrm>
            <a:off x="6438306" y="4467608"/>
            <a:ext cx="291360" cy="338554"/>
            <a:chOff x="4325324" y="2687253"/>
            <a:chExt cx="318005" cy="369514"/>
          </a:xfrm>
        </p:grpSpPr>
        <p:sp>
          <p:nvSpPr>
            <p:cNvPr id="233" name="Rectangle à coins arrondis 232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34" name="ZoneTexte 233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2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35" name="Grouper 234"/>
          <p:cNvGrpSpPr/>
          <p:nvPr/>
        </p:nvGrpSpPr>
        <p:grpSpPr>
          <a:xfrm>
            <a:off x="3836024" y="1723989"/>
            <a:ext cx="312906" cy="338554"/>
            <a:chOff x="4325324" y="2687253"/>
            <a:chExt cx="341521" cy="369514"/>
          </a:xfrm>
        </p:grpSpPr>
        <p:sp>
          <p:nvSpPr>
            <p:cNvPr id="236" name="Rectangle à coins arrondis 235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37" name="ZoneTexte 236"/>
            <p:cNvSpPr txBox="1"/>
            <p:nvPr/>
          </p:nvSpPr>
          <p:spPr>
            <a:xfrm>
              <a:off x="4325324" y="2687253"/>
              <a:ext cx="341521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Avenir Light"/>
                  <a:cs typeface="Avenir Light"/>
                </a:rPr>
                <a:t>ø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47" name="Grouper 246"/>
          <p:cNvGrpSpPr/>
          <p:nvPr/>
        </p:nvGrpSpPr>
        <p:grpSpPr>
          <a:xfrm>
            <a:off x="4686636" y="2140869"/>
            <a:ext cx="312906" cy="338554"/>
            <a:chOff x="4325324" y="2687253"/>
            <a:chExt cx="341521" cy="369514"/>
          </a:xfrm>
        </p:grpSpPr>
        <p:sp>
          <p:nvSpPr>
            <p:cNvPr id="248" name="Rectangle à coins arrondis 247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49" name="ZoneTexte 248"/>
            <p:cNvSpPr txBox="1"/>
            <p:nvPr/>
          </p:nvSpPr>
          <p:spPr>
            <a:xfrm>
              <a:off x="4325324" y="2687253"/>
              <a:ext cx="341521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Avenir Light"/>
                  <a:cs typeface="Avenir Light"/>
                </a:rPr>
                <a:t>ø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50" name="Grouper 249"/>
          <p:cNvGrpSpPr/>
          <p:nvPr/>
        </p:nvGrpSpPr>
        <p:grpSpPr>
          <a:xfrm>
            <a:off x="5559602" y="2637192"/>
            <a:ext cx="312906" cy="338554"/>
            <a:chOff x="4325324" y="2687253"/>
            <a:chExt cx="341521" cy="369514"/>
          </a:xfrm>
        </p:grpSpPr>
        <p:sp>
          <p:nvSpPr>
            <p:cNvPr id="251" name="Rectangle à coins arrondis 250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52" name="ZoneTexte 251"/>
            <p:cNvSpPr txBox="1"/>
            <p:nvPr/>
          </p:nvSpPr>
          <p:spPr>
            <a:xfrm>
              <a:off x="4325324" y="2687253"/>
              <a:ext cx="341521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Avenir Light"/>
                  <a:cs typeface="Avenir Light"/>
                </a:rPr>
                <a:t>ø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sp>
        <p:nvSpPr>
          <p:cNvPr id="95" name="ZoneTexte 94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/>
              <a:t>	TOP tree &gt; enable stackless query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4809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317500" y="1328174"/>
            <a:ext cx="2393950" cy="4526526"/>
            <a:chOff x="6350" y="739845"/>
            <a:chExt cx="2705100" cy="5114855"/>
          </a:xfrm>
        </p:grpSpPr>
        <p:sp>
          <p:nvSpPr>
            <p:cNvPr id="215" name="Forme libre 214"/>
            <p:cNvSpPr/>
            <p:nvPr/>
          </p:nvSpPr>
          <p:spPr>
            <a:xfrm>
              <a:off x="1435100" y="4699000"/>
              <a:ext cx="1276350" cy="1149350"/>
            </a:xfrm>
            <a:custGeom>
              <a:avLst/>
              <a:gdLst>
                <a:gd name="connsiteX0" fmla="*/ 190500 w 1276350"/>
                <a:gd name="connsiteY0" fmla="*/ 0 h 1149350"/>
                <a:gd name="connsiteX1" fmla="*/ 0 w 1276350"/>
                <a:gd name="connsiteY1" fmla="*/ 1079500 h 1149350"/>
                <a:gd name="connsiteX2" fmla="*/ 203200 w 1276350"/>
                <a:gd name="connsiteY2" fmla="*/ 1149350 h 1149350"/>
                <a:gd name="connsiteX3" fmla="*/ 1276350 w 1276350"/>
                <a:gd name="connsiteY3" fmla="*/ 1079500 h 1149350"/>
                <a:gd name="connsiteX4" fmla="*/ 1181100 w 1276350"/>
                <a:gd name="connsiteY4" fmla="*/ 95250 h 1149350"/>
                <a:gd name="connsiteX5" fmla="*/ 190500 w 1276350"/>
                <a:gd name="connsiteY5" fmla="*/ 0 h 114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6350" h="1149350">
                  <a:moveTo>
                    <a:pt x="190500" y="0"/>
                  </a:moveTo>
                  <a:lnTo>
                    <a:pt x="0" y="1079500"/>
                  </a:lnTo>
                  <a:lnTo>
                    <a:pt x="203200" y="1149350"/>
                  </a:lnTo>
                  <a:lnTo>
                    <a:pt x="1276350" y="1079500"/>
                  </a:lnTo>
                  <a:lnTo>
                    <a:pt x="1181100" y="95250"/>
                  </a:lnTo>
                  <a:lnTo>
                    <a:pt x="190500" y="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14" name="Forme libre 213"/>
            <p:cNvSpPr/>
            <p:nvPr/>
          </p:nvSpPr>
          <p:spPr>
            <a:xfrm>
              <a:off x="1206500" y="3937000"/>
              <a:ext cx="1104900" cy="1905000"/>
            </a:xfrm>
            <a:custGeom>
              <a:avLst/>
              <a:gdLst>
                <a:gd name="connsiteX0" fmla="*/ 419100 w 1104900"/>
                <a:gd name="connsiteY0" fmla="*/ 0 h 1905000"/>
                <a:gd name="connsiteX1" fmla="*/ 0 w 1104900"/>
                <a:gd name="connsiteY1" fmla="*/ 1758950 h 1905000"/>
                <a:gd name="connsiteX2" fmla="*/ 425450 w 1104900"/>
                <a:gd name="connsiteY2" fmla="*/ 1905000 h 1905000"/>
                <a:gd name="connsiteX3" fmla="*/ 1104900 w 1104900"/>
                <a:gd name="connsiteY3" fmla="*/ 1873250 h 1905000"/>
                <a:gd name="connsiteX4" fmla="*/ 1092200 w 1104900"/>
                <a:gd name="connsiteY4" fmla="*/ 6350 h 1905000"/>
                <a:gd name="connsiteX5" fmla="*/ 419100 w 1104900"/>
                <a:gd name="connsiteY5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4900" h="1905000">
                  <a:moveTo>
                    <a:pt x="419100" y="0"/>
                  </a:moveTo>
                  <a:lnTo>
                    <a:pt x="0" y="1758950"/>
                  </a:lnTo>
                  <a:lnTo>
                    <a:pt x="425450" y="1905000"/>
                  </a:lnTo>
                  <a:lnTo>
                    <a:pt x="1104900" y="1873250"/>
                  </a:lnTo>
                  <a:cubicBezTo>
                    <a:pt x="1100667" y="1250950"/>
                    <a:pt x="1096433" y="628650"/>
                    <a:pt x="1092200" y="6350"/>
                  </a:cubicBezTo>
                  <a:lnTo>
                    <a:pt x="419100" y="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13" name="Forme libre 212"/>
            <p:cNvSpPr/>
            <p:nvPr/>
          </p:nvSpPr>
          <p:spPr>
            <a:xfrm>
              <a:off x="6350" y="3009900"/>
              <a:ext cx="2019300" cy="2844800"/>
            </a:xfrm>
            <a:custGeom>
              <a:avLst/>
              <a:gdLst>
                <a:gd name="connsiteX0" fmla="*/ 0 w 2019300"/>
                <a:gd name="connsiteY0" fmla="*/ 2203450 h 2844800"/>
                <a:gd name="connsiteX1" fmla="*/ 1168400 w 2019300"/>
                <a:gd name="connsiteY1" fmla="*/ 0 h 2844800"/>
                <a:gd name="connsiteX2" fmla="*/ 2019300 w 2019300"/>
                <a:gd name="connsiteY2" fmla="*/ 114300 h 2844800"/>
                <a:gd name="connsiteX3" fmla="*/ 1619250 w 2019300"/>
                <a:gd name="connsiteY3" fmla="*/ 2844800 h 2844800"/>
                <a:gd name="connsiteX4" fmla="*/ 0 w 2019300"/>
                <a:gd name="connsiteY4" fmla="*/ 2203450 h 284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9300" h="2844800">
                  <a:moveTo>
                    <a:pt x="0" y="2203450"/>
                  </a:moveTo>
                  <a:lnTo>
                    <a:pt x="1168400" y="0"/>
                  </a:lnTo>
                  <a:lnTo>
                    <a:pt x="2019300" y="114300"/>
                  </a:lnTo>
                  <a:lnTo>
                    <a:pt x="1619250" y="2844800"/>
                  </a:lnTo>
                  <a:lnTo>
                    <a:pt x="0" y="220345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cxnSp>
          <p:nvCxnSpPr>
            <p:cNvPr id="119" name="Connecteur droit 118"/>
            <p:cNvCxnSpPr/>
            <p:nvPr/>
          </p:nvCxnSpPr>
          <p:spPr>
            <a:xfrm>
              <a:off x="2300083" y="3935923"/>
              <a:ext cx="0" cy="1878141"/>
            </a:xfrm>
            <a:prstGeom prst="line">
              <a:avLst/>
            </a:prstGeom>
            <a:ln w="3175" cmpd="sng"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cteur droit 175"/>
            <p:cNvCxnSpPr>
              <a:stCxn id="175" idx="0"/>
            </p:cNvCxnSpPr>
            <p:nvPr/>
          </p:nvCxnSpPr>
          <p:spPr>
            <a:xfrm flipH="1">
              <a:off x="1625600" y="739845"/>
              <a:ext cx="738806" cy="5102347"/>
            </a:xfrm>
            <a:prstGeom prst="line">
              <a:avLst/>
            </a:prstGeom>
            <a:ln w="3175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cteur droit 178"/>
            <p:cNvCxnSpPr>
              <a:stCxn id="175" idx="0"/>
            </p:cNvCxnSpPr>
            <p:nvPr/>
          </p:nvCxnSpPr>
          <p:spPr>
            <a:xfrm flipH="1">
              <a:off x="10326" y="739845"/>
              <a:ext cx="2354080" cy="4472711"/>
            </a:xfrm>
            <a:prstGeom prst="line">
              <a:avLst/>
            </a:prstGeom>
            <a:ln w="3175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cteur droit 171"/>
            <p:cNvCxnSpPr/>
            <p:nvPr/>
          </p:nvCxnSpPr>
          <p:spPr>
            <a:xfrm>
              <a:off x="1177042" y="3013120"/>
              <a:ext cx="842258" cy="104924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cteur droit 182"/>
            <p:cNvCxnSpPr/>
            <p:nvPr/>
          </p:nvCxnSpPr>
          <p:spPr>
            <a:xfrm>
              <a:off x="1625600" y="4702604"/>
              <a:ext cx="999346" cy="100505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cteur droit 186"/>
            <p:cNvCxnSpPr/>
            <p:nvPr/>
          </p:nvCxnSpPr>
          <p:spPr>
            <a:xfrm flipV="1">
              <a:off x="1625600" y="3935923"/>
              <a:ext cx="675013" cy="2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/>
            <p:cNvCxnSpPr>
              <a:endCxn id="215" idx="1"/>
            </p:cNvCxnSpPr>
            <p:nvPr/>
          </p:nvCxnSpPr>
          <p:spPr>
            <a:xfrm flipH="1">
              <a:off x="1435100" y="4702604"/>
              <a:ext cx="190500" cy="1075896"/>
            </a:xfrm>
            <a:prstGeom prst="line">
              <a:avLst/>
            </a:prstGeom>
            <a:ln w="3175" cmpd="sng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/>
            <p:cNvCxnSpPr>
              <a:endCxn id="215" idx="3"/>
            </p:cNvCxnSpPr>
            <p:nvPr/>
          </p:nvCxnSpPr>
          <p:spPr>
            <a:xfrm>
              <a:off x="2624946" y="4803109"/>
              <a:ext cx="86504" cy="975391"/>
            </a:xfrm>
            <a:prstGeom prst="line">
              <a:avLst/>
            </a:prstGeom>
            <a:ln w="3175" cmpd="sng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>
              <a:endCxn id="214" idx="1"/>
            </p:cNvCxnSpPr>
            <p:nvPr/>
          </p:nvCxnSpPr>
          <p:spPr>
            <a:xfrm flipH="1">
              <a:off x="1206500" y="3935925"/>
              <a:ext cx="419100" cy="1760025"/>
            </a:xfrm>
            <a:prstGeom prst="line">
              <a:avLst/>
            </a:prstGeom>
            <a:ln w="3175" cmpd="sng"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Ellipse 174"/>
            <p:cNvSpPr/>
            <p:nvPr/>
          </p:nvSpPr>
          <p:spPr>
            <a:xfrm>
              <a:off x="2312781" y="739845"/>
              <a:ext cx="103249" cy="10324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20" name="ZoneTexte 219"/>
            <p:cNvSpPr txBox="1"/>
            <p:nvPr/>
          </p:nvSpPr>
          <p:spPr>
            <a:xfrm>
              <a:off x="732542" y="3178924"/>
              <a:ext cx="32922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1</a:t>
              </a:r>
              <a:endParaRPr lang="en-US" sz="1600" dirty="0">
                <a:latin typeface="Avenir Light"/>
                <a:cs typeface="Avenir Light"/>
              </a:endParaRPr>
            </a:p>
            <a:p>
              <a:endParaRPr lang="fr-FR" dirty="0">
                <a:latin typeface="Avenir Light"/>
                <a:cs typeface="Avenir Light"/>
              </a:endParaRPr>
            </a:p>
          </p:txBody>
        </p:sp>
        <p:sp>
          <p:nvSpPr>
            <p:cNvPr id="221" name="ZoneTexte 220"/>
            <p:cNvSpPr txBox="1"/>
            <p:nvPr/>
          </p:nvSpPr>
          <p:spPr>
            <a:xfrm>
              <a:off x="1919419" y="3182267"/>
              <a:ext cx="32922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2</a:t>
              </a:r>
            </a:p>
            <a:p>
              <a:endParaRPr lang="fr-FR" dirty="0">
                <a:latin typeface="Avenir Light"/>
                <a:cs typeface="Avenir Light"/>
              </a:endParaRPr>
            </a:p>
          </p:txBody>
        </p:sp>
        <p:sp>
          <p:nvSpPr>
            <p:cNvPr id="222" name="ZoneTexte 221"/>
            <p:cNvSpPr txBox="1"/>
            <p:nvPr/>
          </p:nvSpPr>
          <p:spPr>
            <a:xfrm>
              <a:off x="1428750" y="2971125"/>
              <a:ext cx="32922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3</a:t>
              </a:r>
            </a:p>
            <a:p>
              <a:endParaRPr lang="fr-FR" dirty="0">
                <a:latin typeface="Avenir Light"/>
                <a:cs typeface="Avenir Light"/>
              </a:endParaRPr>
            </a:p>
          </p:txBody>
        </p:sp>
      </p:grpSp>
      <p:cxnSp>
        <p:nvCxnSpPr>
          <p:cNvPr id="126" name="Straight Connector 150"/>
          <p:cNvCxnSpPr>
            <a:endCxn id="162" idx="0"/>
          </p:cNvCxnSpPr>
          <p:nvPr/>
        </p:nvCxnSpPr>
        <p:spPr>
          <a:xfrm>
            <a:off x="6122578" y="3995877"/>
            <a:ext cx="5593" cy="1247371"/>
          </a:xfrm>
          <a:prstGeom prst="line">
            <a:avLst/>
          </a:prstGeom>
          <a:solidFill>
            <a:schemeClr val="bg1"/>
          </a:solidFill>
          <a:ln w="19050" cmpd="sng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0" name="Grouper 119"/>
          <p:cNvGrpSpPr/>
          <p:nvPr/>
        </p:nvGrpSpPr>
        <p:grpSpPr>
          <a:xfrm>
            <a:off x="4094453" y="1475181"/>
            <a:ext cx="2466636" cy="1867652"/>
            <a:chOff x="3780535" y="625342"/>
            <a:chExt cx="2692207" cy="2038447"/>
          </a:xfrm>
        </p:grpSpPr>
        <p:cxnSp>
          <p:nvCxnSpPr>
            <p:cNvPr id="102" name="Straight Connector 136"/>
            <p:cNvCxnSpPr/>
            <p:nvPr/>
          </p:nvCxnSpPr>
          <p:spPr>
            <a:xfrm>
              <a:off x="4146884" y="820385"/>
              <a:ext cx="2325858" cy="1163215"/>
            </a:xfrm>
            <a:prstGeom prst="line">
              <a:avLst/>
            </a:prstGeom>
            <a:solidFill>
              <a:schemeClr val="bg1"/>
            </a:solidFill>
            <a:ln w="19050" cmpd="sng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3" name="Group 137"/>
            <p:cNvGrpSpPr/>
            <p:nvPr/>
          </p:nvGrpSpPr>
          <p:grpSpPr>
            <a:xfrm>
              <a:off x="3780535" y="625342"/>
              <a:ext cx="543050" cy="534652"/>
              <a:chOff x="1589024" y="3452580"/>
              <a:chExt cx="574626" cy="565854"/>
            </a:xfrm>
            <a:solidFill>
              <a:schemeClr val="bg1"/>
            </a:solidFill>
          </p:grpSpPr>
          <p:cxnSp>
            <p:nvCxnSpPr>
              <p:cNvPr id="116" name="Straight Connector 150"/>
              <p:cNvCxnSpPr/>
              <p:nvPr/>
            </p:nvCxnSpPr>
            <p:spPr>
              <a:xfrm>
                <a:off x="1964074" y="3857581"/>
                <a:ext cx="0" cy="160853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51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8" name="Oval 152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1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4" name="Group 138"/>
            <p:cNvGrpSpPr/>
            <p:nvPr/>
          </p:nvGrpSpPr>
          <p:grpSpPr>
            <a:xfrm>
              <a:off x="4705506" y="1078166"/>
              <a:ext cx="543050" cy="1585623"/>
              <a:chOff x="1589024" y="3452580"/>
              <a:chExt cx="574626" cy="1678157"/>
            </a:xfrm>
            <a:solidFill>
              <a:schemeClr val="bg1"/>
            </a:solidFill>
          </p:grpSpPr>
          <p:cxnSp>
            <p:nvCxnSpPr>
              <p:cNvPr id="113" name="Straight Connector 147"/>
              <p:cNvCxnSpPr>
                <a:stCxn id="115" idx="4"/>
                <a:endCxn id="148" idx="0"/>
              </p:cNvCxnSpPr>
              <p:nvPr/>
            </p:nvCxnSpPr>
            <p:spPr>
              <a:xfrm>
                <a:off x="1964074" y="3857580"/>
                <a:ext cx="4563" cy="127315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48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5" name="Oval 149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2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5" name="Group 139"/>
            <p:cNvGrpSpPr/>
            <p:nvPr/>
          </p:nvGrpSpPr>
          <p:grpSpPr>
            <a:xfrm>
              <a:off x="5660092" y="1572799"/>
              <a:ext cx="569855" cy="550925"/>
              <a:chOff x="1560660" y="3452580"/>
              <a:chExt cx="602990" cy="583077"/>
            </a:xfrm>
            <a:solidFill>
              <a:schemeClr val="bg1"/>
            </a:solidFill>
          </p:grpSpPr>
          <p:cxnSp>
            <p:nvCxnSpPr>
              <p:cNvPr id="110" name="Straight Connector 144"/>
              <p:cNvCxnSpPr/>
              <p:nvPr/>
            </p:nvCxnSpPr>
            <p:spPr>
              <a:xfrm>
                <a:off x="1953126" y="3701348"/>
                <a:ext cx="0" cy="334309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45"/>
              <p:cNvCxnSpPr/>
              <p:nvPr/>
            </p:nvCxnSpPr>
            <p:spPr>
              <a:xfrm flipH="1">
                <a:off x="1560660" y="3647961"/>
                <a:ext cx="379938" cy="239388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2" name="Oval 146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3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</p:grpSp>
      <p:sp>
        <p:nvSpPr>
          <p:cNvPr id="167" name="Rectangle à coins arrondis 166"/>
          <p:cNvSpPr/>
          <p:nvPr/>
        </p:nvSpPr>
        <p:spPr>
          <a:xfrm>
            <a:off x="6540071" y="2633098"/>
            <a:ext cx="245956" cy="245956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4945875" y="3342832"/>
            <a:ext cx="2699970" cy="1398319"/>
            <a:chOff x="5606643" y="2741500"/>
            <a:chExt cx="2946879" cy="1526194"/>
          </a:xfrm>
        </p:grpSpPr>
        <p:grpSp>
          <p:nvGrpSpPr>
            <p:cNvPr id="135" name="Grouper 134"/>
            <p:cNvGrpSpPr/>
            <p:nvPr/>
          </p:nvGrpSpPr>
          <p:grpSpPr>
            <a:xfrm>
              <a:off x="5606643" y="2741500"/>
              <a:ext cx="2692207" cy="1493400"/>
              <a:chOff x="3780535" y="625348"/>
              <a:chExt cx="2692207" cy="1493400"/>
            </a:xfrm>
          </p:grpSpPr>
          <p:cxnSp>
            <p:nvCxnSpPr>
              <p:cNvPr id="136" name="Straight Connector 136"/>
              <p:cNvCxnSpPr/>
              <p:nvPr/>
            </p:nvCxnSpPr>
            <p:spPr>
              <a:xfrm>
                <a:off x="4146884" y="820385"/>
                <a:ext cx="2325858" cy="1163215"/>
              </a:xfrm>
              <a:prstGeom prst="line">
                <a:avLst/>
              </a:prstGeom>
              <a:solidFill>
                <a:schemeClr val="bg1"/>
              </a:solidFill>
              <a:ln w="19050" cmpd="sng">
                <a:solidFill>
                  <a:srgbClr val="008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7" name="Group 137"/>
              <p:cNvGrpSpPr/>
              <p:nvPr/>
            </p:nvGrpSpPr>
            <p:grpSpPr>
              <a:xfrm>
                <a:off x="3780535" y="625348"/>
                <a:ext cx="543050" cy="561397"/>
                <a:chOff x="1589024" y="3452580"/>
                <a:chExt cx="574626" cy="594159"/>
              </a:xfrm>
              <a:solidFill>
                <a:schemeClr val="bg1"/>
              </a:solidFill>
            </p:grpSpPr>
            <p:cxnSp>
              <p:nvCxnSpPr>
                <p:cNvPr id="146" name="Straight Connector 150"/>
                <p:cNvCxnSpPr/>
                <p:nvPr/>
              </p:nvCxnSpPr>
              <p:spPr>
                <a:xfrm>
                  <a:off x="1953127" y="3737193"/>
                  <a:ext cx="6385" cy="309546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4</a:t>
                  </a:r>
                </a:p>
              </p:txBody>
            </p:sp>
          </p:grpSp>
          <p:grpSp>
            <p:nvGrpSpPr>
              <p:cNvPr id="138" name="Group 138"/>
              <p:cNvGrpSpPr/>
              <p:nvPr/>
            </p:nvGrpSpPr>
            <p:grpSpPr>
              <a:xfrm>
                <a:off x="4705506" y="1078164"/>
                <a:ext cx="543050" cy="384603"/>
                <a:chOff x="1589024" y="3452580"/>
                <a:chExt cx="574626" cy="407048"/>
              </a:xfrm>
              <a:solidFill>
                <a:schemeClr val="bg1"/>
              </a:solidFill>
            </p:grpSpPr>
            <p:cxnSp>
              <p:nvCxnSpPr>
                <p:cNvPr id="144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5</a:t>
                  </a:r>
                </a:p>
              </p:txBody>
            </p:sp>
          </p:grpSp>
          <p:grpSp>
            <p:nvGrpSpPr>
              <p:cNvPr id="139" name="Group 139"/>
              <p:cNvGrpSpPr/>
              <p:nvPr/>
            </p:nvGrpSpPr>
            <p:grpSpPr>
              <a:xfrm>
                <a:off x="5686898" y="1572802"/>
                <a:ext cx="543050" cy="545946"/>
                <a:chOff x="1589024" y="3452580"/>
                <a:chExt cx="574626" cy="577807"/>
              </a:xfrm>
              <a:solidFill>
                <a:schemeClr val="bg1"/>
              </a:solidFill>
            </p:grpSpPr>
            <p:cxnSp>
              <p:nvCxnSpPr>
                <p:cNvPr id="140" name="Straight Connector 144"/>
                <p:cNvCxnSpPr/>
                <p:nvPr/>
              </p:nvCxnSpPr>
              <p:spPr>
                <a:xfrm>
                  <a:off x="1953127" y="3737193"/>
                  <a:ext cx="2993" cy="293194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2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6</a:t>
                  </a:r>
                </a:p>
              </p:txBody>
            </p:sp>
          </p:grpSp>
        </p:grpSp>
        <p:sp>
          <p:nvSpPr>
            <p:cNvPr id="169" name="Rectangle à coins arrondis 168"/>
            <p:cNvSpPr/>
            <p:nvPr/>
          </p:nvSpPr>
          <p:spPr>
            <a:xfrm>
              <a:off x="8285074" y="3999246"/>
              <a:ext cx="268448" cy="268448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</p:grpSp>
      <p:grpSp>
        <p:nvGrpSpPr>
          <p:cNvPr id="9" name="Grouper 8"/>
          <p:cNvGrpSpPr/>
          <p:nvPr/>
        </p:nvGrpSpPr>
        <p:grpSpPr>
          <a:xfrm>
            <a:off x="5803427" y="5243248"/>
            <a:ext cx="2698436" cy="1395806"/>
            <a:chOff x="4716272" y="3339346"/>
            <a:chExt cx="2945205" cy="1523451"/>
          </a:xfrm>
        </p:grpSpPr>
        <p:grpSp>
          <p:nvGrpSpPr>
            <p:cNvPr id="149" name="Grouper 148"/>
            <p:cNvGrpSpPr/>
            <p:nvPr/>
          </p:nvGrpSpPr>
          <p:grpSpPr>
            <a:xfrm>
              <a:off x="4716272" y="3339346"/>
              <a:ext cx="2692207" cy="1489296"/>
              <a:chOff x="3780535" y="625345"/>
              <a:chExt cx="2692207" cy="1489296"/>
            </a:xfrm>
          </p:grpSpPr>
          <p:cxnSp>
            <p:nvCxnSpPr>
              <p:cNvPr id="150" name="Straight Connector 136"/>
              <p:cNvCxnSpPr/>
              <p:nvPr/>
            </p:nvCxnSpPr>
            <p:spPr>
              <a:xfrm>
                <a:off x="4146884" y="820385"/>
                <a:ext cx="2325858" cy="1163215"/>
              </a:xfrm>
              <a:prstGeom prst="line">
                <a:avLst/>
              </a:prstGeom>
              <a:solidFill>
                <a:schemeClr val="bg1"/>
              </a:solidFill>
              <a:ln w="19050" cmpd="sng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51" name="Group 137"/>
              <p:cNvGrpSpPr/>
              <p:nvPr/>
            </p:nvGrpSpPr>
            <p:grpSpPr>
              <a:xfrm>
                <a:off x="3780535" y="625345"/>
                <a:ext cx="543050" cy="541029"/>
                <a:chOff x="1589024" y="3452580"/>
                <a:chExt cx="574626" cy="572603"/>
              </a:xfrm>
              <a:solidFill>
                <a:schemeClr val="bg1"/>
              </a:solidFill>
            </p:grpSpPr>
            <p:cxnSp>
              <p:nvCxnSpPr>
                <p:cNvPr id="160" name="Straight Connector 150"/>
                <p:cNvCxnSpPr/>
                <p:nvPr/>
              </p:nvCxnSpPr>
              <p:spPr>
                <a:xfrm>
                  <a:off x="1953127" y="3737193"/>
                  <a:ext cx="2993" cy="287990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62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7</a:t>
                  </a:r>
                </a:p>
              </p:txBody>
            </p:sp>
          </p:grpSp>
          <p:grpSp>
            <p:nvGrpSpPr>
              <p:cNvPr id="152" name="Group 138"/>
              <p:cNvGrpSpPr/>
              <p:nvPr/>
            </p:nvGrpSpPr>
            <p:grpSpPr>
              <a:xfrm>
                <a:off x="4705506" y="1078161"/>
                <a:ext cx="543050" cy="549644"/>
                <a:chOff x="1589024" y="3452580"/>
                <a:chExt cx="574626" cy="581721"/>
              </a:xfrm>
              <a:solidFill>
                <a:schemeClr val="bg1"/>
              </a:solidFill>
            </p:grpSpPr>
            <p:cxnSp>
              <p:nvCxnSpPr>
                <p:cNvPr id="157" name="Straight Connector 147"/>
                <p:cNvCxnSpPr/>
                <p:nvPr/>
              </p:nvCxnSpPr>
              <p:spPr>
                <a:xfrm>
                  <a:off x="1953127" y="3737193"/>
                  <a:ext cx="2993" cy="297108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9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8</a:t>
                  </a:r>
                </a:p>
              </p:txBody>
            </p:sp>
          </p:grpSp>
          <p:grpSp>
            <p:nvGrpSpPr>
              <p:cNvPr id="153" name="Group 139"/>
              <p:cNvGrpSpPr/>
              <p:nvPr/>
            </p:nvGrpSpPr>
            <p:grpSpPr>
              <a:xfrm>
                <a:off x="5686898" y="1572804"/>
                <a:ext cx="543050" cy="541837"/>
                <a:chOff x="1589024" y="3452580"/>
                <a:chExt cx="574626" cy="573458"/>
              </a:xfrm>
              <a:solidFill>
                <a:schemeClr val="bg1"/>
              </a:solidFill>
            </p:grpSpPr>
            <p:cxnSp>
              <p:nvCxnSpPr>
                <p:cNvPr id="154" name="Straight Connector 144"/>
                <p:cNvCxnSpPr/>
                <p:nvPr/>
              </p:nvCxnSpPr>
              <p:spPr>
                <a:xfrm>
                  <a:off x="1953127" y="3737193"/>
                  <a:ext cx="2993" cy="288845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6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9</a:t>
                  </a:r>
                </a:p>
              </p:txBody>
            </p:sp>
          </p:grpSp>
        </p:grpSp>
        <p:sp>
          <p:nvSpPr>
            <p:cNvPr id="170" name="Rectangle à coins arrondis 169"/>
            <p:cNvSpPr/>
            <p:nvPr/>
          </p:nvSpPr>
          <p:spPr>
            <a:xfrm>
              <a:off x="7393029" y="4594349"/>
              <a:ext cx="268448" cy="268448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</p:grpSp>
      <p:grpSp>
        <p:nvGrpSpPr>
          <p:cNvPr id="228" name="Grouper 227"/>
          <p:cNvGrpSpPr/>
          <p:nvPr/>
        </p:nvGrpSpPr>
        <p:grpSpPr>
          <a:xfrm>
            <a:off x="4694583" y="3597103"/>
            <a:ext cx="291360" cy="338554"/>
            <a:chOff x="4325324" y="2687253"/>
            <a:chExt cx="318005" cy="369514"/>
          </a:xfrm>
        </p:grpSpPr>
        <p:sp>
          <p:nvSpPr>
            <p:cNvPr id="224" name="Rectangle à coins arrondis 223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27" name="ZoneTexte 226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2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29" name="Grouper 228"/>
          <p:cNvGrpSpPr/>
          <p:nvPr/>
        </p:nvGrpSpPr>
        <p:grpSpPr>
          <a:xfrm>
            <a:off x="5535087" y="4019149"/>
            <a:ext cx="291360" cy="338554"/>
            <a:chOff x="4325324" y="2687253"/>
            <a:chExt cx="318005" cy="369514"/>
          </a:xfrm>
        </p:grpSpPr>
        <p:sp>
          <p:nvSpPr>
            <p:cNvPr id="230" name="Rectangle à coins arrondis 229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31" name="ZoneTexte 230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2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32" name="Grouper 231"/>
          <p:cNvGrpSpPr/>
          <p:nvPr/>
        </p:nvGrpSpPr>
        <p:grpSpPr>
          <a:xfrm>
            <a:off x="6438306" y="4467608"/>
            <a:ext cx="291360" cy="338554"/>
            <a:chOff x="4325324" y="2687253"/>
            <a:chExt cx="318005" cy="369514"/>
          </a:xfrm>
        </p:grpSpPr>
        <p:sp>
          <p:nvSpPr>
            <p:cNvPr id="233" name="Rectangle à coins arrondis 232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34" name="ZoneTexte 233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2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35" name="Grouper 234"/>
          <p:cNvGrpSpPr/>
          <p:nvPr/>
        </p:nvGrpSpPr>
        <p:grpSpPr>
          <a:xfrm>
            <a:off x="3836024" y="1723989"/>
            <a:ext cx="312906" cy="338554"/>
            <a:chOff x="4325324" y="2687253"/>
            <a:chExt cx="341521" cy="369514"/>
          </a:xfrm>
        </p:grpSpPr>
        <p:sp>
          <p:nvSpPr>
            <p:cNvPr id="236" name="Rectangle à coins arrondis 235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37" name="ZoneTexte 236"/>
            <p:cNvSpPr txBox="1"/>
            <p:nvPr/>
          </p:nvSpPr>
          <p:spPr>
            <a:xfrm>
              <a:off x="4325324" y="2687253"/>
              <a:ext cx="341521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Avenir Light"/>
                  <a:cs typeface="Avenir Light"/>
                </a:rPr>
                <a:t>ø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47" name="Grouper 246"/>
          <p:cNvGrpSpPr/>
          <p:nvPr/>
        </p:nvGrpSpPr>
        <p:grpSpPr>
          <a:xfrm>
            <a:off x="4686636" y="2140869"/>
            <a:ext cx="312906" cy="338554"/>
            <a:chOff x="4325324" y="2687253"/>
            <a:chExt cx="341521" cy="369514"/>
          </a:xfrm>
        </p:grpSpPr>
        <p:sp>
          <p:nvSpPr>
            <p:cNvPr id="248" name="Rectangle à coins arrondis 247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49" name="ZoneTexte 248"/>
            <p:cNvSpPr txBox="1"/>
            <p:nvPr/>
          </p:nvSpPr>
          <p:spPr>
            <a:xfrm>
              <a:off x="4325324" y="2687253"/>
              <a:ext cx="341521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Avenir Light"/>
                  <a:cs typeface="Avenir Light"/>
                </a:rPr>
                <a:t>ø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50" name="Grouper 249"/>
          <p:cNvGrpSpPr/>
          <p:nvPr/>
        </p:nvGrpSpPr>
        <p:grpSpPr>
          <a:xfrm>
            <a:off x="5559602" y="2637192"/>
            <a:ext cx="312906" cy="338554"/>
            <a:chOff x="4325324" y="2687253"/>
            <a:chExt cx="341521" cy="369514"/>
          </a:xfrm>
        </p:grpSpPr>
        <p:sp>
          <p:nvSpPr>
            <p:cNvPr id="251" name="Rectangle à coins arrondis 250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52" name="ZoneTexte 251"/>
            <p:cNvSpPr txBox="1"/>
            <p:nvPr/>
          </p:nvSpPr>
          <p:spPr>
            <a:xfrm>
              <a:off x="4325324" y="2687253"/>
              <a:ext cx="341521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Avenir Light"/>
                  <a:cs typeface="Avenir Light"/>
                </a:rPr>
                <a:t>ø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sp>
        <p:nvSpPr>
          <p:cNvPr id="84" name="Forme libre 83"/>
          <p:cNvSpPr/>
          <p:nvPr/>
        </p:nvSpPr>
        <p:spPr>
          <a:xfrm>
            <a:off x="5695825" y="4175760"/>
            <a:ext cx="308735" cy="1381760"/>
          </a:xfrm>
          <a:custGeom>
            <a:avLst/>
            <a:gdLst>
              <a:gd name="connsiteX0" fmla="*/ 34415 w 308735"/>
              <a:gd name="connsiteY0" fmla="*/ 1381760 h 1381760"/>
              <a:gd name="connsiteX1" fmla="*/ 24255 w 308735"/>
              <a:gd name="connsiteY1" fmla="*/ 629920 h 1381760"/>
              <a:gd name="connsiteX2" fmla="*/ 308735 w 308735"/>
              <a:gd name="connsiteY2" fmla="*/ 0 h 138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8735" h="1381760">
                <a:moveTo>
                  <a:pt x="34415" y="1381760"/>
                </a:moveTo>
                <a:cubicBezTo>
                  <a:pt x="6475" y="1120986"/>
                  <a:pt x="-21465" y="860213"/>
                  <a:pt x="24255" y="629920"/>
                </a:cubicBezTo>
                <a:cubicBezTo>
                  <a:pt x="69975" y="399627"/>
                  <a:pt x="308735" y="0"/>
                  <a:pt x="308735" y="0"/>
                </a:cubicBezTo>
              </a:path>
            </a:pathLst>
          </a:custGeom>
          <a:ln w="1270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85" name="Forme libre 84"/>
          <p:cNvSpPr/>
          <p:nvPr/>
        </p:nvSpPr>
        <p:spPr>
          <a:xfrm>
            <a:off x="6228080" y="4196080"/>
            <a:ext cx="375920" cy="1818640"/>
          </a:xfrm>
          <a:custGeom>
            <a:avLst/>
            <a:gdLst>
              <a:gd name="connsiteX0" fmla="*/ 375920 w 375920"/>
              <a:gd name="connsiteY0" fmla="*/ 1818640 h 1818640"/>
              <a:gd name="connsiteX1" fmla="*/ 81280 w 375920"/>
              <a:gd name="connsiteY1" fmla="*/ 680720 h 1818640"/>
              <a:gd name="connsiteX2" fmla="*/ 0 w 375920"/>
              <a:gd name="connsiteY2" fmla="*/ 0 h 181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5920" h="1818640">
                <a:moveTo>
                  <a:pt x="375920" y="1818640"/>
                </a:moveTo>
                <a:cubicBezTo>
                  <a:pt x="259926" y="1401233"/>
                  <a:pt x="143933" y="983827"/>
                  <a:pt x="81280" y="680720"/>
                </a:cubicBezTo>
                <a:cubicBezTo>
                  <a:pt x="18627" y="377613"/>
                  <a:pt x="0" y="0"/>
                  <a:pt x="0" y="0"/>
                </a:cubicBezTo>
              </a:path>
            </a:pathLst>
          </a:custGeom>
          <a:ln w="1270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86" name="Forme libre 85"/>
          <p:cNvSpPr/>
          <p:nvPr/>
        </p:nvSpPr>
        <p:spPr>
          <a:xfrm>
            <a:off x="6390640" y="4165600"/>
            <a:ext cx="1127760" cy="2275840"/>
          </a:xfrm>
          <a:custGeom>
            <a:avLst/>
            <a:gdLst>
              <a:gd name="connsiteX0" fmla="*/ 1127760 w 1127760"/>
              <a:gd name="connsiteY0" fmla="*/ 2275840 h 2275840"/>
              <a:gd name="connsiteX1" fmla="*/ 894080 w 1127760"/>
              <a:gd name="connsiteY1" fmla="*/ 975360 h 2275840"/>
              <a:gd name="connsiteX2" fmla="*/ 0 w 1127760"/>
              <a:gd name="connsiteY2" fmla="*/ 0 h 227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7760" h="2275840">
                <a:moveTo>
                  <a:pt x="1127760" y="2275840"/>
                </a:moveTo>
                <a:cubicBezTo>
                  <a:pt x="1104900" y="1815253"/>
                  <a:pt x="1082040" y="1354667"/>
                  <a:pt x="894080" y="975360"/>
                </a:cubicBezTo>
                <a:cubicBezTo>
                  <a:pt x="706120" y="596053"/>
                  <a:pt x="0" y="0"/>
                  <a:pt x="0" y="0"/>
                </a:cubicBezTo>
              </a:path>
            </a:pathLst>
          </a:custGeom>
          <a:ln w="1270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87" name="ZoneTexte 86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/>
              <a:t>	TOP tree &gt; enable stackless query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220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317500" y="1328174"/>
            <a:ext cx="2393950" cy="4526526"/>
            <a:chOff x="6350" y="739845"/>
            <a:chExt cx="2705100" cy="5114855"/>
          </a:xfrm>
        </p:grpSpPr>
        <p:sp>
          <p:nvSpPr>
            <p:cNvPr id="215" name="Forme libre 214"/>
            <p:cNvSpPr/>
            <p:nvPr/>
          </p:nvSpPr>
          <p:spPr>
            <a:xfrm>
              <a:off x="1435100" y="4699000"/>
              <a:ext cx="1276350" cy="1149350"/>
            </a:xfrm>
            <a:custGeom>
              <a:avLst/>
              <a:gdLst>
                <a:gd name="connsiteX0" fmla="*/ 190500 w 1276350"/>
                <a:gd name="connsiteY0" fmla="*/ 0 h 1149350"/>
                <a:gd name="connsiteX1" fmla="*/ 0 w 1276350"/>
                <a:gd name="connsiteY1" fmla="*/ 1079500 h 1149350"/>
                <a:gd name="connsiteX2" fmla="*/ 203200 w 1276350"/>
                <a:gd name="connsiteY2" fmla="*/ 1149350 h 1149350"/>
                <a:gd name="connsiteX3" fmla="*/ 1276350 w 1276350"/>
                <a:gd name="connsiteY3" fmla="*/ 1079500 h 1149350"/>
                <a:gd name="connsiteX4" fmla="*/ 1181100 w 1276350"/>
                <a:gd name="connsiteY4" fmla="*/ 95250 h 1149350"/>
                <a:gd name="connsiteX5" fmla="*/ 190500 w 1276350"/>
                <a:gd name="connsiteY5" fmla="*/ 0 h 114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6350" h="1149350">
                  <a:moveTo>
                    <a:pt x="190500" y="0"/>
                  </a:moveTo>
                  <a:lnTo>
                    <a:pt x="0" y="1079500"/>
                  </a:lnTo>
                  <a:lnTo>
                    <a:pt x="203200" y="1149350"/>
                  </a:lnTo>
                  <a:lnTo>
                    <a:pt x="1276350" y="1079500"/>
                  </a:lnTo>
                  <a:lnTo>
                    <a:pt x="1181100" y="95250"/>
                  </a:lnTo>
                  <a:lnTo>
                    <a:pt x="190500" y="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14" name="Forme libre 213"/>
            <p:cNvSpPr/>
            <p:nvPr/>
          </p:nvSpPr>
          <p:spPr>
            <a:xfrm>
              <a:off x="1206500" y="3937000"/>
              <a:ext cx="1104900" cy="1905000"/>
            </a:xfrm>
            <a:custGeom>
              <a:avLst/>
              <a:gdLst>
                <a:gd name="connsiteX0" fmla="*/ 419100 w 1104900"/>
                <a:gd name="connsiteY0" fmla="*/ 0 h 1905000"/>
                <a:gd name="connsiteX1" fmla="*/ 0 w 1104900"/>
                <a:gd name="connsiteY1" fmla="*/ 1758950 h 1905000"/>
                <a:gd name="connsiteX2" fmla="*/ 425450 w 1104900"/>
                <a:gd name="connsiteY2" fmla="*/ 1905000 h 1905000"/>
                <a:gd name="connsiteX3" fmla="*/ 1104900 w 1104900"/>
                <a:gd name="connsiteY3" fmla="*/ 1873250 h 1905000"/>
                <a:gd name="connsiteX4" fmla="*/ 1092200 w 1104900"/>
                <a:gd name="connsiteY4" fmla="*/ 6350 h 1905000"/>
                <a:gd name="connsiteX5" fmla="*/ 419100 w 1104900"/>
                <a:gd name="connsiteY5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4900" h="1905000">
                  <a:moveTo>
                    <a:pt x="419100" y="0"/>
                  </a:moveTo>
                  <a:lnTo>
                    <a:pt x="0" y="1758950"/>
                  </a:lnTo>
                  <a:lnTo>
                    <a:pt x="425450" y="1905000"/>
                  </a:lnTo>
                  <a:lnTo>
                    <a:pt x="1104900" y="1873250"/>
                  </a:lnTo>
                  <a:cubicBezTo>
                    <a:pt x="1100667" y="1250950"/>
                    <a:pt x="1096433" y="628650"/>
                    <a:pt x="1092200" y="6350"/>
                  </a:cubicBezTo>
                  <a:lnTo>
                    <a:pt x="419100" y="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13" name="Forme libre 212"/>
            <p:cNvSpPr/>
            <p:nvPr/>
          </p:nvSpPr>
          <p:spPr>
            <a:xfrm>
              <a:off x="6350" y="3009900"/>
              <a:ext cx="2019300" cy="2844800"/>
            </a:xfrm>
            <a:custGeom>
              <a:avLst/>
              <a:gdLst>
                <a:gd name="connsiteX0" fmla="*/ 0 w 2019300"/>
                <a:gd name="connsiteY0" fmla="*/ 2203450 h 2844800"/>
                <a:gd name="connsiteX1" fmla="*/ 1168400 w 2019300"/>
                <a:gd name="connsiteY1" fmla="*/ 0 h 2844800"/>
                <a:gd name="connsiteX2" fmla="*/ 2019300 w 2019300"/>
                <a:gd name="connsiteY2" fmla="*/ 114300 h 2844800"/>
                <a:gd name="connsiteX3" fmla="*/ 1619250 w 2019300"/>
                <a:gd name="connsiteY3" fmla="*/ 2844800 h 2844800"/>
                <a:gd name="connsiteX4" fmla="*/ 0 w 2019300"/>
                <a:gd name="connsiteY4" fmla="*/ 2203450 h 284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9300" h="2844800">
                  <a:moveTo>
                    <a:pt x="0" y="2203450"/>
                  </a:moveTo>
                  <a:lnTo>
                    <a:pt x="1168400" y="0"/>
                  </a:lnTo>
                  <a:lnTo>
                    <a:pt x="2019300" y="114300"/>
                  </a:lnTo>
                  <a:lnTo>
                    <a:pt x="1619250" y="2844800"/>
                  </a:lnTo>
                  <a:lnTo>
                    <a:pt x="0" y="220345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cxnSp>
          <p:nvCxnSpPr>
            <p:cNvPr id="119" name="Connecteur droit 118"/>
            <p:cNvCxnSpPr/>
            <p:nvPr/>
          </p:nvCxnSpPr>
          <p:spPr>
            <a:xfrm>
              <a:off x="2300083" y="3935923"/>
              <a:ext cx="0" cy="1878141"/>
            </a:xfrm>
            <a:prstGeom prst="line">
              <a:avLst/>
            </a:prstGeom>
            <a:ln w="3175" cmpd="sng"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cteur droit 175"/>
            <p:cNvCxnSpPr>
              <a:stCxn id="175" idx="0"/>
            </p:cNvCxnSpPr>
            <p:nvPr/>
          </p:nvCxnSpPr>
          <p:spPr>
            <a:xfrm flipH="1">
              <a:off x="1625600" y="739845"/>
              <a:ext cx="738806" cy="5102347"/>
            </a:xfrm>
            <a:prstGeom prst="line">
              <a:avLst/>
            </a:prstGeom>
            <a:ln w="3175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cteur droit 178"/>
            <p:cNvCxnSpPr>
              <a:stCxn id="175" idx="0"/>
            </p:cNvCxnSpPr>
            <p:nvPr/>
          </p:nvCxnSpPr>
          <p:spPr>
            <a:xfrm flipH="1">
              <a:off x="10326" y="739845"/>
              <a:ext cx="2354080" cy="4472711"/>
            </a:xfrm>
            <a:prstGeom prst="line">
              <a:avLst/>
            </a:prstGeom>
            <a:ln w="3175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cteur droit 171"/>
            <p:cNvCxnSpPr/>
            <p:nvPr/>
          </p:nvCxnSpPr>
          <p:spPr>
            <a:xfrm>
              <a:off x="1177042" y="3013120"/>
              <a:ext cx="842258" cy="104924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cteur droit 182"/>
            <p:cNvCxnSpPr/>
            <p:nvPr/>
          </p:nvCxnSpPr>
          <p:spPr>
            <a:xfrm>
              <a:off x="1625600" y="4702604"/>
              <a:ext cx="999346" cy="100505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cteur droit 186"/>
            <p:cNvCxnSpPr/>
            <p:nvPr/>
          </p:nvCxnSpPr>
          <p:spPr>
            <a:xfrm flipV="1">
              <a:off x="1625600" y="3935923"/>
              <a:ext cx="675013" cy="2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/>
            <p:cNvCxnSpPr>
              <a:endCxn id="215" idx="1"/>
            </p:cNvCxnSpPr>
            <p:nvPr/>
          </p:nvCxnSpPr>
          <p:spPr>
            <a:xfrm flipH="1">
              <a:off x="1435100" y="4702604"/>
              <a:ext cx="190500" cy="1075896"/>
            </a:xfrm>
            <a:prstGeom prst="line">
              <a:avLst/>
            </a:prstGeom>
            <a:ln w="3175" cmpd="sng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/>
            <p:cNvCxnSpPr>
              <a:endCxn id="215" idx="3"/>
            </p:cNvCxnSpPr>
            <p:nvPr/>
          </p:nvCxnSpPr>
          <p:spPr>
            <a:xfrm>
              <a:off x="2624946" y="4803109"/>
              <a:ext cx="86504" cy="975391"/>
            </a:xfrm>
            <a:prstGeom prst="line">
              <a:avLst/>
            </a:prstGeom>
            <a:ln w="3175" cmpd="sng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>
              <a:endCxn id="214" idx="1"/>
            </p:cNvCxnSpPr>
            <p:nvPr/>
          </p:nvCxnSpPr>
          <p:spPr>
            <a:xfrm flipH="1">
              <a:off x="1206500" y="3935925"/>
              <a:ext cx="419100" cy="1760025"/>
            </a:xfrm>
            <a:prstGeom prst="line">
              <a:avLst/>
            </a:prstGeom>
            <a:ln w="3175" cmpd="sng"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Ellipse 174"/>
            <p:cNvSpPr/>
            <p:nvPr/>
          </p:nvSpPr>
          <p:spPr>
            <a:xfrm>
              <a:off x="2312781" y="739845"/>
              <a:ext cx="103249" cy="10324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20" name="ZoneTexte 219"/>
            <p:cNvSpPr txBox="1"/>
            <p:nvPr/>
          </p:nvSpPr>
          <p:spPr>
            <a:xfrm>
              <a:off x="732542" y="3178924"/>
              <a:ext cx="32922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1</a:t>
              </a:r>
              <a:endParaRPr lang="en-US" sz="1600" dirty="0">
                <a:latin typeface="Avenir Light"/>
                <a:cs typeface="Avenir Light"/>
              </a:endParaRPr>
            </a:p>
            <a:p>
              <a:endParaRPr lang="fr-FR" dirty="0">
                <a:latin typeface="Avenir Light"/>
                <a:cs typeface="Avenir Light"/>
              </a:endParaRPr>
            </a:p>
          </p:txBody>
        </p:sp>
        <p:sp>
          <p:nvSpPr>
            <p:cNvPr id="221" name="ZoneTexte 220"/>
            <p:cNvSpPr txBox="1"/>
            <p:nvPr/>
          </p:nvSpPr>
          <p:spPr>
            <a:xfrm>
              <a:off x="1919419" y="3182267"/>
              <a:ext cx="32922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2</a:t>
              </a:r>
            </a:p>
            <a:p>
              <a:endParaRPr lang="fr-FR" dirty="0">
                <a:latin typeface="Avenir Light"/>
                <a:cs typeface="Avenir Light"/>
              </a:endParaRPr>
            </a:p>
          </p:txBody>
        </p:sp>
        <p:sp>
          <p:nvSpPr>
            <p:cNvPr id="222" name="ZoneTexte 221"/>
            <p:cNvSpPr txBox="1"/>
            <p:nvPr/>
          </p:nvSpPr>
          <p:spPr>
            <a:xfrm>
              <a:off x="1428750" y="2971125"/>
              <a:ext cx="32922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3</a:t>
              </a:r>
            </a:p>
            <a:p>
              <a:endParaRPr lang="fr-FR" dirty="0">
                <a:latin typeface="Avenir Light"/>
                <a:cs typeface="Avenir Light"/>
              </a:endParaRPr>
            </a:p>
          </p:txBody>
        </p:sp>
      </p:grpSp>
      <p:cxnSp>
        <p:nvCxnSpPr>
          <p:cNvPr id="126" name="Straight Connector 150"/>
          <p:cNvCxnSpPr>
            <a:endCxn id="162" idx="0"/>
          </p:cNvCxnSpPr>
          <p:nvPr/>
        </p:nvCxnSpPr>
        <p:spPr>
          <a:xfrm>
            <a:off x="6122578" y="3995877"/>
            <a:ext cx="5593" cy="1247371"/>
          </a:xfrm>
          <a:prstGeom prst="line">
            <a:avLst/>
          </a:prstGeom>
          <a:solidFill>
            <a:schemeClr val="bg1"/>
          </a:solidFill>
          <a:ln w="19050" cmpd="sng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0" name="Grouper 119"/>
          <p:cNvGrpSpPr/>
          <p:nvPr/>
        </p:nvGrpSpPr>
        <p:grpSpPr>
          <a:xfrm>
            <a:off x="4094453" y="1475181"/>
            <a:ext cx="2466636" cy="1867652"/>
            <a:chOff x="3780535" y="625342"/>
            <a:chExt cx="2692207" cy="2038447"/>
          </a:xfrm>
        </p:grpSpPr>
        <p:cxnSp>
          <p:nvCxnSpPr>
            <p:cNvPr id="102" name="Straight Connector 136"/>
            <p:cNvCxnSpPr/>
            <p:nvPr/>
          </p:nvCxnSpPr>
          <p:spPr>
            <a:xfrm>
              <a:off x="4146884" y="820385"/>
              <a:ext cx="2325858" cy="1163215"/>
            </a:xfrm>
            <a:prstGeom prst="line">
              <a:avLst/>
            </a:prstGeom>
            <a:solidFill>
              <a:schemeClr val="bg1"/>
            </a:solidFill>
            <a:ln w="19050" cmpd="sng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3" name="Group 137"/>
            <p:cNvGrpSpPr/>
            <p:nvPr/>
          </p:nvGrpSpPr>
          <p:grpSpPr>
            <a:xfrm>
              <a:off x="3780535" y="625342"/>
              <a:ext cx="543050" cy="534652"/>
              <a:chOff x="1589024" y="3452580"/>
              <a:chExt cx="574626" cy="565854"/>
            </a:xfrm>
            <a:solidFill>
              <a:schemeClr val="bg1"/>
            </a:solidFill>
          </p:grpSpPr>
          <p:cxnSp>
            <p:nvCxnSpPr>
              <p:cNvPr id="116" name="Straight Connector 150"/>
              <p:cNvCxnSpPr/>
              <p:nvPr/>
            </p:nvCxnSpPr>
            <p:spPr>
              <a:xfrm>
                <a:off x="1964074" y="3857581"/>
                <a:ext cx="0" cy="160853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51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8" name="Oval 152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1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4" name="Group 138"/>
            <p:cNvGrpSpPr/>
            <p:nvPr/>
          </p:nvGrpSpPr>
          <p:grpSpPr>
            <a:xfrm>
              <a:off x="4705506" y="1078166"/>
              <a:ext cx="543050" cy="1585623"/>
              <a:chOff x="1589024" y="3452580"/>
              <a:chExt cx="574626" cy="1678157"/>
            </a:xfrm>
            <a:solidFill>
              <a:schemeClr val="bg1"/>
            </a:solidFill>
          </p:grpSpPr>
          <p:cxnSp>
            <p:nvCxnSpPr>
              <p:cNvPr id="113" name="Straight Connector 147"/>
              <p:cNvCxnSpPr>
                <a:stCxn id="115" idx="4"/>
                <a:endCxn id="148" idx="0"/>
              </p:cNvCxnSpPr>
              <p:nvPr/>
            </p:nvCxnSpPr>
            <p:spPr>
              <a:xfrm>
                <a:off x="1964074" y="3857580"/>
                <a:ext cx="4563" cy="127315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48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5" name="Oval 149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2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5" name="Group 139"/>
            <p:cNvGrpSpPr/>
            <p:nvPr/>
          </p:nvGrpSpPr>
          <p:grpSpPr>
            <a:xfrm>
              <a:off x="5660092" y="1572799"/>
              <a:ext cx="569855" cy="550925"/>
              <a:chOff x="1560660" y="3452580"/>
              <a:chExt cx="602990" cy="583077"/>
            </a:xfrm>
            <a:solidFill>
              <a:schemeClr val="bg1"/>
            </a:solidFill>
          </p:grpSpPr>
          <p:cxnSp>
            <p:nvCxnSpPr>
              <p:cNvPr id="110" name="Straight Connector 144"/>
              <p:cNvCxnSpPr/>
              <p:nvPr/>
            </p:nvCxnSpPr>
            <p:spPr>
              <a:xfrm>
                <a:off x="1953126" y="3701348"/>
                <a:ext cx="0" cy="334309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45"/>
              <p:cNvCxnSpPr/>
              <p:nvPr/>
            </p:nvCxnSpPr>
            <p:spPr>
              <a:xfrm flipH="1">
                <a:off x="1560660" y="3647961"/>
                <a:ext cx="379938" cy="239388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2" name="Oval 146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3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</p:grpSp>
      <p:sp>
        <p:nvSpPr>
          <p:cNvPr id="167" name="Rectangle à coins arrondis 166"/>
          <p:cNvSpPr/>
          <p:nvPr/>
        </p:nvSpPr>
        <p:spPr>
          <a:xfrm>
            <a:off x="6540071" y="2633098"/>
            <a:ext cx="245956" cy="245956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4945875" y="3342832"/>
            <a:ext cx="2699970" cy="1398319"/>
            <a:chOff x="5606643" y="2741500"/>
            <a:chExt cx="2946879" cy="1526194"/>
          </a:xfrm>
        </p:grpSpPr>
        <p:grpSp>
          <p:nvGrpSpPr>
            <p:cNvPr id="135" name="Grouper 134"/>
            <p:cNvGrpSpPr/>
            <p:nvPr/>
          </p:nvGrpSpPr>
          <p:grpSpPr>
            <a:xfrm>
              <a:off x="5606643" y="2741500"/>
              <a:ext cx="2692207" cy="1493400"/>
              <a:chOff x="3780535" y="625348"/>
              <a:chExt cx="2692207" cy="1493400"/>
            </a:xfrm>
          </p:grpSpPr>
          <p:cxnSp>
            <p:nvCxnSpPr>
              <p:cNvPr id="136" name="Straight Connector 136"/>
              <p:cNvCxnSpPr/>
              <p:nvPr/>
            </p:nvCxnSpPr>
            <p:spPr>
              <a:xfrm>
                <a:off x="4146884" y="820385"/>
                <a:ext cx="2325858" cy="1163215"/>
              </a:xfrm>
              <a:prstGeom prst="line">
                <a:avLst/>
              </a:prstGeom>
              <a:solidFill>
                <a:schemeClr val="bg1"/>
              </a:solidFill>
              <a:ln w="19050" cmpd="sng">
                <a:solidFill>
                  <a:srgbClr val="008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7" name="Group 137"/>
              <p:cNvGrpSpPr/>
              <p:nvPr/>
            </p:nvGrpSpPr>
            <p:grpSpPr>
              <a:xfrm>
                <a:off x="3780535" y="625348"/>
                <a:ext cx="543050" cy="561397"/>
                <a:chOff x="1589024" y="3452580"/>
                <a:chExt cx="574626" cy="594159"/>
              </a:xfrm>
              <a:solidFill>
                <a:schemeClr val="bg1"/>
              </a:solidFill>
            </p:grpSpPr>
            <p:cxnSp>
              <p:nvCxnSpPr>
                <p:cNvPr id="146" name="Straight Connector 150"/>
                <p:cNvCxnSpPr/>
                <p:nvPr/>
              </p:nvCxnSpPr>
              <p:spPr>
                <a:xfrm>
                  <a:off x="1953127" y="3737193"/>
                  <a:ext cx="6385" cy="309546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4</a:t>
                  </a:r>
                </a:p>
              </p:txBody>
            </p:sp>
          </p:grpSp>
          <p:grpSp>
            <p:nvGrpSpPr>
              <p:cNvPr id="138" name="Group 138"/>
              <p:cNvGrpSpPr/>
              <p:nvPr/>
            </p:nvGrpSpPr>
            <p:grpSpPr>
              <a:xfrm>
                <a:off x="4705506" y="1078164"/>
                <a:ext cx="543050" cy="384603"/>
                <a:chOff x="1589024" y="3452580"/>
                <a:chExt cx="574626" cy="407048"/>
              </a:xfrm>
              <a:solidFill>
                <a:schemeClr val="bg1"/>
              </a:solidFill>
            </p:grpSpPr>
            <p:cxnSp>
              <p:nvCxnSpPr>
                <p:cNvPr id="144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5</a:t>
                  </a:r>
                </a:p>
              </p:txBody>
            </p:sp>
          </p:grpSp>
          <p:grpSp>
            <p:nvGrpSpPr>
              <p:cNvPr id="139" name="Group 139"/>
              <p:cNvGrpSpPr/>
              <p:nvPr/>
            </p:nvGrpSpPr>
            <p:grpSpPr>
              <a:xfrm>
                <a:off x="5686898" y="1572802"/>
                <a:ext cx="543050" cy="545946"/>
                <a:chOff x="1589024" y="3452580"/>
                <a:chExt cx="574626" cy="577807"/>
              </a:xfrm>
              <a:solidFill>
                <a:schemeClr val="bg1"/>
              </a:solidFill>
            </p:grpSpPr>
            <p:cxnSp>
              <p:nvCxnSpPr>
                <p:cNvPr id="140" name="Straight Connector 144"/>
                <p:cNvCxnSpPr/>
                <p:nvPr/>
              </p:nvCxnSpPr>
              <p:spPr>
                <a:xfrm>
                  <a:off x="1953127" y="3737193"/>
                  <a:ext cx="2993" cy="293194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2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6</a:t>
                  </a:r>
                </a:p>
              </p:txBody>
            </p:sp>
          </p:grpSp>
        </p:grpSp>
        <p:sp>
          <p:nvSpPr>
            <p:cNvPr id="169" name="Rectangle à coins arrondis 168"/>
            <p:cNvSpPr/>
            <p:nvPr/>
          </p:nvSpPr>
          <p:spPr>
            <a:xfrm>
              <a:off x="8285074" y="3999246"/>
              <a:ext cx="268448" cy="268448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</p:grpSp>
      <p:grpSp>
        <p:nvGrpSpPr>
          <p:cNvPr id="9" name="Grouper 8"/>
          <p:cNvGrpSpPr/>
          <p:nvPr/>
        </p:nvGrpSpPr>
        <p:grpSpPr>
          <a:xfrm>
            <a:off x="5803427" y="5243248"/>
            <a:ext cx="2698436" cy="1395806"/>
            <a:chOff x="4716272" y="3339346"/>
            <a:chExt cx="2945205" cy="1523451"/>
          </a:xfrm>
        </p:grpSpPr>
        <p:grpSp>
          <p:nvGrpSpPr>
            <p:cNvPr id="149" name="Grouper 148"/>
            <p:cNvGrpSpPr/>
            <p:nvPr/>
          </p:nvGrpSpPr>
          <p:grpSpPr>
            <a:xfrm>
              <a:off x="4716272" y="3339346"/>
              <a:ext cx="2692207" cy="1489296"/>
              <a:chOff x="3780535" y="625345"/>
              <a:chExt cx="2692207" cy="1489296"/>
            </a:xfrm>
          </p:grpSpPr>
          <p:cxnSp>
            <p:nvCxnSpPr>
              <p:cNvPr id="150" name="Straight Connector 136"/>
              <p:cNvCxnSpPr/>
              <p:nvPr/>
            </p:nvCxnSpPr>
            <p:spPr>
              <a:xfrm>
                <a:off x="4146884" y="820385"/>
                <a:ext cx="2325858" cy="1163215"/>
              </a:xfrm>
              <a:prstGeom prst="line">
                <a:avLst/>
              </a:prstGeom>
              <a:solidFill>
                <a:schemeClr val="bg1"/>
              </a:solidFill>
              <a:ln w="19050" cmpd="sng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51" name="Group 137"/>
              <p:cNvGrpSpPr/>
              <p:nvPr/>
            </p:nvGrpSpPr>
            <p:grpSpPr>
              <a:xfrm>
                <a:off x="3780535" y="625345"/>
                <a:ext cx="543050" cy="541029"/>
                <a:chOff x="1589024" y="3452580"/>
                <a:chExt cx="574626" cy="572603"/>
              </a:xfrm>
              <a:solidFill>
                <a:schemeClr val="bg1"/>
              </a:solidFill>
            </p:grpSpPr>
            <p:cxnSp>
              <p:nvCxnSpPr>
                <p:cNvPr id="160" name="Straight Connector 150"/>
                <p:cNvCxnSpPr/>
                <p:nvPr/>
              </p:nvCxnSpPr>
              <p:spPr>
                <a:xfrm>
                  <a:off x="1953127" y="3737193"/>
                  <a:ext cx="2993" cy="287990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62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7</a:t>
                  </a:r>
                </a:p>
              </p:txBody>
            </p:sp>
          </p:grpSp>
          <p:grpSp>
            <p:nvGrpSpPr>
              <p:cNvPr id="152" name="Group 138"/>
              <p:cNvGrpSpPr/>
              <p:nvPr/>
            </p:nvGrpSpPr>
            <p:grpSpPr>
              <a:xfrm>
                <a:off x="4705506" y="1078161"/>
                <a:ext cx="543050" cy="549644"/>
                <a:chOff x="1589024" y="3452580"/>
                <a:chExt cx="574626" cy="581721"/>
              </a:xfrm>
              <a:solidFill>
                <a:schemeClr val="bg1"/>
              </a:solidFill>
            </p:grpSpPr>
            <p:cxnSp>
              <p:nvCxnSpPr>
                <p:cNvPr id="157" name="Straight Connector 147"/>
                <p:cNvCxnSpPr/>
                <p:nvPr/>
              </p:nvCxnSpPr>
              <p:spPr>
                <a:xfrm>
                  <a:off x="1953127" y="3737193"/>
                  <a:ext cx="2993" cy="297108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9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8</a:t>
                  </a:r>
                </a:p>
              </p:txBody>
            </p:sp>
          </p:grpSp>
          <p:grpSp>
            <p:nvGrpSpPr>
              <p:cNvPr id="153" name="Group 139"/>
              <p:cNvGrpSpPr/>
              <p:nvPr/>
            </p:nvGrpSpPr>
            <p:grpSpPr>
              <a:xfrm>
                <a:off x="5686898" y="1572804"/>
                <a:ext cx="543050" cy="541837"/>
                <a:chOff x="1589024" y="3452580"/>
                <a:chExt cx="574626" cy="573458"/>
              </a:xfrm>
              <a:solidFill>
                <a:schemeClr val="bg1"/>
              </a:solidFill>
            </p:grpSpPr>
            <p:cxnSp>
              <p:nvCxnSpPr>
                <p:cNvPr id="154" name="Straight Connector 144"/>
                <p:cNvCxnSpPr/>
                <p:nvPr/>
              </p:nvCxnSpPr>
              <p:spPr>
                <a:xfrm>
                  <a:off x="1953127" y="3737193"/>
                  <a:ext cx="2993" cy="288845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6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9</a:t>
                  </a:r>
                </a:p>
              </p:txBody>
            </p:sp>
          </p:grpSp>
        </p:grpSp>
        <p:sp>
          <p:nvSpPr>
            <p:cNvPr id="170" name="Rectangle à coins arrondis 169"/>
            <p:cNvSpPr/>
            <p:nvPr/>
          </p:nvSpPr>
          <p:spPr>
            <a:xfrm>
              <a:off x="7393029" y="4594349"/>
              <a:ext cx="268448" cy="268448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</p:grpSp>
      <p:grpSp>
        <p:nvGrpSpPr>
          <p:cNvPr id="228" name="Grouper 227"/>
          <p:cNvGrpSpPr/>
          <p:nvPr/>
        </p:nvGrpSpPr>
        <p:grpSpPr>
          <a:xfrm>
            <a:off x="4694583" y="3597103"/>
            <a:ext cx="291360" cy="338554"/>
            <a:chOff x="4325324" y="2687253"/>
            <a:chExt cx="318005" cy="369514"/>
          </a:xfrm>
        </p:grpSpPr>
        <p:sp>
          <p:nvSpPr>
            <p:cNvPr id="224" name="Rectangle à coins arrondis 223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27" name="ZoneTexte 226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2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29" name="Grouper 228"/>
          <p:cNvGrpSpPr/>
          <p:nvPr/>
        </p:nvGrpSpPr>
        <p:grpSpPr>
          <a:xfrm>
            <a:off x="5535087" y="4019149"/>
            <a:ext cx="291360" cy="338554"/>
            <a:chOff x="4325324" y="2687253"/>
            <a:chExt cx="318005" cy="369514"/>
          </a:xfrm>
        </p:grpSpPr>
        <p:sp>
          <p:nvSpPr>
            <p:cNvPr id="230" name="Rectangle à coins arrondis 229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31" name="ZoneTexte 230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2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32" name="Grouper 231"/>
          <p:cNvGrpSpPr/>
          <p:nvPr/>
        </p:nvGrpSpPr>
        <p:grpSpPr>
          <a:xfrm>
            <a:off x="6438306" y="4467608"/>
            <a:ext cx="291360" cy="338554"/>
            <a:chOff x="4325324" y="2687253"/>
            <a:chExt cx="318005" cy="369514"/>
          </a:xfrm>
        </p:grpSpPr>
        <p:sp>
          <p:nvSpPr>
            <p:cNvPr id="233" name="Rectangle à coins arrondis 232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34" name="ZoneTexte 233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2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35" name="Grouper 234"/>
          <p:cNvGrpSpPr/>
          <p:nvPr/>
        </p:nvGrpSpPr>
        <p:grpSpPr>
          <a:xfrm>
            <a:off x="3836024" y="1723989"/>
            <a:ext cx="312906" cy="338554"/>
            <a:chOff x="4325324" y="2687253"/>
            <a:chExt cx="341521" cy="369514"/>
          </a:xfrm>
        </p:grpSpPr>
        <p:sp>
          <p:nvSpPr>
            <p:cNvPr id="236" name="Rectangle à coins arrondis 235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37" name="ZoneTexte 236"/>
            <p:cNvSpPr txBox="1"/>
            <p:nvPr/>
          </p:nvSpPr>
          <p:spPr>
            <a:xfrm>
              <a:off x="4325324" y="2687253"/>
              <a:ext cx="341521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Avenir Light"/>
                  <a:cs typeface="Avenir Light"/>
                </a:rPr>
                <a:t>ø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38" name="Grouper 237"/>
          <p:cNvGrpSpPr/>
          <p:nvPr/>
        </p:nvGrpSpPr>
        <p:grpSpPr>
          <a:xfrm>
            <a:off x="5552049" y="5508135"/>
            <a:ext cx="291360" cy="338554"/>
            <a:chOff x="4325324" y="2687253"/>
            <a:chExt cx="318005" cy="369514"/>
          </a:xfrm>
        </p:grpSpPr>
        <p:sp>
          <p:nvSpPr>
            <p:cNvPr id="239" name="Rectangle à coins arrondis 238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40" name="ZoneTexte 239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5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41" name="Grouper 240"/>
          <p:cNvGrpSpPr/>
          <p:nvPr/>
        </p:nvGrpSpPr>
        <p:grpSpPr>
          <a:xfrm>
            <a:off x="7299188" y="6369966"/>
            <a:ext cx="291360" cy="338554"/>
            <a:chOff x="4325324" y="2687253"/>
            <a:chExt cx="318005" cy="369514"/>
          </a:xfrm>
        </p:grpSpPr>
        <p:sp>
          <p:nvSpPr>
            <p:cNvPr id="242" name="Rectangle à coins arrondis 241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43" name="ZoneTexte 242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5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44" name="Grouper 243"/>
          <p:cNvGrpSpPr/>
          <p:nvPr/>
        </p:nvGrpSpPr>
        <p:grpSpPr>
          <a:xfrm>
            <a:off x="6395877" y="5923719"/>
            <a:ext cx="291360" cy="338554"/>
            <a:chOff x="4325324" y="2687253"/>
            <a:chExt cx="318005" cy="369514"/>
          </a:xfrm>
        </p:grpSpPr>
        <p:sp>
          <p:nvSpPr>
            <p:cNvPr id="245" name="Rectangle à coins arrondis 244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46" name="ZoneTexte 245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5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47" name="Grouper 246"/>
          <p:cNvGrpSpPr/>
          <p:nvPr/>
        </p:nvGrpSpPr>
        <p:grpSpPr>
          <a:xfrm>
            <a:off x="4686636" y="2140869"/>
            <a:ext cx="312906" cy="338554"/>
            <a:chOff x="4325324" y="2687253"/>
            <a:chExt cx="341521" cy="369514"/>
          </a:xfrm>
        </p:grpSpPr>
        <p:sp>
          <p:nvSpPr>
            <p:cNvPr id="248" name="Rectangle à coins arrondis 247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49" name="ZoneTexte 248"/>
            <p:cNvSpPr txBox="1"/>
            <p:nvPr/>
          </p:nvSpPr>
          <p:spPr>
            <a:xfrm>
              <a:off x="4325324" y="2687253"/>
              <a:ext cx="341521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Avenir Light"/>
                  <a:cs typeface="Avenir Light"/>
                </a:rPr>
                <a:t>ø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50" name="Grouper 249"/>
          <p:cNvGrpSpPr/>
          <p:nvPr/>
        </p:nvGrpSpPr>
        <p:grpSpPr>
          <a:xfrm>
            <a:off x="5559602" y="2637192"/>
            <a:ext cx="312906" cy="338554"/>
            <a:chOff x="4325324" y="2687253"/>
            <a:chExt cx="341521" cy="369514"/>
          </a:xfrm>
        </p:grpSpPr>
        <p:sp>
          <p:nvSpPr>
            <p:cNvPr id="251" name="Rectangle à coins arrondis 250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52" name="ZoneTexte 251"/>
            <p:cNvSpPr txBox="1"/>
            <p:nvPr/>
          </p:nvSpPr>
          <p:spPr>
            <a:xfrm>
              <a:off x="4325324" y="2687253"/>
              <a:ext cx="341521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Avenir Light"/>
                  <a:cs typeface="Avenir Light"/>
                </a:rPr>
                <a:t>ø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sp>
        <p:nvSpPr>
          <p:cNvPr id="94" name="ZoneTexte 93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/>
              <a:t>	TOP tree &gt; enable stackless query</a:t>
            </a:r>
            <a:endParaRPr lang="fr-FR" dirty="0"/>
          </a:p>
        </p:txBody>
      </p:sp>
      <p:sp>
        <p:nvSpPr>
          <p:cNvPr id="95" name="ZoneTexte 94"/>
          <p:cNvSpPr txBox="1"/>
          <p:nvPr/>
        </p:nvSpPr>
        <p:spPr>
          <a:xfrm>
            <a:off x="542387" y="626065"/>
            <a:ext cx="1846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400" dirty="0" smtClean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84809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317500" y="1328174"/>
            <a:ext cx="2393950" cy="4526526"/>
            <a:chOff x="6350" y="739845"/>
            <a:chExt cx="2705100" cy="5114855"/>
          </a:xfrm>
        </p:grpSpPr>
        <p:sp>
          <p:nvSpPr>
            <p:cNvPr id="215" name="Forme libre 214"/>
            <p:cNvSpPr/>
            <p:nvPr/>
          </p:nvSpPr>
          <p:spPr>
            <a:xfrm>
              <a:off x="1435100" y="4699000"/>
              <a:ext cx="1276350" cy="1149350"/>
            </a:xfrm>
            <a:custGeom>
              <a:avLst/>
              <a:gdLst>
                <a:gd name="connsiteX0" fmla="*/ 190500 w 1276350"/>
                <a:gd name="connsiteY0" fmla="*/ 0 h 1149350"/>
                <a:gd name="connsiteX1" fmla="*/ 0 w 1276350"/>
                <a:gd name="connsiteY1" fmla="*/ 1079500 h 1149350"/>
                <a:gd name="connsiteX2" fmla="*/ 203200 w 1276350"/>
                <a:gd name="connsiteY2" fmla="*/ 1149350 h 1149350"/>
                <a:gd name="connsiteX3" fmla="*/ 1276350 w 1276350"/>
                <a:gd name="connsiteY3" fmla="*/ 1079500 h 1149350"/>
                <a:gd name="connsiteX4" fmla="*/ 1181100 w 1276350"/>
                <a:gd name="connsiteY4" fmla="*/ 95250 h 1149350"/>
                <a:gd name="connsiteX5" fmla="*/ 190500 w 1276350"/>
                <a:gd name="connsiteY5" fmla="*/ 0 h 114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6350" h="1149350">
                  <a:moveTo>
                    <a:pt x="190500" y="0"/>
                  </a:moveTo>
                  <a:lnTo>
                    <a:pt x="0" y="1079500"/>
                  </a:lnTo>
                  <a:lnTo>
                    <a:pt x="203200" y="1149350"/>
                  </a:lnTo>
                  <a:lnTo>
                    <a:pt x="1276350" y="1079500"/>
                  </a:lnTo>
                  <a:lnTo>
                    <a:pt x="1181100" y="95250"/>
                  </a:lnTo>
                  <a:lnTo>
                    <a:pt x="190500" y="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14" name="Forme libre 213"/>
            <p:cNvSpPr/>
            <p:nvPr/>
          </p:nvSpPr>
          <p:spPr>
            <a:xfrm>
              <a:off x="1206500" y="3937000"/>
              <a:ext cx="1104900" cy="1905000"/>
            </a:xfrm>
            <a:custGeom>
              <a:avLst/>
              <a:gdLst>
                <a:gd name="connsiteX0" fmla="*/ 419100 w 1104900"/>
                <a:gd name="connsiteY0" fmla="*/ 0 h 1905000"/>
                <a:gd name="connsiteX1" fmla="*/ 0 w 1104900"/>
                <a:gd name="connsiteY1" fmla="*/ 1758950 h 1905000"/>
                <a:gd name="connsiteX2" fmla="*/ 425450 w 1104900"/>
                <a:gd name="connsiteY2" fmla="*/ 1905000 h 1905000"/>
                <a:gd name="connsiteX3" fmla="*/ 1104900 w 1104900"/>
                <a:gd name="connsiteY3" fmla="*/ 1873250 h 1905000"/>
                <a:gd name="connsiteX4" fmla="*/ 1092200 w 1104900"/>
                <a:gd name="connsiteY4" fmla="*/ 6350 h 1905000"/>
                <a:gd name="connsiteX5" fmla="*/ 419100 w 1104900"/>
                <a:gd name="connsiteY5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4900" h="1905000">
                  <a:moveTo>
                    <a:pt x="419100" y="0"/>
                  </a:moveTo>
                  <a:lnTo>
                    <a:pt x="0" y="1758950"/>
                  </a:lnTo>
                  <a:lnTo>
                    <a:pt x="425450" y="1905000"/>
                  </a:lnTo>
                  <a:lnTo>
                    <a:pt x="1104900" y="1873250"/>
                  </a:lnTo>
                  <a:cubicBezTo>
                    <a:pt x="1100667" y="1250950"/>
                    <a:pt x="1096433" y="628650"/>
                    <a:pt x="1092200" y="6350"/>
                  </a:cubicBezTo>
                  <a:lnTo>
                    <a:pt x="419100" y="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13" name="Forme libre 212"/>
            <p:cNvSpPr/>
            <p:nvPr/>
          </p:nvSpPr>
          <p:spPr>
            <a:xfrm>
              <a:off x="6350" y="3009900"/>
              <a:ext cx="2019300" cy="2844800"/>
            </a:xfrm>
            <a:custGeom>
              <a:avLst/>
              <a:gdLst>
                <a:gd name="connsiteX0" fmla="*/ 0 w 2019300"/>
                <a:gd name="connsiteY0" fmla="*/ 2203450 h 2844800"/>
                <a:gd name="connsiteX1" fmla="*/ 1168400 w 2019300"/>
                <a:gd name="connsiteY1" fmla="*/ 0 h 2844800"/>
                <a:gd name="connsiteX2" fmla="*/ 2019300 w 2019300"/>
                <a:gd name="connsiteY2" fmla="*/ 114300 h 2844800"/>
                <a:gd name="connsiteX3" fmla="*/ 1619250 w 2019300"/>
                <a:gd name="connsiteY3" fmla="*/ 2844800 h 2844800"/>
                <a:gd name="connsiteX4" fmla="*/ 0 w 2019300"/>
                <a:gd name="connsiteY4" fmla="*/ 2203450 h 284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9300" h="2844800">
                  <a:moveTo>
                    <a:pt x="0" y="2203450"/>
                  </a:moveTo>
                  <a:lnTo>
                    <a:pt x="1168400" y="0"/>
                  </a:lnTo>
                  <a:lnTo>
                    <a:pt x="2019300" y="114300"/>
                  </a:lnTo>
                  <a:lnTo>
                    <a:pt x="1619250" y="2844800"/>
                  </a:lnTo>
                  <a:lnTo>
                    <a:pt x="0" y="220345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cxnSp>
          <p:nvCxnSpPr>
            <p:cNvPr id="119" name="Connecteur droit 118"/>
            <p:cNvCxnSpPr/>
            <p:nvPr/>
          </p:nvCxnSpPr>
          <p:spPr>
            <a:xfrm>
              <a:off x="2300083" y="3935923"/>
              <a:ext cx="0" cy="1878141"/>
            </a:xfrm>
            <a:prstGeom prst="line">
              <a:avLst/>
            </a:prstGeom>
            <a:ln w="3175" cmpd="sng"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cteur droit 175"/>
            <p:cNvCxnSpPr>
              <a:stCxn id="175" idx="0"/>
            </p:cNvCxnSpPr>
            <p:nvPr/>
          </p:nvCxnSpPr>
          <p:spPr>
            <a:xfrm flipH="1">
              <a:off x="1625600" y="739845"/>
              <a:ext cx="738806" cy="5102347"/>
            </a:xfrm>
            <a:prstGeom prst="line">
              <a:avLst/>
            </a:prstGeom>
            <a:ln w="3175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cteur droit 178"/>
            <p:cNvCxnSpPr>
              <a:stCxn id="175" idx="0"/>
            </p:cNvCxnSpPr>
            <p:nvPr/>
          </p:nvCxnSpPr>
          <p:spPr>
            <a:xfrm flipH="1">
              <a:off x="10326" y="739845"/>
              <a:ext cx="2354080" cy="4472711"/>
            </a:xfrm>
            <a:prstGeom prst="line">
              <a:avLst/>
            </a:prstGeom>
            <a:ln w="3175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cteur droit 171"/>
            <p:cNvCxnSpPr/>
            <p:nvPr/>
          </p:nvCxnSpPr>
          <p:spPr>
            <a:xfrm>
              <a:off x="1177042" y="3013120"/>
              <a:ext cx="842258" cy="104924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cteur droit 182"/>
            <p:cNvCxnSpPr/>
            <p:nvPr/>
          </p:nvCxnSpPr>
          <p:spPr>
            <a:xfrm>
              <a:off x="1625600" y="4702604"/>
              <a:ext cx="999346" cy="100505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cteur droit 186"/>
            <p:cNvCxnSpPr/>
            <p:nvPr/>
          </p:nvCxnSpPr>
          <p:spPr>
            <a:xfrm flipV="1">
              <a:off x="1625600" y="3935923"/>
              <a:ext cx="675013" cy="2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/>
            <p:cNvCxnSpPr>
              <a:endCxn id="215" idx="1"/>
            </p:cNvCxnSpPr>
            <p:nvPr/>
          </p:nvCxnSpPr>
          <p:spPr>
            <a:xfrm flipH="1">
              <a:off x="1435100" y="4702604"/>
              <a:ext cx="190500" cy="1075896"/>
            </a:xfrm>
            <a:prstGeom prst="line">
              <a:avLst/>
            </a:prstGeom>
            <a:ln w="3175" cmpd="sng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/>
            <p:cNvCxnSpPr>
              <a:endCxn id="215" idx="3"/>
            </p:cNvCxnSpPr>
            <p:nvPr/>
          </p:nvCxnSpPr>
          <p:spPr>
            <a:xfrm>
              <a:off x="2624946" y="4803109"/>
              <a:ext cx="86504" cy="975391"/>
            </a:xfrm>
            <a:prstGeom prst="line">
              <a:avLst/>
            </a:prstGeom>
            <a:ln w="3175" cmpd="sng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>
              <a:endCxn id="214" idx="1"/>
            </p:cNvCxnSpPr>
            <p:nvPr/>
          </p:nvCxnSpPr>
          <p:spPr>
            <a:xfrm flipH="1">
              <a:off x="1206500" y="3935925"/>
              <a:ext cx="419100" cy="1760025"/>
            </a:xfrm>
            <a:prstGeom prst="line">
              <a:avLst/>
            </a:prstGeom>
            <a:ln w="3175" cmpd="sng"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Ellipse 174"/>
            <p:cNvSpPr/>
            <p:nvPr/>
          </p:nvSpPr>
          <p:spPr>
            <a:xfrm>
              <a:off x="2312781" y="739845"/>
              <a:ext cx="103249" cy="10324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20" name="ZoneTexte 219"/>
            <p:cNvSpPr txBox="1"/>
            <p:nvPr/>
          </p:nvSpPr>
          <p:spPr>
            <a:xfrm>
              <a:off x="732542" y="3178924"/>
              <a:ext cx="32922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1</a:t>
              </a:r>
              <a:endParaRPr lang="en-US" sz="1600" dirty="0">
                <a:latin typeface="Avenir Light"/>
                <a:cs typeface="Avenir Light"/>
              </a:endParaRPr>
            </a:p>
            <a:p>
              <a:endParaRPr lang="fr-FR" dirty="0">
                <a:latin typeface="Avenir Light"/>
                <a:cs typeface="Avenir Light"/>
              </a:endParaRPr>
            </a:p>
          </p:txBody>
        </p:sp>
        <p:sp>
          <p:nvSpPr>
            <p:cNvPr id="221" name="ZoneTexte 220"/>
            <p:cNvSpPr txBox="1"/>
            <p:nvPr/>
          </p:nvSpPr>
          <p:spPr>
            <a:xfrm>
              <a:off x="1919419" y="3182267"/>
              <a:ext cx="32922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2</a:t>
              </a:r>
            </a:p>
            <a:p>
              <a:endParaRPr lang="fr-FR" dirty="0">
                <a:latin typeface="Avenir Light"/>
                <a:cs typeface="Avenir Light"/>
              </a:endParaRPr>
            </a:p>
          </p:txBody>
        </p:sp>
        <p:sp>
          <p:nvSpPr>
            <p:cNvPr id="222" name="ZoneTexte 221"/>
            <p:cNvSpPr txBox="1"/>
            <p:nvPr/>
          </p:nvSpPr>
          <p:spPr>
            <a:xfrm>
              <a:off x="1428750" y="2971125"/>
              <a:ext cx="32922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3</a:t>
              </a:r>
            </a:p>
            <a:p>
              <a:endParaRPr lang="fr-FR" dirty="0">
                <a:latin typeface="Avenir Light"/>
                <a:cs typeface="Avenir Light"/>
              </a:endParaRPr>
            </a:p>
          </p:txBody>
        </p:sp>
      </p:grpSp>
      <p:cxnSp>
        <p:nvCxnSpPr>
          <p:cNvPr id="126" name="Straight Connector 150"/>
          <p:cNvCxnSpPr>
            <a:endCxn id="162" idx="0"/>
          </p:cNvCxnSpPr>
          <p:nvPr/>
        </p:nvCxnSpPr>
        <p:spPr>
          <a:xfrm>
            <a:off x="6122578" y="3995877"/>
            <a:ext cx="5593" cy="1247371"/>
          </a:xfrm>
          <a:prstGeom prst="line">
            <a:avLst/>
          </a:prstGeom>
          <a:solidFill>
            <a:schemeClr val="bg1"/>
          </a:solidFill>
          <a:ln w="19050" cmpd="sng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0" name="Grouper 119"/>
          <p:cNvGrpSpPr/>
          <p:nvPr/>
        </p:nvGrpSpPr>
        <p:grpSpPr>
          <a:xfrm>
            <a:off x="4094453" y="1475181"/>
            <a:ext cx="2466636" cy="1867652"/>
            <a:chOff x="3780535" y="625342"/>
            <a:chExt cx="2692207" cy="2038447"/>
          </a:xfrm>
        </p:grpSpPr>
        <p:cxnSp>
          <p:nvCxnSpPr>
            <p:cNvPr id="102" name="Straight Connector 136"/>
            <p:cNvCxnSpPr/>
            <p:nvPr/>
          </p:nvCxnSpPr>
          <p:spPr>
            <a:xfrm>
              <a:off x="4146884" y="820385"/>
              <a:ext cx="2325858" cy="1163215"/>
            </a:xfrm>
            <a:prstGeom prst="line">
              <a:avLst/>
            </a:prstGeom>
            <a:solidFill>
              <a:schemeClr val="bg1"/>
            </a:solidFill>
            <a:ln w="19050" cmpd="sng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3" name="Group 137"/>
            <p:cNvGrpSpPr/>
            <p:nvPr/>
          </p:nvGrpSpPr>
          <p:grpSpPr>
            <a:xfrm>
              <a:off x="3780535" y="625342"/>
              <a:ext cx="543050" cy="534652"/>
              <a:chOff x="1589024" y="3452580"/>
              <a:chExt cx="574626" cy="565854"/>
            </a:xfrm>
            <a:solidFill>
              <a:schemeClr val="bg1"/>
            </a:solidFill>
          </p:grpSpPr>
          <p:cxnSp>
            <p:nvCxnSpPr>
              <p:cNvPr id="116" name="Straight Connector 150"/>
              <p:cNvCxnSpPr/>
              <p:nvPr/>
            </p:nvCxnSpPr>
            <p:spPr>
              <a:xfrm>
                <a:off x="1964074" y="3857581"/>
                <a:ext cx="0" cy="160853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51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8" name="Oval 152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1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4" name="Group 138"/>
            <p:cNvGrpSpPr/>
            <p:nvPr/>
          </p:nvGrpSpPr>
          <p:grpSpPr>
            <a:xfrm>
              <a:off x="4705506" y="1078166"/>
              <a:ext cx="543050" cy="1585623"/>
              <a:chOff x="1589024" y="3452580"/>
              <a:chExt cx="574626" cy="1678157"/>
            </a:xfrm>
            <a:solidFill>
              <a:schemeClr val="bg1"/>
            </a:solidFill>
          </p:grpSpPr>
          <p:cxnSp>
            <p:nvCxnSpPr>
              <p:cNvPr id="113" name="Straight Connector 147"/>
              <p:cNvCxnSpPr>
                <a:stCxn id="115" idx="4"/>
                <a:endCxn id="148" idx="0"/>
              </p:cNvCxnSpPr>
              <p:nvPr/>
            </p:nvCxnSpPr>
            <p:spPr>
              <a:xfrm>
                <a:off x="1964074" y="3857580"/>
                <a:ext cx="4563" cy="127315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48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5" name="Oval 149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2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5" name="Group 139"/>
            <p:cNvGrpSpPr/>
            <p:nvPr/>
          </p:nvGrpSpPr>
          <p:grpSpPr>
            <a:xfrm>
              <a:off x="5660092" y="1572799"/>
              <a:ext cx="569855" cy="550925"/>
              <a:chOff x="1560660" y="3452580"/>
              <a:chExt cx="602990" cy="583077"/>
            </a:xfrm>
            <a:solidFill>
              <a:schemeClr val="bg1"/>
            </a:solidFill>
          </p:grpSpPr>
          <p:cxnSp>
            <p:nvCxnSpPr>
              <p:cNvPr id="110" name="Straight Connector 144"/>
              <p:cNvCxnSpPr/>
              <p:nvPr/>
            </p:nvCxnSpPr>
            <p:spPr>
              <a:xfrm>
                <a:off x="1953126" y="3701348"/>
                <a:ext cx="0" cy="334309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45"/>
              <p:cNvCxnSpPr/>
              <p:nvPr/>
            </p:nvCxnSpPr>
            <p:spPr>
              <a:xfrm flipH="1">
                <a:off x="1560660" y="3647961"/>
                <a:ext cx="379938" cy="239388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2" name="Oval 146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3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</p:grpSp>
      <p:sp>
        <p:nvSpPr>
          <p:cNvPr id="167" name="Rectangle à coins arrondis 166"/>
          <p:cNvSpPr/>
          <p:nvPr/>
        </p:nvSpPr>
        <p:spPr>
          <a:xfrm>
            <a:off x="6540071" y="2633098"/>
            <a:ext cx="245956" cy="245956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4945875" y="3342832"/>
            <a:ext cx="2699970" cy="1398319"/>
            <a:chOff x="5606643" y="2741500"/>
            <a:chExt cx="2946879" cy="1526194"/>
          </a:xfrm>
        </p:grpSpPr>
        <p:grpSp>
          <p:nvGrpSpPr>
            <p:cNvPr id="135" name="Grouper 134"/>
            <p:cNvGrpSpPr/>
            <p:nvPr/>
          </p:nvGrpSpPr>
          <p:grpSpPr>
            <a:xfrm>
              <a:off x="5606643" y="2741500"/>
              <a:ext cx="2692207" cy="1493400"/>
              <a:chOff x="3780535" y="625348"/>
              <a:chExt cx="2692207" cy="1493400"/>
            </a:xfrm>
          </p:grpSpPr>
          <p:cxnSp>
            <p:nvCxnSpPr>
              <p:cNvPr id="136" name="Straight Connector 136"/>
              <p:cNvCxnSpPr/>
              <p:nvPr/>
            </p:nvCxnSpPr>
            <p:spPr>
              <a:xfrm>
                <a:off x="4146884" y="820385"/>
                <a:ext cx="2325858" cy="1163215"/>
              </a:xfrm>
              <a:prstGeom prst="line">
                <a:avLst/>
              </a:prstGeom>
              <a:solidFill>
                <a:schemeClr val="bg1"/>
              </a:solidFill>
              <a:ln w="19050" cmpd="sng">
                <a:solidFill>
                  <a:srgbClr val="008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7" name="Group 137"/>
              <p:cNvGrpSpPr/>
              <p:nvPr/>
            </p:nvGrpSpPr>
            <p:grpSpPr>
              <a:xfrm>
                <a:off x="3780535" y="625348"/>
                <a:ext cx="543050" cy="561397"/>
                <a:chOff x="1589024" y="3452580"/>
                <a:chExt cx="574626" cy="594159"/>
              </a:xfrm>
              <a:solidFill>
                <a:schemeClr val="bg1"/>
              </a:solidFill>
            </p:grpSpPr>
            <p:cxnSp>
              <p:nvCxnSpPr>
                <p:cNvPr id="146" name="Straight Connector 150"/>
                <p:cNvCxnSpPr/>
                <p:nvPr/>
              </p:nvCxnSpPr>
              <p:spPr>
                <a:xfrm>
                  <a:off x="1953127" y="3737193"/>
                  <a:ext cx="6385" cy="309546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4</a:t>
                  </a:r>
                </a:p>
              </p:txBody>
            </p:sp>
          </p:grpSp>
          <p:grpSp>
            <p:nvGrpSpPr>
              <p:cNvPr id="138" name="Group 138"/>
              <p:cNvGrpSpPr/>
              <p:nvPr/>
            </p:nvGrpSpPr>
            <p:grpSpPr>
              <a:xfrm>
                <a:off x="4705506" y="1078164"/>
                <a:ext cx="543050" cy="384603"/>
                <a:chOff x="1589024" y="3452580"/>
                <a:chExt cx="574626" cy="407048"/>
              </a:xfrm>
              <a:solidFill>
                <a:schemeClr val="bg1"/>
              </a:solidFill>
            </p:grpSpPr>
            <p:cxnSp>
              <p:nvCxnSpPr>
                <p:cNvPr id="144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5</a:t>
                  </a:r>
                </a:p>
              </p:txBody>
            </p:sp>
          </p:grpSp>
          <p:grpSp>
            <p:nvGrpSpPr>
              <p:cNvPr id="139" name="Group 139"/>
              <p:cNvGrpSpPr/>
              <p:nvPr/>
            </p:nvGrpSpPr>
            <p:grpSpPr>
              <a:xfrm>
                <a:off x="5686898" y="1572802"/>
                <a:ext cx="543050" cy="545946"/>
                <a:chOff x="1589024" y="3452580"/>
                <a:chExt cx="574626" cy="577807"/>
              </a:xfrm>
              <a:solidFill>
                <a:schemeClr val="bg1"/>
              </a:solidFill>
            </p:grpSpPr>
            <p:cxnSp>
              <p:nvCxnSpPr>
                <p:cNvPr id="140" name="Straight Connector 144"/>
                <p:cNvCxnSpPr/>
                <p:nvPr/>
              </p:nvCxnSpPr>
              <p:spPr>
                <a:xfrm>
                  <a:off x="1953127" y="3737193"/>
                  <a:ext cx="2993" cy="293194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2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6</a:t>
                  </a:r>
                </a:p>
              </p:txBody>
            </p:sp>
          </p:grpSp>
        </p:grpSp>
        <p:sp>
          <p:nvSpPr>
            <p:cNvPr id="169" name="Rectangle à coins arrondis 168"/>
            <p:cNvSpPr/>
            <p:nvPr/>
          </p:nvSpPr>
          <p:spPr>
            <a:xfrm>
              <a:off x="8285074" y="3999246"/>
              <a:ext cx="268448" cy="268448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</p:grpSp>
      <p:grpSp>
        <p:nvGrpSpPr>
          <p:cNvPr id="9" name="Grouper 8"/>
          <p:cNvGrpSpPr/>
          <p:nvPr/>
        </p:nvGrpSpPr>
        <p:grpSpPr>
          <a:xfrm>
            <a:off x="5803427" y="5243248"/>
            <a:ext cx="2698436" cy="1395806"/>
            <a:chOff x="4716272" y="3339346"/>
            <a:chExt cx="2945205" cy="1523451"/>
          </a:xfrm>
        </p:grpSpPr>
        <p:grpSp>
          <p:nvGrpSpPr>
            <p:cNvPr id="149" name="Grouper 148"/>
            <p:cNvGrpSpPr/>
            <p:nvPr/>
          </p:nvGrpSpPr>
          <p:grpSpPr>
            <a:xfrm>
              <a:off x="4716272" y="3339346"/>
              <a:ext cx="2692207" cy="1489296"/>
              <a:chOff x="3780535" y="625345"/>
              <a:chExt cx="2692207" cy="1489296"/>
            </a:xfrm>
          </p:grpSpPr>
          <p:cxnSp>
            <p:nvCxnSpPr>
              <p:cNvPr id="150" name="Straight Connector 136"/>
              <p:cNvCxnSpPr/>
              <p:nvPr/>
            </p:nvCxnSpPr>
            <p:spPr>
              <a:xfrm>
                <a:off x="4146884" y="820385"/>
                <a:ext cx="2325858" cy="1163215"/>
              </a:xfrm>
              <a:prstGeom prst="line">
                <a:avLst/>
              </a:prstGeom>
              <a:solidFill>
                <a:schemeClr val="bg1"/>
              </a:solidFill>
              <a:ln w="19050" cmpd="sng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51" name="Group 137"/>
              <p:cNvGrpSpPr/>
              <p:nvPr/>
            </p:nvGrpSpPr>
            <p:grpSpPr>
              <a:xfrm>
                <a:off x="3780535" y="625345"/>
                <a:ext cx="543050" cy="541029"/>
                <a:chOff x="1589024" y="3452580"/>
                <a:chExt cx="574626" cy="572603"/>
              </a:xfrm>
              <a:solidFill>
                <a:schemeClr val="bg1"/>
              </a:solidFill>
            </p:grpSpPr>
            <p:cxnSp>
              <p:nvCxnSpPr>
                <p:cNvPr id="160" name="Straight Connector 150"/>
                <p:cNvCxnSpPr/>
                <p:nvPr/>
              </p:nvCxnSpPr>
              <p:spPr>
                <a:xfrm>
                  <a:off x="1953127" y="3737193"/>
                  <a:ext cx="2993" cy="287990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62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7</a:t>
                  </a:r>
                </a:p>
              </p:txBody>
            </p:sp>
          </p:grpSp>
          <p:grpSp>
            <p:nvGrpSpPr>
              <p:cNvPr id="152" name="Group 138"/>
              <p:cNvGrpSpPr/>
              <p:nvPr/>
            </p:nvGrpSpPr>
            <p:grpSpPr>
              <a:xfrm>
                <a:off x="4705506" y="1078161"/>
                <a:ext cx="543050" cy="549644"/>
                <a:chOff x="1589024" y="3452580"/>
                <a:chExt cx="574626" cy="581721"/>
              </a:xfrm>
              <a:solidFill>
                <a:schemeClr val="bg1"/>
              </a:solidFill>
            </p:grpSpPr>
            <p:cxnSp>
              <p:nvCxnSpPr>
                <p:cNvPr id="157" name="Straight Connector 147"/>
                <p:cNvCxnSpPr/>
                <p:nvPr/>
              </p:nvCxnSpPr>
              <p:spPr>
                <a:xfrm>
                  <a:off x="1953127" y="3737193"/>
                  <a:ext cx="2993" cy="297108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9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8</a:t>
                  </a:r>
                </a:p>
              </p:txBody>
            </p:sp>
          </p:grpSp>
          <p:grpSp>
            <p:nvGrpSpPr>
              <p:cNvPr id="153" name="Group 139"/>
              <p:cNvGrpSpPr/>
              <p:nvPr/>
            </p:nvGrpSpPr>
            <p:grpSpPr>
              <a:xfrm>
                <a:off x="5686898" y="1572804"/>
                <a:ext cx="543050" cy="541837"/>
                <a:chOff x="1589024" y="3452580"/>
                <a:chExt cx="574626" cy="573458"/>
              </a:xfrm>
              <a:solidFill>
                <a:schemeClr val="bg1"/>
              </a:solidFill>
            </p:grpSpPr>
            <p:cxnSp>
              <p:nvCxnSpPr>
                <p:cNvPr id="154" name="Straight Connector 144"/>
                <p:cNvCxnSpPr/>
                <p:nvPr/>
              </p:nvCxnSpPr>
              <p:spPr>
                <a:xfrm>
                  <a:off x="1953127" y="3737193"/>
                  <a:ext cx="2993" cy="288845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6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9</a:t>
                  </a:r>
                </a:p>
              </p:txBody>
            </p:sp>
          </p:grpSp>
        </p:grpSp>
        <p:sp>
          <p:nvSpPr>
            <p:cNvPr id="170" name="Rectangle à coins arrondis 169"/>
            <p:cNvSpPr/>
            <p:nvPr/>
          </p:nvSpPr>
          <p:spPr>
            <a:xfrm>
              <a:off x="7393029" y="4594349"/>
              <a:ext cx="268448" cy="268448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</p:grpSp>
      <p:grpSp>
        <p:nvGrpSpPr>
          <p:cNvPr id="228" name="Grouper 227"/>
          <p:cNvGrpSpPr/>
          <p:nvPr/>
        </p:nvGrpSpPr>
        <p:grpSpPr>
          <a:xfrm>
            <a:off x="4694583" y="3597103"/>
            <a:ext cx="291360" cy="338554"/>
            <a:chOff x="4325324" y="2687253"/>
            <a:chExt cx="318005" cy="369514"/>
          </a:xfrm>
        </p:grpSpPr>
        <p:sp>
          <p:nvSpPr>
            <p:cNvPr id="224" name="Rectangle à coins arrondis 223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27" name="ZoneTexte 226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2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29" name="Grouper 228"/>
          <p:cNvGrpSpPr/>
          <p:nvPr/>
        </p:nvGrpSpPr>
        <p:grpSpPr>
          <a:xfrm>
            <a:off x="5535087" y="4019149"/>
            <a:ext cx="291360" cy="338554"/>
            <a:chOff x="4325324" y="2687253"/>
            <a:chExt cx="318005" cy="369514"/>
          </a:xfrm>
        </p:grpSpPr>
        <p:sp>
          <p:nvSpPr>
            <p:cNvPr id="230" name="Rectangle à coins arrondis 229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31" name="ZoneTexte 230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2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32" name="Grouper 231"/>
          <p:cNvGrpSpPr/>
          <p:nvPr/>
        </p:nvGrpSpPr>
        <p:grpSpPr>
          <a:xfrm>
            <a:off x="6438306" y="4467608"/>
            <a:ext cx="291360" cy="338554"/>
            <a:chOff x="4325324" y="2687253"/>
            <a:chExt cx="318005" cy="369514"/>
          </a:xfrm>
        </p:grpSpPr>
        <p:sp>
          <p:nvSpPr>
            <p:cNvPr id="233" name="Rectangle à coins arrondis 232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34" name="ZoneTexte 233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2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35" name="Grouper 234"/>
          <p:cNvGrpSpPr/>
          <p:nvPr/>
        </p:nvGrpSpPr>
        <p:grpSpPr>
          <a:xfrm>
            <a:off x="3836024" y="1723989"/>
            <a:ext cx="312906" cy="338554"/>
            <a:chOff x="4325324" y="2687253"/>
            <a:chExt cx="341521" cy="369514"/>
          </a:xfrm>
        </p:grpSpPr>
        <p:sp>
          <p:nvSpPr>
            <p:cNvPr id="236" name="Rectangle à coins arrondis 235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37" name="ZoneTexte 236"/>
            <p:cNvSpPr txBox="1"/>
            <p:nvPr/>
          </p:nvSpPr>
          <p:spPr>
            <a:xfrm>
              <a:off x="4325324" y="2687253"/>
              <a:ext cx="341521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Avenir Light"/>
                  <a:cs typeface="Avenir Light"/>
                </a:rPr>
                <a:t>ø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38" name="Grouper 237"/>
          <p:cNvGrpSpPr/>
          <p:nvPr/>
        </p:nvGrpSpPr>
        <p:grpSpPr>
          <a:xfrm>
            <a:off x="5552049" y="5508135"/>
            <a:ext cx="291360" cy="338554"/>
            <a:chOff x="4325324" y="2687253"/>
            <a:chExt cx="318005" cy="369514"/>
          </a:xfrm>
        </p:grpSpPr>
        <p:sp>
          <p:nvSpPr>
            <p:cNvPr id="239" name="Rectangle à coins arrondis 238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40" name="ZoneTexte 239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5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41" name="Grouper 240"/>
          <p:cNvGrpSpPr/>
          <p:nvPr/>
        </p:nvGrpSpPr>
        <p:grpSpPr>
          <a:xfrm>
            <a:off x="7299188" y="6369966"/>
            <a:ext cx="291360" cy="338554"/>
            <a:chOff x="4325324" y="2687253"/>
            <a:chExt cx="318005" cy="369514"/>
          </a:xfrm>
        </p:grpSpPr>
        <p:sp>
          <p:nvSpPr>
            <p:cNvPr id="242" name="Rectangle à coins arrondis 241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43" name="ZoneTexte 242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5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44" name="Grouper 243"/>
          <p:cNvGrpSpPr/>
          <p:nvPr/>
        </p:nvGrpSpPr>
        <p:grpSpPr>
          <a:xfrm>
            <a:off x="6395877" y="5923719"/>
            <a:ext cx="291360" cy="338554"/>
            <a:chOff x="4325324" y="2687253"/>
            <a:chExt cx="318005" cy="369514"/>
          </a:xfrm>
        </p:grpSpPr>
        <p:sp>
          <p:nvSpPr>
            <p:cNvPr id="245" name="Rectangle à coins arrondis 244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46" name="ZoneTexte 245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5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47" name="Grouper 246"/>
          <p:cNvGrpSpPr/>
          <p:nvPr/>
        </p:nvGrpSpPr>
        <p:grpSpPr>
          <a:xfrm>
            <a:off x="4686636" y="2140869"/>
            <a:ext cx="312906" cy="338554"/>
            <a:chOff x="4325324" y="2687253"/>
            <a:chExt cx="341521" cy="369514"/>
          </a:xfrm>
        </p:grpSpPr>
        <p:sp>
          <p:nvSpPr>
            <p:cNvPr id="248" name="Rectangle à coins arrondis 247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49" name="ZoneTexte 248"/>
            <p:cNvSpPr txBox="1"/>
            <p:nvPr/>
          </p:nvSpPr>
          <p:spPr>
            <a:xfrm>
              <a:off x="4325324" y="2687253"/>
              <a:ext cx="341521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Avenir Light"/>
                  <a:cs typeface="Avenir Light"/>
                </a:rPr>
                <a:t>ø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50" name="Grouper 249"/>
          <p:cNvGrpSpPr/>
          <p:nvPr/>
        </p:nvGrpSpPr>
        <p:grpSpPr>
          <a:xfrm>
            <a:off x="5559602" y="2637192"/>
            <a:ext cx="312906" cy="338554"/>
            <a:chOff x="4325324" y="2687253"/>
            <a:chExt cx="341521" cy="369514"/>
          </a:xfrm>
        </p:grpSpPr>
        <p:sp>
          <p:nvSpPr>
            <p:cNvPr id="251" name="Rectangle à coins arrondis 250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52" name="ZoneTexte 251"/>
            <p:cNvSpPr txBox="1"/>
            <p:nvPr/>
          </p:nvSpPr>
          <p:spPr>
            <a:xfrm>
              <a:off x="4325324" y="2687253"/>
              <a:ext cx="341521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Avenir Light"/>
                  <a:cs typeface="Avenir Light"/>
                </a:rPr>
                <a:t>ø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sp>
        <p:nvSpPr>
          <p:cNvPr id="276" name="Ellipse 275"/>
          <p:cNvSpPr/>
          <p:nvPr/>
        </p:nvSpPr>
        <p:spPr>
          <a:xfrm>
            <a:off x="4446851" y="1295812"/>
            <a:ext cx="94598" cy="94598"/>
          </a:xfrm>
          <a:prstGeom prst="ellipse">
            <a:avLst/>
          </a:prstGeom>
          <a:solidFill>
            <a:srgbClr val="4F81BD"/>
          </a:solidFill>
          <a:ln>
            <a:solidFill>
              <a:srgbClr val="4F81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21" name="ZoneTexte 120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/>
              <a:t>	Stackless query &gt;</a:t>
            </a:r>
            <a:endParaRPr lang="fr-FR" dirty="0"/>
          </a:p>
        </p:txBody>
      </p:sp>
      <p:sp>
        <p:nvSpPr>
          <p:cNvPr id="96" name="Ellipse 95"/>
          <p:cNvSpPr/>
          <p:nvPr/>
        </p:nvSpPr>
        <p:spPr>
          <a:xfrm>
            <a:off x="2249723" y="4027377"/>
            <a:ext cx="42326" cy="4183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98" name="ZoneTexte 97"/>
          <p:cNvSpPr txBox="1"/>
          <p:nvPr/>
        </p:nvSpPr>
        <p:spPr>
          <a:xfrm>
            <a:off x="906056" y="626065"/>
            <a:ext cx="6684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New query algorithm: starts with intersection node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644439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317500" y="1328174"/>
            <a:ext cx="2393950" cy="4526526"/>
            <a:chOff x="6350" y="739845"/>
            <a:chExt cx="2705100" cy="5114855"/>
          </a:xfrm>
        </p:grpSpPr>
        <p:sp>
          <p:nvSpPr>
            <p:cNvPr id="215" name="Forme libre 214"/>
            <p:cNvSpPr/>
            <p:nvPr/>
          </p:nvSpPr>
          <p:spPr>
            <a:xfrm>
              <a:off x="1435100" y="4699000"/>
              <a:ext cx="1276350" cy="1149350"/>
            </a:xfrm>
            <a:custGeom>
              <a:avLst/>
              <a:gdLst>
                <a:gd name="connsiteX0" fmla="*/ 190500 w 1276350"/>
                <a:gd name="connsiteY0" fmla="*/ 0 h 1149350"/>
                <a:gd name="connsiteX1" fmla="*/ 0 w 1276350"/>
                <a:gd name="connsiteY1" fmla="*/ 1079500 h 1149350"/>
                <a:gd name="connsiteX2" fmla="*/ 203200 w 1276350"/>
                <a:gd name="connsiteY2" fmla="*/ 1149350 h 1149350"/>
                <a:gd name="connsiteX3" fmla="*/ 1276350 w 1276350"/>
                <a:gd name="connsiteY3" fmla="*/ 1079500 h 1149350"/>
                <a:gd name="connsiteX4" fmla="*/ 1181100 w 1276350"/>
                <a:gd name="connsiteY4" fmla="*/ 95250 h 1149350"/>
                <a:gd name="connsiteX5" fmla="*/ 190500 w 1276350"/>
                <a:gd name="connsiteY5" fmla="*/ 0 h 114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6350" h="1149350">
                  <a:moveTo>
                    <a:pt x="190500" y="0"/>
                  </a:moveTo>
                  <a:lnTo>
                    <a:pt x="0" y="1079500"/>
                  </a:lnTo>
                  <a:lnTo>
                    <a:pt x="203200" y="1149350"/>
                  </a:lnTo>
                  <a:lnTo>
                    <a:pt x="1276350" y="1079500"/>
                  </a:lnTo>
                  <a:lnTo>
                    <a:pt x="1181100" y="95250"/>
                  </a:lnTo>
                  <a:lnTo>
                    <a:pt x="190500" y="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14" name="Forme libre 213"/>
            <p:cNvSpPr/>
            <p:nvPr/>
          </p:nvSpPr>
          <p:spPr>
            <a:xfrm>
              <a:off x="1206500" y="3937000"/>
              <a:ext cx="1104900" cy="1905000"/>
            </a:xfrm>
            <a:custGeom>
              <a:avLst/>
              <a:gdLst>
                <a:gd name="connsiteX0" fmla="*/ 419100 w 1104900"/>
                <a:gd name="connsiteY0" fmla="*/ 0 h 1905000"/>
                <a:gd name="connsiteX1" fmla="*/ 0 w 1104900"/>
                <a:gd name="connsiteY1" fmla="*/ 1758950 h 1905000"/>
                <a:gd name="connsiteX2" fmla="*/ 425450 w 1104900"/>
                <a:gd name="connsiteY2" fmla="*/ 1905000 h 1905000"/>
                <a:gd name="connsiteX3" fmla="*/ 1104900 w 1104900"/>
                <a:gd name="connsiteY3" fmla="*/ 1873250 h 1905000"/>
                <a:gd name="connsiteX4" fmla="*/ 1092200 w 1104900"/>
                <a:gd name="connsiteY4" fmla="*/ 6350 h 1905000"/>
                <a:gd name="connsiteX5" fmla="*/ 419100 w 1104900"/>
                <a:gd name="connsiteY5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4900" h="1905000">
                  <a:moveTo>
                    <a:pt x="419100" y="0"/>
                  </a:moveTo>
                  <a:lnTo>
                    <a:pt x="0" y="1758950"/>
                  </a:lnTo>
                  <a:lnTo>
                    <a:pt x="425450" y="1905000"/>
                  </a:lnTo>
                  <a:lnTo>
                    <a:pt x="1104900" y="1873250"/>
                  </a:lnTo>
                  <a:cubicBezTo>
                    <a:pt x="1100667" y="1250950"/>
                    <a:pt x="1096433" y="628650"/>
                    <a:pt x="1092200" y="6350"/>
                  </a:cubicBezTo>
                  <a:lnTo>
                    <a:pt x="419100" y="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13" name="Forme libre 212"/>
            <p:cNvSpPr/>
            <p:nvPr/>
          </p:nvSpPr>
          <p:spPr>
            <a:xfrm>
              <a:off x="6350" y="3009900"/>
              <a:ext cx="2019300" cy="2844800"/>
            </a:xfrm>
            <a:custGeom>
              <a:avLst/>
              <a:gdLst>
                <a:gd name="connsiteX0" fmla="*/ 0 w 2019300"/>
                <a:gd name="connsiteY0" fmla="*/ 2203450 h 2844800"/>
                <a:gd name="connsiteX1" fmla="*/ 1168400 w 2019300"/>
                <a:gd name="connsiteY1" fmla="*/ 0 h 2844800"/>
                <a:gd name="connsiteX2" fmla="*/ 2019300 w 2019300"/>
                <a:gd name="connsiteY2" fmla="*/ 114300 h 2844800"/>
                <a:gd name="connsiteX3" fmla="*/ 1619250 w 2019300"/>
                <a:gd name="connsiteY3" fmla="*/ 2844800 h 2844800"/>
                <a:gd name="connsiteX4" fmla="*/ 0 w 2019300"/>
                <a:gd name="connsiteY4" fmla="*/ 2203450 h 284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9300" h="2844800">
                  <a:moveTo>
                    <a:pt x="0" y="2203450"/>
                  </a:moveTo>
                  <a:lnTo>
                    <a:pt x="1168400" y="0"/>
                  </a:lnTo>
                  <a:lnTo>
                    <a:pt x="2019300" y="114300"/>
                  </a:lnTo>
                  <a:lnTo>
                    <a:pt x="1619250" y="2844800"/>
                  </a:lnTo>
                  <a:lnTo>
                    <a:pt x="0" y="220345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cxnSp>
          <p:nvCxnSpPr>
            <p:cNvPr id="119" name="Connecteur droit 118"/>
            <p:cNvCxnSpPr/>
            <p:nvPr/>
          </p:nvCxnSpPr>
          <p:spPr>
            <a:xfrm>
              <a:off x="2300083" y="3935923"/>
              <a:ext cx="0" cy="1878141"/>
            </a:xfrm>
            <a:prstGeom prst="line">
              <a:avLst/>
            </a:prstGeom>
            <a:ln w="3175" cmpd="sng"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cteur droit 175"/>
            <p:cNvCxnSpPr>
              <a:stCxn id="175" idx="0"/>
            </p:cNvCxnSpPr>
            <p:nvPr/>
          </p:nvCxnSpPr>
          <p:spPr>
            <a:xfrm flipH="1">
              <a:off x="1625600" y="739845"/>
              <a:ext cx="738806" cy="5102347"/>
            </a:xfrm>
            <a:prstGeom prst="line">
              <a:avLst/>
            </a:prstGeom>
            <a:ln w="3175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cteur droit 178"/>
            <p:cNvCxnSpPr>
              <a:stCxn id="175" idx="0"/>
            </p:cNvCxnSpPr>
            <p:nvPr/>
          </p:nvCxnSpPr>
          <p:spPr>
            <a:xfrm flipH="1">
              <a:off x="10326" y="739845"/>
              <a:ext cx="2354080" cy="4472711"/>
            </a:xfrm>
            <a:prstGeom prst="line">
              <a:avLst/>
            </a:prstGeom>
            <a:ln w="3175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cteur droit 171"/>
            <p:cNvCxnSpPr/>
            <p:nvPr/>
          </p:nvCxnSpPr>
          <p:spPr>
            <a:xfrm>
              <a:off x="1177042" y="3013120"/>
              <a:ext cx="842258" cy="104924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cteur droit 182"/>
            <p:cNvCxnSpPr/>
            <p:nvPr/>
          </p:nvCxnSpPr>
          <p:spPr>
            <a:xfrm>
              <a:off x="1625600" y="4702604"/>
              <a:ext cx="999346" cy="100505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cteur droit 186"/>
            <p:cNvCxnSpPr/>
            <p:nvPr/>
          </p:nvCxnSpPr>
          <p:spPr>
            <a:xfrm flipV="1">
              <a:off x="1625600" y="3935923"/>
              <a:ext cx="675013" cy="2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/>
            <p:cNvCxnSpPr>
              <a:endCxn id="215" idx="1"/>
            </p:cNvCxnSpPr>
            <p:nvPr/>
          </p:nvCxnSpPr>
          <p:spPr>
            <a:xfrm flipH="1">
              <a:off x="1435100" y="4702604"/>
              <a:ext cx="190500" cy="1075896"/>
            </a:xfrm>
            <a:prstGeom prst="line">
              <a:avLst/>
            </a:prstGeom>
            <a:ln w="3175" cmpd="sng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/>
            <p:cNvCxnSpPr>
              <a:endCxn id="215" idx="3"/>
            </p:cNvCxnSpPr>
            <p:nvPr/>
          </p:nvCxnSpPr>
          <p:spPr>
            <a:xfrm>
              <a:off x="2624946" y="4803109"/>
              <a:ext cx="86504" cy="975391"/>
            </a:xfrm>
            <a:prstGeom prst="line">
              <a:avLst/>
            </a:prstGeom>
            <a:ln w="3175" cmpd="sng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>
              <a:endCxn id="214" idx="1"/>
            </p:cNvCxnSpPr>
            <p:nvPr/>
          </p:nvCxnSpPr>
          <p:spPr>
            <a:xfrm flipH="1">
              <a:off x="1206500" y="3935925"/>
              <a:ext cx="419100" cy="1760025"/>
            </a:xfrm>
            <a:prstGeom prst="line">
              <a:avLst/>
            </a:prstGeom>
            <a:ln w="3175" cmpd="sng"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Ellipse 174"/>
            <p:cNvSpPr/>
            <p:nvPr/>
          </p:nvSpPr>
          <p:spPr>
            <a:xfrm>
              <a:off x="2312781" y="739845"/>
              <a:ext cx="103249" cy="10324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20" name="ZoneTexte 219"/>
            <p:cNvSpPr txBox="1"/>
            <p:nvPr/>
          </p:nvSpPr>
          <p:spPr>
            <a:xfrm>
              <a:off x="732542" y="3178924"/>
              <a:ext cx="32922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1</a:t>
              </a:r>
              <a:endParaRPr lang="en-US" sz="1600" dirty="0">
                <a:latin typeface="Avenir Light"/>
                <a:cs typeface="Avenir Light"/>
              </a:endParaRPr>
            </a:p>
            <a:p>
              <a:endParaRPr lang="fr-FR" dirty="0">
                <a:latin typeface="Avenir Light"/>
                <a:cs typeface="Avenir Light"/>
              </a:endParaRPr>
            </a:p>
          </p:txBody>
        </p:sp>
        <p:sp>
          <p:nvSpPr>
            <p:cNvPr id="221" name="ZoneTexte 220"/>
            <p:cNvSpPr txBox="1"/>
            <p:nvPr/>
          </p:nvSpPr>
          <p:spPr>
            <a:xfrm>
              <a:off x="1919419" y="3182267"/>
              <a:ext cx="32922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2</a:t>
              </a:r>
            </a:p>
            <a:p>
              <a:endParaRPr lang="fr-FR" dirty="0">
                <a:latin typeface="Avenir Light"/>
                <a:cs typeface="Avenir Light"/>
              </a:endParaRPr>
            </a:p>
          </p:txBody>
        </p:sp>
        <p:sp>
          <p:nvSpPr>
            <p:cNvPr id="222" name="ZoneTexte 221"/>
            <p:cNvSpPr txBox="1"/>
            <p:nvPr/>
          </p:nvSpPr>
          <p:spPr>
            <a:xfrm>
              <a:off x="1428750" y="2971125"/>
              <a:ext cx="32922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3</a:t>
              </a:r>
            </a:p>
            <a:p>
              <a:endParaRPr lang="fr-FR" dirty="0">
                <a:latin typeface="Avenir Light"/>
                <a:cs typeface="Avenir Light"/>
              </a:endParaRPr>
            </a:p>
          </p:txBody>
        </p:sp>
      </p:grpSp>
      <p:cxnSp>
        <p:nvCxnSpPr>
          <p:cNvPr id="126" name="Straight Connector 150"/>
          <p:cNvCxnSpPr>
            <a:endCxn id="162" idx="0"/>
          </p:cNvCxnSpPr>
          <p:nvPr/>
        </p:nvCxnSpPr>
        <p:spPr>
          <a:xfrm>
            <a:off x="6122578" y="3995877"/>
            <a:ext cx="5593" cy="1247371"/>
          </a:xfrm>
          <a:prstGeom prst="line">
            <a:avLst/>
          </a:prstGeom>
          <a:solidFill>
            <a:schemeClr val="bg1"/>
          </a:solidFill>
          <a:ln w="19050" cmpd="sng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0" name="Grouper 119"/>
          <p:cNvGrpSpPr/>
          <p:nvPr/>
        </p:nvGrpSpPr>
        <p:grpSpPr>
          <a:xfrm>
            <a:off x="4094453" y="1475181"/>
            <a:ext cx="2466636" cy="1867652"/>
            <a:chOff x="3780535" y="625342"/>
            <a:chExt cx="2692207" cy="2038447"/>
          </a:xfrm>
        </p:grpSpPr>
        <p:cxnSp>
          <p:nvCxnSpPr>
            <p:cNvPr id="102" name="Straight Connector 136"/>
            <p:cNvCxnSpPr/>
            <p:nvPr/>
          </p:nvCxnSpPr>
          <p:spPr>
            <a:xfrm>
              <a:off x="4146884" y="820385"/>
              <a:ext cx="2325858" cy="1163215"/>
            </a:xfrm>
            <a:prstGeom prst="line">
              <a:avLst/>
            </a:prstGeom>
            <a:solidFill>
              <a:schemeClr val="bg1"/>
            </a:solidFill>
            <a:ln w="19050" cmpd="sng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3" name="Group 137"/>
            <p:cNvGrpSpPr/>
            <p:nvPr/>
          </p:nvGrpSpPr>
          <p:grpSpPr>
            <a:xfrm>
              <a:off x="3780535" y="625342"/>
              <a:ext cx="543050" cy="534652"/>
              <a:chOff x="1589024" y="3452580"/>
              <a:chExt cx="574626" cy="565854"/>
            </a:xfrm>
            <a:solidFill>
              <a:schemeClr val="bg1"/>
            </a:solidFill>
          </p:grpSpPr>
          <p:cxnSp>
            <p:nvCxnSpPr>
              <p:cNvPr id="116" name="Straight Connector 150"/>
              <p:cNvCxnSpPr/>
              <p:nvPr/>
            </p:nvCxnSpPr>
            <p:spPr>
              <a:xfrm>
                <a:off x="1964074" y="3857581"/>
                <a:ext cx="0" cy="160853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51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8" name="Oval 152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1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4" name="Group 138"/>
            <p:cNvGrpSpPr/>
            <p:nvPr/>
          </p:nvGrpSpPr>
          <p:grpSpPr>
            <a:xfrm>
              <a:off x="4705506" y="1078166"/>
              <a:ext cx="543050" cy="1585623"/>
              <a:chOff x="1589024" y="3452580"/>
              <a:chExt cx="574626" cy="1678157"/>
            </a:xfrm>
            <a:solidFill>
              <a:schemeClr val="bg1"/>
            </a:solidFill>
          </p:grpSpPr>
          <p:cxnSp>
            <p:nvCxnSpPr>
              <p:cNvPr id="113" name="Straight Connector 147"/>
              <p:cNvCxnSpPr>
                <a:stCxn id="115" idx="4"/>
                <a:endCxn id="148" idx="0"/>
              </p:cNvCxnSpPr>
              <p:nvPr/>
            </p:nvCxnSpPr>
            <p:spPr>
              <a:xfrm>
                <a:off x="1964074" y="3857580"/>
                <a:ext cx="4563" cy="127315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48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5" name="Oval 149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2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5" name="Group 139"/>
            <p:cNvGrpSpPr/>
            <p:nvPr/>
          </p:nvGrpSpPr>
          <p:grpSpPr>
            <a:xfrm>
              <a:off x="5660092" y="1572799"/>
              <a:ext cx="569855" cy="550925"/>
              <a:chOff x="1560660" y="3452580"/>
              <a:chExt cx="602990" cy="583077"/>
            </a:xfrm>
            <a:solidFill>
              <a:schemeClr val="bg1"/>
            </a:solidFill>
          </p:grpSpPr>
          <p:cxnSp>
            <p:nvCxnSpPr>
              <p:cNvPr id="110" name="Straight Connector 144"/>
              <p:cNvCxnSpPr/>
              <p:nvPr/>
            </p:nvCxnSpPr>
            <p:spPr>
              <a:xfrm>
                <a:off x="1953126" y="3701348"/>
                <a:ext cx="0" cy="334309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45"/>
              <p:cNvCxnSpPr/>
              <p:nvPr/>
            </p:nvCxnSpPr>
            <p:spPr>
              <a:xfrm flipH="1">
                <a:off x="1560660" y="3647961"/>
                <a:ext cx="379938" cy="239388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2" name="Oval 146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3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</p:grpSp>
      <p:sp>
        <p:nvSpPr>
          <p:cNvPr id="167" name="Rectangle à coins arrondis 166"/>
          <p:cNvSpPr/>
          <p:nvPr/>
        </p:nvSpPr>
        <p:spPr>
          <a:xfrm>
            <a:off x="6540071" y="2633098"/>
            <a:ext cx="245956" cy="245956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4945875" y="3342832"/>
            <a:ext cx="2699970" cy="1398319"/>
            <a:chOff x="5606643" y="2741500"/>
            <a:chExt cx="2946879" cy="1526194"/>
          </a:xfrm>
        </p:grpSpPr>
        <p:grpSp>
          <p:nvGrpSpPr>
            <p:cNvPr id="135" name="Grouper 134"/>
            <p:cNvGrpSpPr/>
            <p:nvPr/>
          </p:nvGrpSpPr>
          <p:grpSpPr>
            <a:xfrm>
              <a:off x="5606643" y="2741500"/>
              <a:ext cx="2692207" cy="1493400"/>
              <a:chOff x="3780535" y="625348"/>
              <a:chExt cx="2692207" cy="1493400"/>
            </a:xfrm>
          </p:grpSpPr>
          <p:cxnSp>
            <p:nvCxnSpPr>
              <p:cNvPr id="136" name="Straight Connector 136"/>
              <p:cNvCxnSpPr/>
              <p:nvPr/>
            </p:nvCxnSpPr>
            <p:spPr>
              <a:xfrm>
                <a:off x="4146884" y="820385"/>
                <a:ext cx="2325858" cy="1163215"/>
              </a:xfrm>
              <a:prstGeom prst="line">
                <a:avLst/>
              </a:prstGeom>
              <a:solidFill>
                <a:schemeClr val="bg1"/>
              </a:solidFill>
              <a:ln w="19050" cmpd="sng">
                <a:solidFill>
                  <a:srgbClr val="008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7" name="Group 137"/>
              <p:cNvGrpSpPr/>
              <p:nvPr/>
            </p:nvGrpSpPr>
            <p:grpSpPr>
              <a:xfrm>
                <a:off x="3780535" y="625348"/>
                <a:ext cx="543050" cy="561397"/>
                <a:chOff x="1589024" y="3452580"/>
                <a:chExt cx="574626" cy="594159"/>
              </a:xfrm>
              <a:solidFill>
                <a:schemeClr val="bg1"/>
              </a:solidFill>
            </p:grpSpPr>
            <p:cxnSp>
              <p:nvCxnSpPr>
                <p:cNvPr id="146" name="Straight Connector 150"/>
                <p:cNvCxnSpPr/>
                <p:nvPr/>
              </p:nvCxnSpPr>
              <p:spPr>
                <a:xfrm>
                  <a:off x="1953127" y="3737193"/>
                  <a:ext cx="6385" cy="309546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4</a:t>
                  </a:r>
                </a:p>
              </p:txBody>
            </p:sp>
          </p:grpSp>
          <p:grpSp>
            <p:nvGrpSpPr>
              <p:cNvPr id="138" name="Group 138"/>
              <p:cNvGrpSpPr/>
              <p:nvPr/>
            </p:nvGrpSpPr>
            <p:grpSpPr>
              <a:xfrm>
                <a:off x="4705506" y="1078164"/>
                <a:ext cx="543050" cy="384603"/>
                <a:chOff x="1589024" y="3452580"/>
                <a:chExt cx="574626" cy="407048"/>
              </a:xfrm>
              <a:solidFill>
                <a:schemeClr val="bg1"/>
              </a:solidFill>
            </p:grpSpPr>
            <p:cxnSp>
              <p:nvCxnSpPr>
                <p:cNvPr id="144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5</a:t>
                  </a:r>
                </a:p>
              </p:txBody>
            </p:sp>
          </p:grpSp>
          <p:grpSp>
            <p:nvGrpSpPr>
              <p:cNvPr id="139" name="Group 139"/>
              <p:cNvGrpSpPr/>
              <p:nvPr/>
            </p:nvGrpSpPr>
            <p:grpSpPr>
              <a:xfrm>
                <a:off x="5686898" y="1572802"/>
                <a:ext cx="543050" cy="545946"/>
                <a:chOff x="1589024" y="3452580"/>
                <a:chExt cx="574626" cy="577807"/>
              </a:xfrm>
              <a:solidFill>
                <a:schemeClr val="bg1"/>
              </a:solidFill>
            </p:grpSpPr>
            <p:cxnSp>
              <p:nvCxnSpPr>
                <p:cNvPr id="140" name="Straight Connector 144"/>
                <p:cNvCxnSpPr/>
                <p:nvPr/>
              </p:nvCxnSpPr>
              <p:spPr>
                <a:xfrm>
                  <a:off x="1953127" y="3737193"/>
                  <a:ext cx="2993" cy="293194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2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6</a:t>
                  </a:r>
                </a:p>
              </p:txBody>
            </p:sp>
          </p:grpSp>
        </p:grpSp>
        <p:sp>
          <p:nvSpPr>
            <p:cNvPr id="169" name="Rectangle à coins arrondis 168"/>
            <p:cNvSpPr/>
            <p:nvPr/>
          </p:nvSpPr>
          <p:spPr>
            <a:xfrm>
              <a:off x="8285074" y="3999246"/>
              <a:ext cx="268448" cy="268448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</p:grpSp>
      <p:grpSp>
        <p:nvGrpSpPr>
          <p:cNvPr id="9" name="Grouper 8"/>
          <p:cNvGrpSpPr/>
          <p:nvPr/>
        </p:nvGrpSpPr>
        <p:grpSpPr>
          <a:xfrm>
            <a:off x="5803427" y="5243248"/>
            <a:ext cx="2698436" cy="1395806"/>
            <a:chOff x="4716272" y="3339346"/>
            <a:chExt cx="2945205" cy="1523451"/>
          </a:xfrm>
        </p:grpSpPr>
        <p:grpSp>
          <p:nvGrpSpPr>
            <p:cNvPr id="149" name="Grouper 148"/>
            <p:cNvGrpSpPr/>
            <p:nvPr/>
          </p:nvGrpSpPr>
          <p:grpSpPr>
            <a:xfrm>
              <a:off x="4716272" y="3339346"/>
              <a:ext cx="2692207" cy="1489296"/>
              <a:chOff x="3780535" y="625345"/>
              <a:chExt cx="2692207" cy="1489296"/>
            </a:xfrm>
          </p:grpSpPr>
          <p:cxnSp>
            <p:nvCxnSpPr>
              <p:cNvPr id="150" name="Straight Connector 136"/>
              <p:cNvCxnSpPr/>
              <p:nvPr/>
            </p:nvCxnSpPr>
            <p:spPr>
              <a:xfrm>
                <a:off x="4146884" y="820385"/>
                <a:ext cx="2325858" cy="1163215"/>
              </a:xfrm>
              <a:prstGeom prst="line">
                <a:avLst/>
              </a:prstGeom>
              <a:solidFill>
                <a:schemeClr val="bg1"/>
              </a:solidFill>
              <a:ln w="19050" cmpd="sng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51" name="Group 137"/>
              <p:cNvGrpSpPr/>
              <p:nvPr/>
            </p:nvGrpSpPr>
            <p:grpSpPr>
              <a:xfrm>
                <a:off x="3780535" y="625345"/>
                <a:ext cx="543050" cy="541029"/>
                <a:chOff x="1589024" y="3452580"/>
                <a:chExt cx="574626" cy="572603"/>
              </a:xfrm>
              <a:solidFill>
                <a:schemeClr val="bg1"/>
              </a:solidFill>
            </p:grpSpPr>
            <p:cxnSp>
              <p:nvCxnSpPr>
                <p:cNvPr id="160" name="Straight Connector 150"/>
                <p:cNvCxnSpPr/>
                <p:nvPr/>
              </p:nvCxnSpPr>
              <p:spPr>
                <a:xfrm>
                  <a:off x="1953127" y="3737193"/>
                  <a:ext cx="2993" cy="287990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62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7</a:t>
                  </a:r>
                </a:p>
              </p:txBody>
            </p:sp>
          </p:grpSp>
          <p:grpSp>
            <p:nvGrpSpPr>
              <p:cNvPr id="152" name="Group 138"/>
              <p:cNvGrpSpPr/>
              <p:nvPr/>
            </p:nvGrpSpPr>
            <p:grpSpPr>
              <a:xfrm>
                <a:off x="4705506" y="1078161"/>
                <a:ext cx="543050" cy="549644"/>
                <a:chOff x="1589024" y="3452580"/>
                <a:chExt cx="574626" cy="581721"/>
              </a:xfrm>
              <a:solidFill>
                <a:schemeClr val="bg1"/>
              </a:solidFill>
            </p:grpSpPr>
            <p:cxnSp>
              <p:nvCxnSpPr>
                <p:cNvPr id="157" name="Straight Connector 147"/>
                <p:cNvCxnSpPr/>
                <p:nvPr/>
              </p:nvCxnSpPr>
              <p:spPr>
                <a:xfrm>
                  <a:off x="1953127" y="3737193"/>
                  <a:ext cx="2993" cy="297108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9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8</a:t>
                  </a:r>
                </a:p>
              </p:txBody>
            </p:sp>
          </p:grpSp>
          <p:grpSp>
            <p:nvGrpSpPr>
              <p:cNvPr id="153" name="Group 139"/>
              <p:cNvGrpSpPr/>
              <p:nvPr/>
            </p:nvGrpSpPr>
            <p:grpSpPr>
              <a:xfrm>
                <a:off x="5686898" y="1572804"/>
                <a:ext cx="543050" cy="541837"/>
                <a:chOff x="1589024" y="3452580"/>
                <a:chExt cx="574626" cy="573458"/>
              </a:xfrm>
              <a:solidFill>
                <a:schemeClr val="bg1"/>
              </a:solidFill>
            </p:grpSpPr>
            <p:cxnSp>
              <p:nvCxnSpPr>
                <p:cNvPr id="154" name="Straight Connector 144"/>
                <p:cNvCxnSpPr/>
                <p:nvPr/>
              </p:nvCxnSpPr>
              <p:spPr>
                <a:xfrm>
                  <a:off x="1953127" y="3737193"/>
                  <a:ext cx="2993" cy="288845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6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9</a:t>
                  </a:r>
                </a:p>
              </p:txBody>
            </p:sp>
          </p:grpSp>
        </p:grpSp>
        <p:sp>
          <p:nvSpPr>
            <p:cNvPr id="170" name="Rectangle à coins arrondis 169"/>
            <p:cNvSpPr/>
            <p:nvPr/>
          </p:nvSpPr>
          <p:spPr>
            <a:xfrm>
              <a:off x="7393029" y="4594349"/>
              <a:ext cx="268448" cy="268448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</p:grpSp>
      <p:grpSp>
        <p:nvGrpSpPr>
          <p:cNvPr id="228" name="Grouper 227"/>
          <p:cNvGrpSpPr/>
          <p:nvPr/>
        </p:nvGrpSpPr>
        <p:grpSpPr>
          <a:xfrm>
            <a:off x="4694583" y="3597103"/>
            <a:ext cx="291360" cy="338554"/>
            <a:chOff x="4325324" y="2687253"/>
            <a:chExt cx="318005" cy="369514"/>
          </a:xfrm>
        </p:grpSpPr>
        <p:sp>
          <p:nvSpPr>
            <p:cNvPr id="224" name="Rectangle à coins arrondis 223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27" name="ZoneTexte 226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2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29" name="Grouper 228"/>
          <p:cNvGrpSpPr/>
          <p:nvPr/>
        </p:nvGrpSpPr>
        <p:grpSpPr>
          <a:xfrm>
            <a:off x="5535087" y="4019149"/>
            <a:ext cx="291360" cy="338554"/>
            <a:chOff x="4325324" y="2687253"/>
            <a:chExt cx="318005" cy="369514"/>
          </a:xfrm>
        </p:grpSpPr>
        <p:sp>
          <p:nvSpPr>
            <p:cNvPr id="230" name="Rectangle à coins arrondis 229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31" name="ZoneTexte 230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2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32" name="Grouper 231"/>
          <p:cNvGrpSpPr/>
          <p:nvPr/>
        </p:nvGrpSpPr>
        <p:grpSpPr>
          <a:xfrm>
            <a:off x="6438306" y="4467608"/>
            <a:ext cx="291360" cy="338554"/>
            <a:chOff x="4325324" y="2687253"/>
            <a:chExt cx="318005" cy="369514"/>
          </a:xfrm>
        </p:grpSpPr>
        <p:sp>
          <p:nvSpPr>
            <p:cNvPr id="233" name="Rectangle à coins arrondis 232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34" name="ZoneTexte 233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2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35" name="Grouper 234"/>
          <p:cNvGrpSpPr/>
          <p:nvPr/>
        </p:nvGrpSpPr>
        <p:grpSpPr>
          <a:xfrm>
            <a:off x="3836024" y="1723989"/>
            <a:ext cx="312906" cy="338554"/>
            <a:chOff x="4325324" y="2687253"/>
            <a:chExt cx="341521" cy="369514"/>
          </a:xfrm>
        </p:grpSpPr>
        <p:sp>
          <p:nvSpPr>
            <p:cNvPr id="236" name="Rectangle à coins arrondis 235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37" name="ZoneTexte 236"/>
            <p:cNvSpPr txBox="1"/>
            <p:nvPr/>
          </p:nvSpPr>
          <p:spPr>
            <a:xfrm>
              <a:off x="4325324" y="2687253"/>
              <a:ext cx="341521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Avenir Light"/>
                  <a:cs typeface="Avenir Light"/>
                </a:rPr>
                <a:t>ø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38" name="Grouper 237"/>
          <p:cNvGrpSpPr/>
          <p:nvPr/>
        </p:nvGrpSpPr>
        <p:grpSpPr>
          <a:xfrm>
            <a:off x="5552049" y="5508135"/>
            <a:ext cx="291360" cy="338554"/>
            <a:chOff x="4325324" y="2687253"/>
            <a:chExt cx="318005" cy="369514"/>
          </a:xfrm>
        </p:grpSpPr>
        <p:sp>
          <p:nvSpPr>
            <p:cNvPr id="239" name="Rectangle à coins arrondis 238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40" name="ZoneTexte 239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5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41" name="Grouper 240"/>
          <p:cNvGrpSpPr/>
          <p:nvPr/>
        </p:nvGrpSpPr>
        <p:grpSpPr>
          <a:xfrm>
            <a:off x="7299188" y="6369966"/>
            <a:ext cx="291360" cy="338554"/>
            <a:chOff x="4325324" y="2687253"/>
            <a:chExt cx="318005" cy="369514"/>
          </a:xfrm>
        </p:grpSpPr>
        <p:sp>
          <p:nvSpPr>
            <p:cNvPr id="242" name="Rectangle à coins arrondis 241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43" name="ZoneTexte 242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5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44" name="Grouper 243"/>
          <p:cNvGrpSpPr/>
          <p:nvPr/>
        </p:nvGrpSpPr>
        <p:grpSpPr>
          <a:xfrm>
            <a:off x="6395877" y="5923719"/>
            <a:ext cx="291360" cy="338554"/>
            <a:chOff x="4325324" y="2687253"/>
            <a:chExt cx="318005" cy="369514"/>
          </a:xfrm>
        </p:grpSpPr>
        <p:sp>
          <p:nvSpPr>
            <p:cNvPr id="245" name="Rectangle à coins arrondis 244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46" name="ZoneTexte 245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5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47" name="Grouper 246"/>
          <p:cNvGrpSpPr/>
          <p:nvPr/>
        </p:nvGrpSpPr>
        <p:grpSpPr>
          <a:xfrm>
            <a:off x="4686636" y="2140869"/>
            <a:ext cx="312906" cy="338554"/>
            <a:chOff x="4325324" y="2687253"/>
            <a:chExt cx="341521" cy="369514"/>
          </a:xfrm>
        </p:grpSpPr>
        <p:sp>
          <p:nvSpPr>
            <p:cNvPr id="248" name="Rectangle à coins arrondis 247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49" name="ZoneTexte 248"/>
            <p:cNvSpPr txBox="1"/>
            <p:nvPr/>
          </p:nvSpPr>
          <p:spPr>
            <a:xfrm>
              <a:off x="4325324" y="2687253"/>
              <a:ext cx="341521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Avenir Light"/>
                  <a:cs typeface="Avenir Light"/>
                </a:rPr>
                <a:t>ø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50" name="Grouper 249"/>
          <p:cNvGrpSpPr/>
          <p:nvPr/>
        </p:nvGrpSpPr>
        <p:grpSpPr>
          <a:xfrm>
            <a:off x="5559602" y="2637192"/>
            <a:ext cx="312906" cy="338554"/>
            <a:chOff x="4325324" y="2687253"/>
            <a:chExt cx="341521" cy="369514"/>
          </a:xfrm>
        </p:grpSpPr>
        <p:sp>
          <p:nvSpPr>
            <p:cNvPr id="251" name="Rectangle à coins arrondis 250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52" name="ZoneTexte 251"/>
            <p:cNvSpPr txBox="1"/>
            <p:nvPr/>
          </p:nvSpPr>
          <p:spPr>
            <a:xfrm>
              <a:off x="4325324" y="2687253"/>
              <a:ext cx="341521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Avenir Light"/>
                  <a:cs typeface="Avenir Light"/>
                </a:rPr>
                <a:t>ø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sp>
        <p:nvSpPr>
          <p:cNvPr id="254" name="Forme libre 253"/>
          <p:cNvSpPr/>
          <p:nvPr/>
        </p:nvSpPr>
        <p:spPr>
          <a:xfrm>
            <a:off x="4496677" y="1343112"/>
            <a:ext cx="3179511" cy="5004011"/>
          </a:xfrm>
          <a:custGeom>
            <a:avLst/>
            <a:gdLst>
              <a:gd name="connsiteX0" fmla="*/ 0 w 3470273"/>
              <a:gd name="connsiteY0" fmla="*/ 0 h 5461622"/>
              <a:gd name="connsiteX1" fmla="*/ 939567 w 3470273"/>
              <a:gd name="connsiteY1" fmla="*/ 505897 h 5461622"/>
              <a:gd name="connsiteX2" fmla="*/ 1073791 w 3470273"/>
              <a:gd name="connsiteY2" fmla="*/ 2116508 h 5461622"/>
              <a:gd name="connsiteX3" fmla="*/ 1889459 w 3470273"/>
              <a:gd name="connsiteY3" fmla="*/ 2663702 h 5461622"/>
              <a:gd name="connsiteX4" fmla="*/ 2013358 w 3470273"/>
              <a:gd name="connsiteY4" fmla="*/ 4284637 h 5461622"/>
              <a:gd name="connsiteX5" fmla="*/ 3427871 w 3470273"/>
              <a:gd name="connsiteY5" fmla="*/ 5038320 h 5461622"/>
              <a:gd name="connsiteX6" fmla="*/ 3128448 w 3470273"/>
              <a:gd name="connsiteY6" fmla="*/ 5461622 h 546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70273" h="5461622">
                <a:moveTo>
                  <a:pt x="0" y="0"/>
                </a:moveTo>
                <a:cubicBezTo>
                  <a:pt x="380301" y="76573"/>
                  <a:pt x="760602" y="153146"/>
                  <a:pt x="939567" y="505897"/>
                </a:cubicBezTo>
                <a:cubicBezTo>
                  <a:pt x="1118532" y="858648"/>
                  <a:pt x="915476" y="1756874"/>
                  <a:pt x="1073791" y="2116508"/>
                </a:cubicBezTo>
                <a:cubicBezTo>
                  <a:pt x="1232106" y="2476142"/>
                  <a:pt x="1732865" y="2302347"/>
                  <a:pt x="1889459" y="2663702"/>
                </a:cubicBezTo>
                <a:cubicBezTo>
                  <a:pt x="2046053" y="3025057"/>
                  <a:pt x="1756956" y="3888867"/>
                  <a:pt x="2013358" y="4284637"/>
                </a:cubicBezTo>
                <a:cubicBezTo>
                  <a:pt x="2269760" y="4680407"/>
                  <a:pt x="3242023" y="4842156"/>
                  <a:pt x="3427871" y="5038320"/>
                </a:cubicBezTo>
                <a:cubicBezTo>
                  <a:pt x="3613719" y="5234484"/>
                  <a:pt x="3128448" y="5461622"/>
                  <a:pt x="3128448" y="5461622"/>
                </a:cubicBezTo>
              </a:path>
            </a:pathLst>
          </a:custGeom>
          <a:ln w="5715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276" name="Ellipse 275"/>
          <p:cNvSpPr/>
          <p:nvPr/>
        </p:nvSpPr>
        <p:spPr>
          <a:xfrm>
            <a:off x="4446851" y="1295812"/>
            <a:ext cx="94598" cy="94598"/>
          </a:xfrm>
          <a:prstGeom prst="ellipse">
            <a:avLst/>
          </a:prstGeom>
          <a:solidFill>
            <a:srgbClr val="4F81BD"/>
          </a:solidFill>
          <a:ln>
            <a:solidFill>
              <a:srgbClr val="4F81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21" name="ZoneTexte 120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/>
              <a:t>	Stackless query &gt;</a:t>
            </a:r>
            <a:endParaRPr lang="fr-FR" dirty="0"/>
          </a:p>
        </p:txBody>
      </p:sp>
      <p:sp>
        <p:nvSpPr>
          <p:cNvPr id="98" name="Ellipse 97"/>
          <p:cNvSpPr/>
          <p:nvPr/>
        </p:nvSpPr>
        <p:spPr>
          <a:xfrm>
            <a:off x="2249723" y="4027377"/>
            <a:ext cx="42326" cy="4183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00" name="ZoneTexte 99"/>
          <p:cNvSpPr txBox="1"/>
          <p:nvPr/>
        </p:nvSpPr>
        <p:spPr>
          <a:xfrm>
            <a:off x="906056" y="626065"/>
            <a:ext cx="6684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New query algorithm: starts with intersection node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81727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317500" y="1328174"/>
            <a:ext cx="2393950" cy="4526526"/>
            <a:chOff x="6350" y="739845"/>
            <a:chExt cx="2705100" cy="5114855"/>
          </a:xfrm>
        </p:grpSpPr>
        <p:sp>
          <p:nvSpPr>
            <p:cNvPr id="215" name="Forme libre 214"/>
            <p:cNvSpPr/>
            <p:nvPr/>
          </p:nvSpPr>
          <p:spPr>
            <a:xfrm>
              <a:off x="1435100" y="4699000"/>
              <a:ext cx="1276350" cy="1149350"/>
            </a:xfrm>
            <a:custGeom>
              <a:avLst/>
              <a:gdLst>
                <a:gd name="connsiteX0" fmla="*/ 190500 w 1276350"/>
                <a:gd name="connsiteY0" fmla="*/ 0 h 1149350"/>
                <a:gd name="connsiteX1" fmla="*/ 0 w 1276350"/>
                <a:gd name="connsiteY1" fmla="*/ 1079500 h 1149350"/>
                <a:gd name="connsiteX2" fmla="*/ 203200 w 1276350"/>
                <a:gd name="connsiteY2" fmla="*/ 1149350 h 1149350"/>
                <a:gd name="connsiteX3" fmla="*/ 1276350 w 1276350"/>
                <a:gd name="connsiteY3" fmla="*/ 1079500 h 1149350"/>
                <a:gd name="connsiteX4" fmla="*/ 1181100 w 1276350"/>
                <a:gd name="connsiteY4" fmla="*/ 95250 h 1149350"/>
                <a:gd name="connsiteX5" fmla="*/ 190500 w 1276350"/>
                <a:gd name="connsiteY5" fmla="*/ 0 h 114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6350" h="1149350">
                  <a:moveTo>
                    <a:pt x="190500" y="0"/>
                  </a:moveTo>
                  <a:lnTo>
                    <a:pt x="0" y="1079500"/>
                  </a:lnTo>
                  <a:lnTo>
                    <a:pt x="203200" y="1149350"/>
                  </a:lnTo>
                  <a:lnTo>
                    <a:pt x="1276350" y="1079500"/>
                  </a:lnTo>
                  <a:lnTo>
                    <a:pt x="1181100" y="95250"/>
                  </a:lnTo>
                  <a:lnTo>
                    <a:pt x="190500" y="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14" name="Forme libre 213"/>
            <p:cNvSpPr/>
            <p:nvPr/>
          </p:nvSpPr>
          <p:spPr>
            <a:xfrm>
              <a:off x="1206500" y="3937000"/>
              <a:ext cx="1104900" cy="1905000"/>
            </a:xfrm>
            <a:custGeom>
              <a:avLst/>
              <a:gdLst>
                <a:gd name="connsiteX0" fmla="*/ 419100 w 1104900"/>
                <a:gd name="connsiteY0" fmla="*/ 0 h 1905000"/>
                <a:gd name="connsiteX1" fmla="*/ 0 w 1104900"/>
                <a:gd name="connsiteY1" fmla="*/ 1758950 h 1905000"/>
                <a:gd name="connsiteX2" fmla="*/ 425450 w 1104900"/>
                <a:gd name="connsiteY2" fmla="*/ 1905000 h 1905000"/>
                <a:gd name="connsiteX3" fmla="*/ 1104900 w 1104900"/>
                <a:gd name="connsiteY3" fmla="*/ 1873250 h 1905000"/>
                <a:gd name="connsiteX4" fmla="*/ 1092200 w 1104900"/>
                <a:gd name="connsiteY4" fmla="*/ 6350 h 1905000"/>
                <a:gd name="connsiteX5" fmla="*/ 419100 w 1104900"/>
                <a:gd name="connsiteY5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4900" h="1905000">
                  <a:moveTo>
                    <a:pt x="419100" y="0"/>
                  </a:moveTo>
                  <a:lnTo>
                    <a:pt x="0" y="1758950"/>
                  </a:lnTo>
                  <a:lnTo>
                    <a:pt x="425450" y="1905000"/>
                  </a:lnTo>
                  <a:lnTo>
                    <a:pt x="1104900" y="1873250"/>
                  </a:lnTo>
                  <a:cubicBezTo>
                    <a:pt x="1100667" y="1250950"/>
                    <a:pt x="1096433" y="628650"/>
                    <a:pt x="1092200" y="6350"/>
                  </a:cubicBezTo>
                  <a:lnTo>
                    <a:pt x="419100" y="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13" name="Forme libre 212"/>
            <p:cNvSpPr/>
            <p:nvPr/>
          </p:nvSpPr>
          <p:spPr>
            <a:xfrm>
              <a:off x="6350" y="3009900"/>
              <a:ext cx="2019300" cy="2844800"/>
            </a:xfrm>
            <a:custGeom>
              <a:avLst/>
              <a:gdLst>
                <a:gd name="connsiteX0" fmla="*/ 0 w 2019300"/>
                <a:gd name="connsiteY0" fmla="*/ 2203450 h 2844800"/>
                <a:gd name="connsiteX1" fmla="*/ 1168400 w 2019300"/>
                <a:gd name="connsiteY1" fmla="*/ 0 h 2844800"/>
                <a:gd name="connsiteX2" fmla="*/ 2019300 w 2019300"/>
                <a:gd name="connsiteY2" fmla="*/ 114300 h 2844800"/>
                <a:gd name="connsiteX3" fmla="*/ 1619250 w 2019300"/>
                <a:gd name="connsiteY3" fmla="*/ 2844800 h 2844800"/>
                <a:gd name="connsiteX4" fmla="*/ 0 w 2019300"/>
                <a:gd name="connsiteY4" fmla="*/ 2203450 h 284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9300" h="2844800">
                  <a:moveTo>
                    <a:pt x="0" y="2203450"/>
                  </a:moveTo>
                  <a:lnTo>
                    <a:pt x="1168400" y="0"/>
                  </a:lnTo>
                  <a:lnTo>
                    <a:pt x="2019300" y="114300"/>
                  </a:lnTo>
                  <a:lnTo>
                    <a:pt x="1619250" y="2844800"/>
                  </a:lnTo>
                  <a:lnTo>
                    <a:pt x="0" y="220345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cxnSp>
          <p:nvCxnSpPr>
            <p:cNvPr id="119" name="Connecteur droit 118"/>
            <p:cNvCxnSpPr/>
            <p:nvPr/>
          </p:nvCxnSpPr>
          <p:spPr>
            <a:xfrm>
              <a:off x="2300083" y="3935923"/>
              <a:ext cx="0" cy="1878141"/>
            </a:xfrm>
            <a:prstGeom prst="line">
              <a:avLst/>
            </a:prstGeom>
            <a:ln w="3175" cmpd="sng"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cteur droit 175"/>
            <p:cNvCxnSpPr>
              <a:stCxn id="175" idx="0"/>
            </p:cNvCxnSpPr>
            <p:nvPr/>
          </p:nvCxnSpPr>
          <p:spPr>
            <a:xfrm flipH="1">
              <a:off x="1625600" y="739845"/>
              <a:ext cx="738806" cy="5102347"/>
            </a:xfrm>
            <a:prstGeom prst="line">
              <a:avLst/>
            </a:prstGeom>
            <a:ln w="3175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cteur droit 178"/>
            <p:cNvCxnSpPr>
              <a:stCxn id="175" idx="0"/>
            </p:cNvCxnSpPr>
            <p:nvPr/>
          </p:nvCxnSpPr>
          <p:spPr>
            <a:xfrm flipH="1">
              <a:off x="10326" y="739845"/>
              <a:ext cx="2354080" cy="4472711"/>
            </a:xfrm>
            <a:prstGeom prst="line">
              <a:avLst/>
            </a:prstGeom>
            <a:ln w="3175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cteur droit 171"/>
            <p:cNvCxnSpPr/>
            <p:nvPr/>
          </p:nvCxnSpPr>
          <p:spPr>
            <a:xfrm>
              <a:off x="1177042" y="3013120"/>
              <a:ext cx="842258" cy="104924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cteur droit 182"/>
            <p:cNvCxnSpPr/>
            <p:nvPr/>
          </p:nvCxnSpPr>
          <p:spPr>
            <a:xfrm>
              <a:off x="1625600" y="4702604"/>
              <a:ext cx="999346" cy="100505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cteur droit 186"/>
            <p:cNvCxnSpPr/>
            <p:nvPr/>
          </p:nvCxnSpPr>
          <p:spPr>
            <a:xfrm flipV="1">
              <a:off x="1625600" y="3935923"/>
              <a:ext cx="675013" cy="2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/>
            <p:cNvCxnSpPr>
              <a:endCxn id="215" idx="1"/>
            </p:cNvCxnSpPr>
            <p:nvPr/>
          </p:nvCxnSpPr>
          <p:spPr>
            <a:xfrm flipH="1">
              <a:off x="1435100" y="4702604"/>
              <a:ext cx="190500" cy="1075896"/>
            </a:xfrm>
            <a:prstGeom prst="line">
              <a:avLst/>
            </a:prstGeom>
            <a:ln w="3175" cmpd="sng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/>
            <p:cNvCxnSpPr>
              <a:endCxn id="215" idx="3"/>
            </p:cNvCxnSpPr>
            <p:nvPr/>
          </p:nvCxnSpPr>
          <p:spPr>
            <a:xfrm>
              <a:off x="2624946" y="4803109"/>
              <a:ext cx="86504" cy="975391"/>
            </a:xfrm>
            <a:prstGeom prst="line">
              <a:avLst/>
            </a:prstGeom>
            <a:ln w="3175" cmpd="sng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>
              <a:endCxn id="214" idx="1"/>
            </p:cNvCxnSpPr>
            <p:nvPr/>
          </p:nvCxnSpPr>
          <p:spPr>
            <a:xfrm flipH="1">
              <a:off x="1206500" y="3935925"/>
              <a:ext cx="419100" cy="1760025"/>
            </a:xfrm>
            <a:prstGeom prst="line">
              <a:avLst/>
            </a:prstGeom>
            <a:ln w="3175" cmpd="sng"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Ellipse 174"/>
            <p:cNvSpPr/>
            <p:nvPr/>
          </p:nvSpPr>
          <p:spPr>
            <a:xfrm>
              <a:off x="2312781" y="739845"/>
              <a:ext cx="103249" cy="10324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20" name="ZoneTexte 219"/>
            <p:cNvSpPr txBox="1"/>
            <p:nvPr/>
          </p:nvSpPr>
          <p:spPr>
            <a:xfrm>
              <a:off x="732542" y="3178924"/>
              <a:ext cx="32922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1</a:t>
              </a:r>
              <a:endParaRPr lang="en-US" sz="1600" dirty="0">
                <a:latin typeface="Avenir Light"/>
                <a:cs typeface="Avenir Light"/>
              </a:endParaRPr>
            </a:p>
            <a:p>
              <a:endParaRPr lang="fr-FR" dirty="0">
                <a:latin typeface="Avenir Light"/>
                <a:cs typeface="Avenir Light"/>
              </a:endParaRPr>
            </a:p>
          </p:txBody>
        </p:sp>
        <p:sp>
          <p:nvSpPr>
            <p:cNvPr id="221" name="ZoneTexte 220"/>
            <p:cNvSpPr txBox="1"/>
            <p:nvPr/>
          </p:nvSpPr>
          <p:spPr>
            <a:xfrm>
              <a:off x="1919419" y="3182267"/>
              <a:ext cx="32922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2</a:t>
              </a:r>
            </a:p>
            <a:p>
              <a:endParaRPr lang="fr-FR" dirty="0">
                <a:latin typeface="Avenir Light"/>
                <a:cs typeface="Avenir Light"/>
              </a:endParaRPr>
            </a:p>
          </p:txBody>
        </p:sp>
        <p:sp>
          <p:nvSpPr>
            <p:cNvPr id="222" name="ZoneTexte 221"/>
            <p:cNvSpPr txBox="1"/>
            <p:nvPr/>
          </p:nvSpPr>
          <p:spPr>
            <a:xfrm>
              <a:off x="1428750" y="2971125"/>
              <a:ext cx="32922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3</a:t>
              </a:r>
            </a:p>
            <a:p>
              <a:endParaRPr lang="fr-FR" dirty="0">
                <a:latin typeface="Avenir Light"/>
                <a:cs typeface="Avenir Light"/>
              </a:endParaRPr>
            </a:p>
          </p:txBody>
        </p:sp>
      </p:grpSp>
      <p:cxnSp>
        <p:nvCxnSpPr>
          <p:cNvPr id="126" name="Straight Connector 150"/>
          <p:cNvCxnSpPr>
            <a:endCxn id="162" idx="0"/>
          </p:cNvCxnSpPr>
          <p:nvPr/>
        </p:nvCxnSpPr>
        <p:spPr>
          <a:xfrm>
            <a:off x="6122578" y="3995877"/>
            <a:ext cx="5593" cy="1247371"/>
          </a:xfrm>
          <a:prstGeom prst="line">
            <a:avLst/>
          </a:prstGeom>
          <a:solidFill>
            <a:schemeClr val="bg1"/>
          </a:solidFill>
          <a:ln w="19050" cmpd="sng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0" name="Grouper 119"/>
          <p:cNvGrpSpPr/>
          <p:nvPr/>
        </p:nvGrpSpPr>
        <p:grpSpPr>
          <a:xfrm>
            <a:off x="4094453" y="1475181"/>
            <a:ext cx="2466636" cy="1867652"/>
            <a:chOff x="3780535" y="625342"/>
            <a:chExt cx="2692207" cy="2038447"/>
          </a:xfrm>
        </p:grpSpPr>
        <p:cxnSp>
          <p:nvCxnSpPr>
            <p:cNvPr id="102" name="Straight Connector 136"/>
            <p:cNvCxnSpPr/>
            <p:nvPr/>
          </p:nvCxnSpPr>
          <p:spPr>
            <a:xfrm>
              <a:off x="4146884" y="820385"/>
              <a:ext cx="2325858" cy="1163215"/>
            </a:xfrm>
            <a:prstGeom prst="line">
              <a:avLst/>
            </a:prstGeom>
            <a:solidFill>
              <a:schemeClr val="bg1"/>
            </a:solidFill>
            <a:ln w="19050" cmpd="sng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3" name="Group 137"/>
            <p:cNvGrpSpPr/>
            <p:nvPr/>
          </p:nvGrpSpPr>
          <p:grpSpPr>
            <a:xfrm>
              <a:off x="3780535" y="625342"/>
              <a:ext cx="543050" cy="534652"/>
              <a:chOff x="1589024" y="3452580"/>
              <a:chExt cx="574626" cy="565854"/>
            </a:xfrm>
            <a:solidFill>
              <a:schemeClr val="bg1"/>
            </a:solidFill>
          </p:grpSpPr>
          <p:cxnSp>
            <p:nvCxnSpPr>
              <p:cNvPr id="116" name="Straight Connector 150"/>
              <p:cNvCxnSpPr/>
              <p:nvPr/>
            </p:nvCxnSpPr>
            <p:spPr>
              <a:xfrm>
                <a:off x="1964074" y="3857581"/>
                <a:ext cx="0" cy="160853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51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8" name="Oval 152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1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4" name="Group 138"/>
            <p:cNvGrpSpPr/>
            <p:nvPr/>
          </p:nvGrpSpPr>
          <p:grpSpPr>
            <a:xfrm>
              <a:off x="4705506" y="1078166"/>
              <a:ext cx="543050" cy="1585623"/>
              <a:chOff x="1589024" y="3452580"/>
              <a:chExt cx="574626" cy="1678157"/>
            </a:xfrm>
            <a:solidFill>
              <a:schemeClr val="bg1"/>
            </a:solidFill>
          </p:grpSpPr>
          <p:cxnSp>
            <p:nvCxnSpPr>
              <p:cNvPr id="113" name="Straight Connector 147"/>
              <p:cNvCxnSpPr>
                <a:stCxn id="115" idx="4"/>
                <a:endCxn id="148" idx="0"/>
              </p:cNvCxnSpPr>
              <p:nvPr/>
            </p:nvCxnSpPr>
            <p:spPr>
              <a:xfrm>
                <a:off x="1964074" y="3857580"/>
                <a:ext cx="4563" cy="127315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48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5" name="Oval 149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2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5" name="Group 139"/>
            <p:cNvGrpSpPr/>
            <p:nvPr/>
          </p:nvGrpSpPr>
          <p:grpSpPr>
            <a:xfrm>
              <a:off x="5660092" y="1572799"/>
              <a:ext cx="569855" cy="550925"/>
              <a:chOff x="1560660" y="3452580"/>
              <a:chExt cx="602990" cy="583077"/>
            </a:xfrm>
            <a:solidFill>
              <a:schemeClr val="bg1"/>
            </a:solidFill>
          </p:grpSpPr>
          <p:cxnSp>
            <p:nvCxnSpPr>
              <p:cNvPr id="110" name="Straight Connector 144"/>
              <p:cNvCxnSpPr/>
              <p:nvPr/>
            </p:nvCxnSpPr>
            <p:spPr>
              <a:xfrm>
                <a:off x="1953126" y="3701348"/>
                <a:ext cx="0" cy="334309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45"/>
              <p:cNvCxnSpPr/>
              <p:nvPr/>
            </p:nvCxnSpPr>
            <p:spPr>
              <a:xfrm flipH="1">
                <a:off x="1560660" y="3647961"/>
                <a:ext cx="379938" cy="239388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2" name="Oval 146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3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</p:grpSp>
      <p:sp>
        <p:nvSpPr>
          <p:cNvPr id="167" name="Rectangle à coins arrondis 166"/>
          <p:cNvSpPr/>
          <p:nvPr/>
        </p:nvSpPr>
        <p:spPr>
          <a:xfrm>
            <a:off x="6540071" y="2633098"/>
            <a:ext cx="245956" cy="245956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4945875" y="3342832"/>
            <a:ext cx="2699970" cy="1398319"/>
            <a:chOff x="5606643" y="2741500"/>
            <a:chExt cx="2946879" cy="1526194"/>
          </a:xfrm>
        </p:grpSpPr>
        <p:grpSp>
          <p:nvGrpSpPr>
            <p:cNvPr id="135" name="Grouper 134"/>
            <p:cNvGrpSpPr/>
            <p:nvPr/>
          </p:nvGrpSpPr>
          <p:grpSpPr>
            <a:xfrm>
              <a:off x="5606643" y="2741500"/>
              <a:ext cx="2692207" cy="1493400"/>
              <a:chOff x="3780535" y="625348"/>
              <a:chExt cx="2692207" cy="1493400"/>
            </a:xfrm>
          </p:grpSpPr>
          <p:cxnSp>
            <p:nvCxnSpPr>
              <p:cNvPr id="136" name="Straight Connector 136"/>
              <p:cNvCxnSpPr/>
              <p:nvPr/>
            </p:nvCxnSpPr>
            <p:spPr>
              <a:xfrm>
                <a:off x="4146884" y="820385"/>
                <a:ext cx="2325858" cy="1163215"/>
              </a:xfrm>
              <a:prstGeom prst="line">
                <a:avLst/>
              </a:prstGeom>
              <a:solidFill>
                <a:schemeClr val="bg1"/>
              </a:solidFill>
              <a:ln w="19050" cmpd="sng">
                <a:solidFill>
                  <a:srgbClr val="008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7" name="Group 137"/>
              <p:cNvGrpSpPr/>
              <p:nvPr/>
            </p:nvGrpSpPr>
            <p:grpSpPr>
              <a:xfrm>
                <a:off x="3780535" y="625348"/>
                <a:ext cx="543050" cy="561397"/>
                <a:chOff x="1589024" y="3452580"/>
                <a:chExt cx="574626" cy="594159"/>
              </a:xfrm>
              <a:solidFill>
                <a:schemeClr val="bg1"/>
              </a:solidFill>
            </p:grpSpPr>
            <p:cxnSp>
              <p:nvCxnSpPr>
                <p:cNvPr id="146" name="Straight Connector 150"/>
                <p:cNvCxnSpPr/>
                <p:nvPr/>
              </p:nvCxnSpPr>
              <p:spPr>
                <a:xfrm>
                  <a:off x="1953127" y="3737193"/>
                  <a:ext cx="6385" cy="309546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4</a:t>
                  </a:r>
                </a:p>
              </p:txBody>
            </p:sp>
          </p:grpSp>
          <p:grpSp>
            <p:nvGrpSpPr>
              <p:cNvPr id="138" name="Group 138"/>
              <p:cNvGrpSpPr/>
              <p:nvPr/>
            </p:nvGrpSpPr>
            <p:grpSpPr>
              <a:xfrm>
                <a:off x="4705506" y="1078164"/>
                <a:ext cx="543050" cy="384603"/>
                <a:chOff x="1589024" y="3452580"/>
                <a:chExt cx="574626" cy="407048"/>
              </a:xfrm>
              <a:solidFill>
                <a:schemeClr val="bg1"/>
              </a:solidFill>
            </p:grpSpPr>
            <p:cxnSp>
              <p:nvCxnSpPr>
                <p:cNvPr id="144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5</a:t>
                  </a:r>
                </a:p>
              </p:txBody>
            </p:sp>
          </p:grpSp>
          <p:grpSp>
            <p:nvGrpSpPr>
              <p:cNvPr id="139" name="Group 139"/>
              <p:cNvGrpSpPr/>
              <p:nvPr/>
            </p:nvGrpSpPr>
            <p:grpSpPr>
              <a:xfrm>
                <a:off x="5686898" y="1572802"/>
                <a:ext cx="543050" cy="545946"/>
                <a:chOff x="1589024" y="3452580"/>
                <a:chExt cx="574626" cy="577807"/>
              </a:xfrm>
              <a:solidFill>
                <a:schemeClr val="bg1"/>
              </a:solidFill>
            </p:grpSpPr>
            <p:cxnSp>
              <p:nvCxnSpPr>
                <p:cNvPr id="140" name="Straight Connector 144"/>
                <p:cNvCxnSpPr/>
                <p:nvPr/>
              </p:nvCxnSpPr>
              <p:spPr>
                <a:xfrm>
                  <a:off x="1953127" y="3737193"/>
                  <a:ext cx="2993" cy="293194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2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6</a:t>
                  </a:r>
                </a:p>
              </p:txBody>
            </p:sp>
          </p:grpSp>
        </p:grpSp>
        <p:sp>
          <p:nvSpPr>
            <p:cNvPr id="169" name="Rectangle à coins arrondis 168"/>
            <p:cNvSpPr/>
            <p:nvPr/>
          </p:nvSpPr>
          <p:spPr>
            <a:xfrm>
              <a:off x="8285074" y="3999246"/>
              <a:ext cx="268448" cy="268448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</p:grpSp>
      <p:grpSp>
        <p:nvGrpSpPr>
          <p:cNvPr id="9" name="Grouper 8"/>
          <p:cNvGrpSpPr/>
          <p:nvPr/>
        </p:nvGrpSpPr>
        <p:grpSpPr>
          <a:xfrm>
            <a:off x="5803427" y="5243248"/>
            <a:ext cx="2698436" cy="1395806"/>
            <a:chOff x="4716272" y="3339346"/>
            <a:chExt cx="2945205" cy="1523451"/>
          </a:xfrm>
        </p:grpSpPr>
        <p:grpSp>
          <p:nvGrpSpPr>
            <p:cNvPr id="149" name="Grouper 148"/>
            <p:cNvGrpSpPr/>
            <p:nvPr/>
          </p:nvGrpSpPr>
          <p:grpSpPr>
            <a:xfrm>
              <a:off x="4716272" y="3339346"/>
              <a:ext cx="2692207" cy="1489296"/>
              <a:chOff x="3780535" y="625345"/>
              <a:chExt cx="2692207" cy="1489296"/>
            </a:xfrm>
          </p:grpSpPr>
          <p:cxnSp>
            <p:nvCxnSpPr>
              <p:cNvPr id="150" name="Straight Connector 136"/>
              <p:cNvCxnSpPr/>
              <p:nvPr/>
            </p:nvCxnSpPr>
            <p:spPr>
              <a:xfrm>
                <a:off x="4146884" y="820385"/>
                <a:ext cx="2325858" cy="1163215"/>
              </a:xfrm>
              <a:prstGeom prst="line">
                <a:avLst/>
              </a:prstGeom>
              <a:solidFill>
                <a:schemeClr val="bg1"/>
              </a:solidFill>
              <a:ln w="19050" cmpd="sng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51" name="Group 137"/>
              <p:cNvGrpSpPr/>
              <p:nvPr/>
            </p:nvGrpSpPr>
            <p:grpSpPr>
              <a:xfrm>
                <a:off x="3780535" y="625345"/>
                <a:ext cx="543050" cy="541029"/>
                <a:chOff x="1589024" y="3452580"/>
                <a:chExt cx="574626" cy="572603"/>
              </a:xfrm>
              <a:solidFill>
                <a:schemeClr val="bg1"/>
              </a:solidFill>
            </p:grpSpPr>
            <p:cxnSp>
              <p:nvCxnSpPr>
                <p:cNvPr id="160" name="Straight Connector 150"/>
                <p:cNvCxnSpPr/>
                <p:nvPr/>
              </p:nvCxnSpPr>
              <p:spPr>
                <a:xfrm>
                  <a:off x="1953127" y="3737193"/>
                  <a:ext cx="2993" cy="287990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62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7</a:t>
                  </a:r>
                </a:p>
              </p:txBody>
            </p:sp>
          </p:grpSp>
          <p:grpSp>
            <p:nvGrpSpPr>
              <p:cNvPr id="152" name="Group 138"/>
              <p:cNvGrpSpPr/>
              <p:nvPr/>
            </p:nvGrpSpPr>
            <p:grpSpPr>
              <a:xfrm>
                <a:off x="4705506" y="1078161"/>
                <a:ext cx="543050" cy="549644"/>
                <a:chOff x="1589024" y="3452580"/>
                <a:chExt cx="574626" cy="581721"/>
              </a:xfrm>
              <a:solidFill>
                <a:schemeClr val="bg1"/>
              </a:solidFill>
            </p:grpSpPr>
            <p:cxnSp>
              <p:nvCxnSpPr>
                <p:cNvPr id="157" name="Straight Connector 147"/>
                <p:cNvCxnSpPr/>
                <p:nvPr/>
              </p:nvCxnSpPr>
              <p:spPr>
                <a:xfrm>
                  <a:off x="1953127" y="3737193"/>
                  <a:ext cx="2993" cy="297108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9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8</a:t>
                  </a:r>
                </a:p>
              </p:txBody>
            </p:sp>
          </p:grpSp>
          <p:grpSp>
            <p:nvGrpSpPr>
              <p:cNvPr id="153" name="Group 139"/>
              <p:cNvGrpSpPr/>
              <p:nvPr/>
            </p:nvGrpSpPr>
            <p:grpSpPr>
              <a:xfrm>
                <a:off x="5686898" y="1572804"/>
                <a:ext cx="543050" cy="541837"/>
                <a:chOff x="1589024" y="3452580"/>
                <a:chExt cx="574626" cy="573458"/>
              </a:xfrm>
              <a:solidFill>
                <a:schemeClr val="bg1"/>
              </a:solidFill>
            </p:grpSpPr>
            <p:cxnSp>
              <p:nvCxnSpPr>
                <p:cNvPr id="154" name="Straight Connector 144"/>
                <p:cNvCxnSpPr/>
                <p:nvPr/>
              </p:nvCxnSpPr>
              <p:spPr>
                <a:xfrm>
                  <a:off x="1953127" y="3737193"/>
                  <a:ext cx="2993" cy="288845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6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9</a:t>
                  </a:r>
                </a:p>
              </p:txBody>
            </p:sp>
          </p:grpSp>
        </p:grpSp>
        <p:sp>
          <p:nvSpPr>
            <p:cNvPr id="170" name="Rectangle à coins arrondis 169"/>
            <p:cNvSpPr/>
            <p:nvPr/>
          </p:nvSpPr>
          <p:spPr>
            <a:xfrm>
              <a:off x="7393029" y="4594349"/>
              <a:ext cx="268448" cy="268448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</p:grpSp>
      <p:grpSp>
        <p:nvGrpSpPr>
          <p:cNvPr id="228" name="Grouper 227"/>
          <p:cNvGrpSpPr/>
          <p:nvPr/>
        </p:nvGrpSpPr>
        <p:grpSpPr>
          <a:xfrm>
            <a:off x="4694583" y="3597103"/>
            <a:ext cx="291360" cy="338554"/>
            <a:chOff x="4325324" y="2687253"/>
            <a:chExt cx="318005" cy="369514"/>
          </a:xfrm>
        </p:grpSpPr>
        <p:sp>
          <p:nvSpPr>
            <p:cNvPr id="224" name="Rectangle à coins arrondis 223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27" name="ZoneTexte 226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2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29" name="Grouper 228"/>
          <p:cNvGrpSpPr/>
          <p:nvPr/>
        </p:nvGrpSpPr>
        <p:grpSpPr>
          <a:xfrm>
            <a:off x="5535087" y="4019149"/>
            <a:ext cx="291360" cy="338554"/>
            <a:chOff x="4325324" y="2687253"/>
            <a:chExt cx="318005" cy="369514"/>
          </a:xfrm>
        </p:grpSpPr>
        <p:sp>
          <p:nvSpPr>
            <p:cNvPr id="230" name="Rectangle à coins arrondis 229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31" name="ZoneTexte 230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2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32" name="Grouper 231"/>
          <p:cNvGrpSpPr/>
          <p:nvPr/>
        </p:nvGrpSpPr>
        <p:grpSpPr>
          <a:xfrm>
            <a:off x="6438306" y="4467608"/>
            <a:ext cx="291360" cy="338554"/>
            <a:chOff x="4325324" y="2687253"/>
            <a:chExt cx="318005" cy="369514"/>
          </a:xfrm>
        </p:grpSpPr>
        <p:sp>
          <p:nvSpPr>
            <p:cNvPr id="233" name="Rectangle à coins arrondis 232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34" name="ZoneTexte 233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2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35" name="Grouper 234"/>
          <p:cNvGrpSpPr/>
          <p:nvPr/>
        </p:nvGrpSpPr>
        <p:grpSpPr>
          <a:xfrm>
            <a:off x="3836024" y="1723989"/>
            <a:ext cx="312906" cy="338554"/>
            <a:chOff x="4325324" y="2687253"/>
            <a:chExt cx="341521" cy="369514"/>
          </a:xfrm>
        </p:grpSpPr>
        <p:sp>
          <p:nvSpPr>
            <p:cNvPr id="236" name="Rectangle à coins arrondis 235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37" name="ZoneTexte 236"/>
            <p:cNvSpPr txBox="1"/>
            <p:nvPr/>
          </p:nvSpPr>
          <p:spPr>
            <a:xfrm>
              <a:off x="4325324" y="2687253"/>
              <a:ext cx="341521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Avenir Light"/>
                  <a:cs typeface="Avenir Light"/>
                </a:rPr>
                <a:t>ø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38" name="Grouper 237"/>
          <p:cNvGrpSpPr/>
          <p:nvPr/>
        </p:nvGrpSpPr>
        <p:grpSpPr>
          <a:xfrm>
            <a:off x="5552049" y="5508135"/>
            <a:ext cx="291360" cy="338554"/>
            <a:chOff x="4325324" y="2687253"/>
            <a:chExt cx="318005" cy="369514"/>
          </a:xfrm>
        </p:grpSpPr>
        <p:sp>
          <p:nvSpPr>
            <p:cNvPr id="239" name="Rectangle à coins arrondis 238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40" name="ZoneTexte 239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5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41" name="Grouper 240"/>
          <p:cNvGrpSpPr/>
          <p:nvPr/>
        </p:nvGrpSpPr>
        <p:grpSpPr>
          <a:xfrm>
            <a:off x="7299188" y="6369966"/>
            <a:ext cx="291360" cy="338554"/>
            <a:chOff x="4325324" y="2687253"/>
            <a:chExt cx="318005" cy="369514"/>
          </a:xfrm>
        </p:grpSpPr>
        <p:sp>
          <p:nvSpPr>
            <p:cNvPr id="242" name="Rectangle à coins arrondis 241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43" name="ZoneTexte 242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5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44" name="Grouper 243"/>
          <p:cNvGrpSpPr/>
          <p:nvPr/>
        </p:nvGrpSpPr>
        <p:grpSpPr>
          <a:xfrm>
            <a:off x="6395877" y="5923719"/>
            <a:ext cx="291360" cy="338554"/>
            <a:chOff x="4325324" y="2687253"/>
            <a:chExt cx="318005" cy="369514"/>
          </a:xfrm>
        </p:grpSpPr>
        <p:sp>
          <p:nvSpPr>
            <p:cNvPr id="245" name="Rectangle à coins arrondis 244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46" name="ZoneTexte 245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5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47" name="Grouper 246"/>
          <p:cNvGrpSpPr/>
          <p:nvPr/>
        </p:nvGrpSpPr>
        <p:grpSpPr>
          <a:xfrm>
            <a:off x="4686636" y="2140869"/>
            <a:ext cx="312906" cy="338554"/>
            <a:chOff x="4325324" y="2687253"/>
            <a:chExt cx="341521" cy="369514"/>
          </a:xfrm>
        </p:grpSpPr>
        <p:sp>
          <p:nvSpPr>
            <p:cNvPr id="248" name="Rectangle à coins arrondis 247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49" name="ZoneTexte 248"/>
            <p:cNvSpPr txBox="1"/>
            <p:nvPr/>
          </p:nvSpPr>
          <p:spPr>
            <a:xfrm>
              <a:off x="4325324" y="2687253"/>
              <a:ext cx="341521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Avenir Light"/>
                  <a:cs typeface="Avenir Light"/>
                </a:rPr>
                <a:t>ø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50" name="Grouper 249"/>
          <p:cNvGrpSpPr/>
          <p:nvPr/>
        </p:nvGrpSpPr>
        <p:grpSpPr>
          <a:xfrm>
            <a:off x="5559602" y="2637192"/>
            <a:ext cx="312906" cy="338554"/>
            <a:chOff x="4325324" y="2687253"/>
            <a:chExt cx="341521" cy="369514"/>
          </a:xfrm>
        </p:grpSpPr>
        <p:sp>
          <p:nvSpPr>
            <p:cNvPr id="251" name="Rectangle à coins arrondis 250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52" name="ZoneTexte 251"/>
            <p:cNvSpPr txBox="1"/>
            <p:nvPr/>
          </p:nvSpPr>
          <p:spPr>
            <a:xfrm>
              <a:off x="4325324" y="2687253"/>
              <a:ext cx="341521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Avenir Light"/>
                  <a:cs typeface="Avenir Light"/>
                </a:rPr>
                <a:t>ø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sp>
        <p:nvSpPr>
          <p:cNvPr id="254" name="Forme libre 253"/>
          <p:cNvSpPr/>
          <p:nvPr/>
        </p:nvSpPr>
        <p:spPr>
          <a:xfrm>
            <a:off x="4496677" y="1343112"/>
            <a:ext cx="3179511" cy="5004011"/>
          </a:xfrm>
          <a:custGeom>
            <a:avLst/>
            <a:gdLst>
              <a:gd name="connsiteX0" fmla="*/ 0 w 3470273"/>
              <a:gd name="connsiteY0" fmla="*/ 0 h 5461622"/>
              <a:gd name="connsiteX1" fmla="*/ 939567 w 3470273"/>
              <a:gd name="connsiteY1" fmla="*/ 505897 h 5461622"/>
              <a:gd name="connsiteX2" fmla="*/ 1073791 w 3470273"/>
              <a:gd name="connsiteY2" fmla="*/ 2116508 h 5461622"/>
              <a:gd name="connsiteX3" fmla="*/ 1889459 w 3470273"/>
              <a:gd name="connsiteY3" fmla="*/ 2663702 h 5461622"/>
              <a:gd name="connsiteX4" fmla="*/ 2013358 w 3470273"/>
              <a:gd name="connsiteY4" fmla="*/ 4284637 h 5461622"/>
              <a:gd name="connsiteX5" fmla="*/ 3427871 w 3470273"/>
              <a:gd name="connsiteY5" fmla="*/ 5038320 h 5461622"/>
              <a:gd name="connsiteX6" fmla="*/ 3128448 w 3470273"/>
              <a:gd name="connsiteY6" fmla="*/ 5461622 h 546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70273" h="5461622">
                <a:moveTo>
                  <a:pt x="0" y="0"/>
                </a:moveTo>
                <a:cubicBezTo>
                  <a:pt x="380301" y="76573"/>
                  <a:pt x="760602" y="153146"/>
                  <a:pt x="939567" y="505897"/>
                </a:cubicBezTo>
                <a:cubicBezTo>
                  <a:pt x="1118532" y="858648"/>
                  <a:pt x="915476" y="1756874"/>
                  <a:pt x="1073791" y="2116508"/>
                </a:cubicBezTo>
                <a:cubicBezTo>
                  <a:pt x="1232106" y="2476142"/>
                  <a:pt x="1732865" y="2302347"/>
                  <a:pt x="1889459" y="2663702"/>
                </a:cubicBezTo>
                <a:cubicBezTo>
                  <a:pt x="2046053" y="3025057"/>
                  <a:pt x="1756956" y="3888867"/>
                  <a:pt x="2013358" y="4284637"/>
                </a:cubicBezTo>
                <a:cubicBezTo>
                  <a:pt x="2269760" y="4680407"/>
                  <a:pt x="3242023" y="4842156"/>
                  <a:pt x="3427871" y="5038320"/>
                </a:cubicBezTo>
                <a:cubicBezTo>
                  <a:pt x="3613719" y="5234484"/>
                  <a:pt x="3128448" y="5461622"/>
                  <a:pt x="3128448" y="5461622"/>
                </a:cubicBezTo>
              </a:path>
            </a:pathLst>
          </a:custGeom>
          <a:ln w="5715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276" name="Ellipse 275"/>
          <p:cNvSpPr/>
          <p:nvPr/>
        </p:nvSpPr>
        <p:spPr>
          <a:xfrm>
            <a:off x="4446851" y="1295812"/>
            <a:ext cx="94598" cy="94598"/>
          </a:xfrm>
          <a:prstGeom prst="ellipse">
            <a:avLst/>
          </a:prstGeom>
          <a:solidFill>
            <a:srgbClr val="4F81BD"/>
          </a:solidFill>
          <a:ln>
            <a:solidFill>
              <a:srgbClr val="4F81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grpSp>
        <p:nvGrpSpPr>
          <p:cNvPr id="282" name="Grouper 281"/>
          <p:cNvGrpSpPr/>
          <p:nvPr/>
        </p:nvGrpSpPr>
        <p:grpSpPr>
          <a:xfrm>
            <a:off x="3881867" y="5234319"/>
            <a:ext cx="963222" cy="277246"/>
            <a:chOff x="3396437" y="5094536"/>
            <a:chExt cx="1051308" cy="302599"/>
          </a:xfrm>
        </p:grpSpPr>
        <p:sp>
          <p:nvSpPr>
            <p:cNvPr id="279" name="ZoneTexte 278"/>
            <p:cNvSpPr txBox="1"/>
            <p:nvPr/>
          </p:nvSpPr>
          <p:spPr>
            <a:xfrm>
              <a:off x="3396437" y="5111601"/>
              <a:ext cx="1051308" cy="285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 smtClean="0">
                  <a:latin typeface="Avenir Light"/>
                  <a:cs typeface="Avenir Light"/>
                </a:rPr>
                <a:t>JUMP TO</a:t>
              </a:r>
              <a:endParaRPr lang="fr-FR" sz="1100" b="1" dirty="0">
                <a:latin typeface="Avenir Light"/>
                <a:cs typeface="Avenir Light"/>
              </a:endParaRPr>
            </a:p>
          </p:txBody>
        </p:sp>
        <p:sp>
          <p:nvSpPr>
            <p:cNvPr id="280" name="Oval 152"/>
            <p:cNvSpPr/>
            <p:nvPr/>
          </p:nvSpPr>
          <p:spPr>
            <a:xfrm>
              <a:off x="4158181" y="5094536"/>
              <a:ext cx="274706" cy="278675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008000"/>
              </a:solidFill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Avenir Light"/>
                  <a:cs typeface="Avenir Light"/>
                </a:rPr>
                <a:t>5</a:t>
              </a:r>
            </a:p>
          </p:txBody>
        </p:sp>
      </p:grpSp>
      <p:sp>
        <p:nvSpPr>
          <p:cNvPr id="287" name="Triangle isocèle 286"/>
          <p:cNvSpPr/>
          <p:nvPr/>
        </p:nvSpPr>
        <p:spPr>
          <a:xfrm rot="5400000">
            <a:off x="5769637" y="3896649"/>
            <a:ext cx="139432" cy="112921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7" name="Forme libre 6"/>
          <p:cNvSpPr/>
          <p:nvPr/>
        </p:nvSpPr>
        <p:spPr>
          <a:xfrm>
            <a:off x="3910168" y="3954774"/>
            <a:ext cx="3254179" cy="2505861"/>
          </a:xfrm>
          <a:custGeom>
            <a:avLst/>
            <a:gdLst>
              <a:gd name="connsiteX0" fmla="*/ 3551770 w 3551770"/>
              <a:gd name="connsiteY0" fmla="*/ 2694675 h 2694675"/>
              <a:gd name="connsiteX1" fmla="*/ 0 w 3551770"/>
              <a:gd name="connsiteY1" fmla="*/ 2674026 h 2694675"/>
              <a:gd name="connsiteX2" fmla="*/ 0 w 3551770"/>
              <a:gd name="connsiteY2" fmla="*/ 0 h 2694675"/>
              <a:gd name="connsiteX3" fmla="*/ 2137257 w 3551770"/>
              <a:gd name="connsiteY3" fmla="*/ 0 h 269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1770" h="2694675">
                <a:moveTo>
                  <a:pt x="3551770" y="2694675"/>
                </a:moveTo>
                <a:lnTo>
                  <a:pt x="0" y="2674026"/>
                </a:lnTo>
                <a:lnTo>
                  <a:pt x="0" y="0"/>
                </a:lnTo>
                <a:lnTo>
                  <a:pt x="2137257" y="0"/>
                </a:lnTo>
              </a:path>
            </a:pathLst>
          </a:custGeom>
          <a:ln>
            <a:prstDash val="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01" name="ZoneTexte 100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/>
              <a:t>	Stackless query &gt;</a:t>
            </a:r>
            <a:endParaRPr lang="fr-FR" dirty="0"/>
          </a:p>
        </p:txBody>
      </p:sp>
      <p:sp>
        <p:nvSpPr>
          <p:cNvPr id="107" name="Ellipse 106"/>
          <p:cNvSpPr/>
          <p:nvPr/>
        </p:nvSpPr>
        <p:spPr>
          <a:xfrm>
            <a:off x="2249723" y="4027377"/>
            <a:ext cx="42326" cy="4183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21" name="ZoneTexte 120"/>
          <p:cNvSpPr txBox="1"/>
          <p:nvPr/>
        </p:nvSpPr>
        <p:spPr>
          <a:xfrm>
            <a:off x="906056" y="626065"/>
            <a:ext cx="6684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New query algorithm: starts with intersection node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518572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317500" y="1328174"/>
            <a:ext cx="2393950" cy="4526526"/>
            <a:chOff x="6350" y="739845"/>
            <a:chExt cx="2705100" cy="5114855"/>
          </a:xfrm>
        </p:grpSpPr>
        <p:sp>
          <p:nvSpPr>
            <p:cNvPr id="215" name="Forme libre 214"/>
            <p:cNvSpPr/>
            <p:nvPr/>
          </p:nvSpPr>
          <p:spPr>
            <a:xfrm>
              <a:off x="1435100" y="4699000"/>
              <a:ext cx="1276350" cy="1149350"/>
            </a:xfrm>
            <a:custGeom>
              <a:avLst/>
              <a:gdLst>
                <a:gd name="connsiteX0" fmla="*/ 190500 w 1276350"/>
                <a:gd name="connsiteY0" fmla="*/ 0 h 1149350"/>
                <a:gd name="connsiteX1" fmla="*/ 0 w 1276350"/>
                <a:gd name="connsiteY1" fmla="*/ 1079500 h 1149350"/>
                <a:gd name="connsiteX2" fmla="*/ 203200 w 1276350"/>
                <a:gd name="connsiteY2" fmla="*/ 1149350 h 1149350"/>
                <a:gd name="connsiteX3" fmla="*/ 1276350 w 1276350"/>
                <a:gd name="connsiteY3" fmla="*/ 1079500 h 1149350"/>
                <a:gd name="connsiteX4" fmla="*/ 1181100 w 1276350"/>
                <a:gd name="connsiteY4" fmla="*/ 95250 h 1149350"/>
                <a:gd name="connsiteX5" fmla="*/ 190500 w 1276350"/>
                <a:gd name="connsiteY5" fmla="*/ 0 h 114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6350" h="1149350">
                  <a:moveTo>
                    <a:pt x="190500" y="0"/>
                  </a:moveTo>
                  <a:lnTo>
                    <a:pt x="0" y="1079500"/>
                  </a:lnTo>
                  <a:lnTo>
                    <a:pt x="203200" y="1149350"/>
                  </a:lnTo>
                  <a:lnTo>
                    <a:pt x="1276350" y="1079500"/>
                  </a:lnTo>
                  <a:lnTo>
                    <a:pt x="1181100" y="95250"/>
                  </a:lnTo>
                  <a:lnTo>
                    <a:pt x="190500" y="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14" name="Forme libre 213"/>
            <p:cNvSpPr/>
            <p:nvPr/>
          </p:nvSpPr>
          <p:spPr>
            <a:xfrm>
              <a:off x="1206500" y="3937000"/>
              <a:ext cx="1104900" cy="1905000"/>
            </a:xfrm>
            <a:custGeom>
              <a:avLst/>
              <a:gdLst>
                <a:gd name="connsiteX0" fmla="*/ 419100 w 1104900"/>
                <a:gd name="connsiteY0" fmla="*/ 0 h 1905000"/>
                <a:gd name="connsiteX1" fmla="*/ 0 w 1104900"/>
                <a:gd name="connsiteY1" fmla="*/ 1758950 h 1905000"/>
                <a:gd name="connsiteX2" fmla="*/ 425450 w 1104900"/>
                <a:gd name="connsiteY2" fmla="*/ 1905000 h 1905000"/>
                <a:gd name="connsiteX3" fmla="*/ 1104900 w 1104900"/>
                <a:gd name="connsiteY3" fmla="*/ 1873250 h 1905000"/>
                <a:gd name="connsiteX4" fmla="*/ 1092200 w 1104900"/>
                <a:gd name="connsiteY4" fmla="*/ 6350 h 1905000"/>
                <a:gd name="connsiteX5" fmla="*/ 419100 w 1104900"/>
                <a:gd name="connsiteY5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4900" h="1905000">
                  <a:moveTo>
                    <a:pt x="419100" y="0"/>
                  </a:moveTo>
                  <a:lnTo>
                    <a:pt x="0" y="1758950"/>
                  </a:lnTo>
                  <a:lnTo>
                    <a:pt x="425450" y="1905000"/>
                  </a:lnTo>
                  <a:lnTo>
                    <a:pt x="1104900" y="1873250"/>
                  </a:lnTo>
                  <a:cubicBezTo>
                    <a:pt x="1100667" y="1250950"/>
                    <a:pt x="1096433" y="628650"/>
                    <a:pt x="1092200" y="6350"/>
                  </a:cubicBezTo>
                  <a:lnTo>
                    <a:pt x="419100" y="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13" name="Forme libre 212"/>
            <p:cNvSpPr/>
            <p:nvPr/>
          </p:nvSpPr>
          <p:spPr>
            <a:xfrm>
              <a:off x="6350" y="3009900"/>
              <a:ext cx="2019300" cy="2844800"/>
            </a:xfrm>
            <a:custGeom>
              <a:avLst/>
              <a:gdLst>
                <a:gd name="connsiteX0" fmla="*/ 0 w 2019300"/>
                <a:gd name="connsiteY0" fmla="*/ 2203450 h 2844800"/>
                <a:gd name="connsiteX1" fmla="*/ 1168400 w 2019300"/>
                <a:gd name="connsiteY1" fmla="*/ 0 h 2844800"/>
                <a:gd name="connsiteX2" fmla="*/ 2019300 w 2019300"/>
                <a:gd name="connsiteY2" fmla="*/ 114300 h 2844800"/>
                <a:gd name="connsiteX3" fmla="*/ 1619250 w 2019300"/>
                <a:gd name="connsiteY3" fmla="*/ 2844800 h 2844800"/>
                <a:gd name="connsiteX4" fmla="*/ 0 w 2019300"/>
                <a:gd name="connsiteY4" fmla="*/ 2203450 h 284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9300" h="2844800">
                  <a:moveTo>
                    <a:pt x="0" y="2203450"/>
                  </a:moveTo>
                  <a:lnTo>
                    <a:pt x="1168400" y="0"/>
                  </a:lnTo>
                  <a:lnTo>
                    <a:pt x="2019300" y="114300"/>
                  </a:lnTo>
                  <a:lnTo>
                    <a:pt x="1619250" y="2844800"/>
                  </a:lnTo>
                  <a:lnTo>
                    <a:pt x="0" y="220345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cxnSp>
          <p:nvCxnSpPr>
            <p:cNvPr id="119" name="Connecteur droit 118"/>
            <p:cNvCxnSpPr/>
            <p:nvPr/>
          </p:nvCxnSpPr>
          <p:spPr>
            <a:xfrm>
              <a:off x="2300083" y="3935923"/>
              <a:ext cx="0" cy="1878141"/>
            </a:xfrm>
            <a:prstGeom prst="line">
              <a:avLst/>
            </a:prstGeom>
            <a:ln w="3175" cmpd="sng"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cteur droit 175"/>
            <p:cNvCxnSpPr>
              <a:stCxn id="175" idx="0"/>
            </p:cNvCxnSpPr>
            <p:nvPr/>
          </p:nvCxnSpPr>
          <p:spPr>
            <a:xfrm flipH="1">
              <a:off x="1625600" y="739845"/>
              <a:ext cx="738806" cy="5102347"/>
            </a:xfrm>
            <a:prstGeom prst="line">
              <a:avLst/>
            </a:prstGeom>
            <a:ln w="3175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cteur droit 178"/>
            <p:cNvCxnSpPr>
              <a:stCxn id="175" idx="0"/>
            </p:cNvCxnSpPr>
            <p:nvPr/>
          </p:nvCxnSpPr>
          <p:spPr>
            <a:xfrm flipH="1">
              <a:off x="10326" y="739845"/>
              <a:ext cx="2354080" cy="4472711"/>
            </a:xfrm>
            <a:prstGeom prst="line">
              <a:avLst/>
            </a:prstGeom>
            <a:ln w="3175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cteur droit 171"/>
            <p:cNvCxnSpPr/>
            <p:nvPr/>
          </p:nvCxnSpPr>
          <p:spPr>
            <a:xfrm>
              <a:off x="1177042" y="3013120"/>
              <a:ext cx="842258" cy="104924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cteur droit 182"/>
            <p:cNvCxnSpPr/>
            <p:nvPr/>
          </p:nvCxnSpPr>
          <p:spPr>
            <a:xfrm>
              <a:off x="1625600" y="4702604"/>
              <a:ext cx="999346" cy="100505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cteur droit 186"/>
            <p:cNvCxnSpPr/>
            <p:nvPr/>
          </p:nvCxnSpPr>
          <p:spPr>
            <a:xfrm flipV="1">
              <a:off x="1625600" y="3935923"/>
              <a:ext cx="675013" cy="2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/>
            <p:cNvCxnSpPr>
              <a:endCxn id="215" idx="1"/>
            </p:cNvCxnSpPr>
            <p:nvPr/>
          </p:nvCxnSpPr>
          <p:spPr>
            <a:xfrm flipH="1">
              <a:off x="1435100" y="4702604"/>
              <a:ext cx="190500" cy="1075896"/>
            </a:xfrm>
            <a:prstGeom prst="line">
              <a:avLst/>
            </a:prstGeom>
            <a:ln w="3175" cmpd="sng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/>
            <p:cNvCxnSpPr>
              <a:endCxn id="215" idx="3"/>
            </p:cNvCxnSpPr>
            <p:nvPr/>
          </p:nvCxnSpPr>
          <p:spPr>
            <a:xfrm>
              <a:off x="2624946" y="4803109"/>
              <a:ext cx="86504" cy="975391"/>
            </a:xfrm>
            <a:prstGeom prst="line">
              <a:avLst/>
            </a:prstGeom>
            <a:ln w="3175" cmpd="sng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>
              <a:endCxn id="214" idx="1"/>
            </p:cNvCxnSpPr>
            <p:nvPr/>
          </p:nvCxnSpPr>
          <p:spPr>
            <a:xfrm flipH="1">
              <a:off x="1206500" y="3935925"/>
              <a:ext cx="419100" cy="1760025"/>
            </a:xfrm>
            <a:prstGeom prst="line">
              <a:avLst/>
            </a:prstGeom>
            <a:ln w="3175" cmpd="sng"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Ellipse 174"/>
            <p:cNvSpPr/>
            <p:nvPr/>
          </p:nvSpPr>
          <p:spPr>
            <a:xfrm>
              <a:off x="2312781" y="739845"/>
              <a:ext cx="103249" cy="10324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20" name="ZoneTexte 219"/>
            <p:cNvSpPr txBox="1"/>
            <p:nvPr/>
          </p:nvSpPr>
          <p:spPr>
            <a:xfrm>
              <a:off x="732542" y="3178924"/>
              <a:ext cx="32922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1</a:t>
              </a:r>
              <a:endParaRPr lang="en-US" sz="1600" dirty="0">
                <a:latin typeface="Avenir Light"/>
                <a:cs typeface="Avenir Light"/>
              </a:endParaRPr>
            </a:p>
            <a:p>
              <a:endParaRPr lang="fr-FR" dirty="0">
                <a:latin typeface="Avenir Light"/>
                <a:cs typeface="Avenir Light"/>
              </a:endParaRPr>
            </a:p>
          </p:txBody>
        </p:sp>
        <p:sp>
          <p:nvSpPr>
            <p:cNvPr id="221" name="ZoneTexte 220"/>
            <p:cNvSpPr txBox="1"/>
            <p:nvPr/>
          </p:nvSpPr>
          <p:spPr>
            <a:xfrm>
              <a:off x="1919419" y="3182267"/>
              <a:ext cx="32922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2</a:t>
              </a:r>
            </a:p>
            <a:p>
              <a:endParaRPr lang="fr-FR" dirty="0">
                <a:latin typeface="Avenir Light"/>
                <a:cs typeface="Avenir Light"/>
              </a:endParaRPr>
            </a:p>
          </p:txBody>
        </p:sp>
        <p:sp>
          <p:nvSpPr>
            <p:cNvPr id="222" name="ZoneTexte 221"/>
            <p:cNvSpPr txBox="1"/>
            <p:nvPr/>
          </p:nvSpPr>
          <p:spPr>
            <a:xfrm>
              <a:off x="1428750" y="2971125"/>
              <a:ext cx="32922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3</a:t>
              </a:r>
            </a:p>
            <a:p>
              <a:endParaRPr lang="fr-FR" dirty="0">
                <a:latin typeface="Avenir Light"/>
                <a:cs typeface="Avenir Light"/>
              </a:endParaRPr>
            </a:p>
          </p:txBody>
        </p:sp>
      </p:grpSp>
      <p:cxnSp>
        <p:nvCxnSpPr>
          <p:cNvPr id="126" name="Straight Connector 150"/>
          <p:cNvCxnSpPr>
            <a:endCxn id="162" idx="0"/>
          </p:cNvCxnSpPr>
          <p:nvPr/>
        </p:nvCxnSpPr>
        <p:spPr>
          <a:xfrm>
            <a:off x="6122578" y="3995877"/>
            <a:ext cx="5593" cy="1247371"/>
          </a:xfrm>
          <a:prstGeom prst="line">
            <a:avLst/>
          </a:prstGeom>
          <a:solidFill>
            <a:schemeClr val="bg1"/>
          </a:solidFill>
          <a:ln w="19050" cmpd="sng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0" name="Grouper 119"/>
          <p:cNvGrpSpPr/>
          <p:nvPr/>
        </p:nvGrpSpPr>
        <p:grpSpPr>
          <a:xfrm>
            <a:off x="4094453" y="1475181"/>
            <a:ext cx="2466636" cy="1867652"/>
            <a:chOff x="3780535" y="625342"/>
            <a:chExt cx="2692207" cy="2038447"/>
          </a:xfrm>
        </p:grpSpPr>
        <p:cxnSp>
          <p:nvCxnSpPr>
            <p:cNvPr id="102" name="Straight Connector 136"/>
            <p:cNvCxnSpPr/>
            <p:nvPr/>
          </p:nvCxnSpPr>
          <p:spPr>
            <a:xfrm>
              <a:off x="4146884" y="820385"/>
              <a:ext cx="2325858" cy="1163215"/>
            </a:xfrm>
            <a:prstGeom prst="line">
              <a:avLst/>
            </a:prstGeom>
            <a:solidFill>
              <a:schemeClr val="bg1"/>
            </a:solidFill>
            <a:ln w="19050" cmpd="sng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3" name="Group 137"/>
            <p:cNvGrpSpPr/>
            <p:nvPr/>
          </p:nvGrpSpPr>
          <p:grpSpPr>
            <a:xfrm>
              <a:off x="3780535" y="625342"/>
              <a:ext cx="543050" cy="534652"/>
              <a:chOff x="1589024" y="3452580"/>
              <a:chExt cx="574626" cy="565854"/>
            </a:xfrm>
            <a:solidFill>
              <a:schemeClr val="bg1"/>
            </a:solidFill>
          </p:grpSpPr>
          <p:cxnSp>
            <p:nvCxnSpPr>
              <p:cNvPr id="116" name="Straight Connector 150"/>
              <p:cNvCxnSpPr/>
              <p:nvPr/>
            </p:nvCxnSpPr>
            <p:spPr>
              <a:xfrm>
                <a:off x="1964074" y="3857581"/>
                <a:ext cx="0" cy="160853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51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8" name="Oval 152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1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4" name="Group 138"/>
            <p:cNvGrpSpPr/>
            <p:nvPr/>
          </p:nvGrpSpPr>
          <p:grpSpPr>
            <a:xfrm>
              <a:off x="4705506" y="1078166"/>
              <a:ext cx="543050" cy="1585623"/>
              <a:chOff x="1589024" y="3452580"/>
              <a:chExt cx="574626" cy="1678157"/>
            </a:xfrm>
            <a:solidFill>
              <a:schemeClr val="bg1"/>
            </a:solidFill>
          </p:grpSpPr>
          <p:cxnSp>
            <p:nvCxnSpPr>
              <p:cNvPr id="113" name="Straight Connector 147"/>
              <p:cNvCxnSpPr>
                <a:stCxn id="115" idx="4"/>
                <a:endCxn id="148" idx="0"/>
              </p:cNvCxnSpPr>
              <p:nvPr/>
            </p:nvCxnSpPr>
            <p:spPr>
              <a:xfrm>
                <a:off x="1964074" y="3857580"/>
                <a:ext cx="4563" cy="127315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48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5" name="Oval 149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2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5" name="Group 139"/>
            <p:cNvGrpSpPr/>
            <p:nvPr/>
          </p:nvGrpSpPr>
          <p:grpSpPr>
            <a:xfrm>
              <a:off x="5660092" y="1572799"/>
              <a:ext cx="569855" cy="550925"/>
              <a:chOff x="1560660" y="3452580"/>
              <a:chExt cx="602990" cy="583077"/>
            </a:xfrm>
            <a:solidFill>
              <a:schemeClr val="bg1"/>
            </a:solidFill>
          </p:grpSpPr>
          <p:cxnSp>
            <p:nvCxnSpPr>
              <p:cNvPr id="110" name="Straight Connector 144"/>
              <p:cNvCxnSpPr/>
              <p:nvPr/>
            </p:nvCxnSpPr>
            <p:spPr>
              <a:xfrm>
                <a:off x="1953126" y="3701348"/>
                <a:ext cx="0" cy="334309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45"/>
              <p:cNvCxnSpPr/>
              <p:nvPr/>
            </p:nvCxnSpPr>
            <p:spPr>
              <a:xfrm flipH="1">
                <a:off x="1560660" y="3647961"/>
                <a:ext cx="379938" cy="239388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2" name="Oval 146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3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</p:grpSp>
      <p:sp>
        <p:nvSpPr>
          <p:cNvPr id="167" name="Rectangle à coins arrondis 166"/>
          <p:cNvSpPr/>
          <p:nvPr/>
        </p:nvSpPr>
        <p:spPr>
          <a:xfrm>
            <a:off x="6540071" y="2633098"/>
            <a:ext cx="245956" cy="245956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4945875" y="3342832"/>
            <a:ext cx="2699970" cy="1398319"/>
            <a:chOff x="5606643" y="2741500"/>
            <a:chExt cx="2946879" cy="1526194"/>
          </a:xfrm>
        </p:grpSpPr>
        <p:grpSp>
          <p:nvGrpSpPr>
            <p:cNvPr id="135" name="Grouper 134"/>
            <p:cNvGrpSpPr/>
            <p:nvPr/>
          </p:nvGrpSpPr>
          <p:grpSpPr>
            <a:xfrm>
              <a:off x="5606643" y="2741500"/>
              <a:ext cx="2692207" cy="1493400"/>
              <a:chOff x="3780535" y="625348"/>
              <a:chExt cx="2692207" cy="1493400"/>
            </a:xfrm>
          </p:grpSpPr>
          <p:cxnSp>
            <p:nvCxnSpPr>
              <p:cNvPr id="136" name="Straight Connector 136"/>
              <p:cNvCxnSpPr/>
              <p:nvPr/>
            </p:nvCxnSpPr>
            <p:spPr>
              <a:xfrm>
                <a:off x="4146884" y="820385"/>
                <a:ext cx="2325858" cy="1163215"/>
              </a:xfrm>
              <a:prstGeom prst="line">
                <a:avLst/>
              </a:prstGeom>
              <a:solidFill>
                <a:schemeClr val="bg1"/>
              </a:solidFill>
              <a:ln w="19050" cmpd="sng">
                <a:solidFill>
                  <a:srgbClr val="008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7" name="Group 137"/>
              <p:cNvGrpSpPr/>
              <p:nvPr/>
            </p:nvGrpSpPr>
            <p:grpSpPr>
              <a:xfrm>
                <a:off x="3780535" y="625348"/>
                <a:ext cx="543050" cy="561397"/>
                <a:chOff x="1589024" y="3452580"/>
                <a:chExt cx="574626" cy="594159"/>
              </a:xfrm>
              <a:solidFill>
                <a:schemeClr val="bg1"/>
              </a:solidFill>
            </p:grpSpPr>
            <p:cxnSp>
              <p:nvCxnSpPr>
                <p:cNvPr id="146" name="Straight Connector 150"/>
                <p:cNvCxnSpPr/>
                <p:nvPr/>
              </p:nvCxnSpPr>
              <p:spPr>
                <a:xfrm>
                  <a:off x="1953127" y="3737193"/>
                  <a:ext cx="6385" cy="309546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4</a:t>
                  </a:r>
                </a:p>
              </p:txBody>
            </p:sp>
          </p:grpSp>
          <p:grpSp>
            <p:nvGrpSpPr>
              <p:cNvPr id="138" name="Group 138"/>
              <p:cNvGrpSpPr/>
              <p:nvPr/>
            </p:nvGrpSpPr>
            <p:grpSpPr>
              <a:xfrm>
                <a:off x="4705506" y="1078164"/>
                <a:ext cx="543050" cy="384603"/>
                <a:chOff x="1589024" y="3452580"/>
                <a:chExt cx="574626" cy="407048"/>
              </a:xfrm>
              <a:solidFill>
                <a:schemeClr val="bg1"/>
              </a:solidFill>
            </p:grpSpPr>
            <p:cxnSp>
              <p:nvCxnSpPr>
                <p:cNvPr id="144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5</a:t>
                  </a:r>
                </a:p>
              </p:txBody>
            </p:sp>
          </p:grpSp>
          <p:grpSp>
            <p:nvGrpSpPr>
              <p:cNvPr id="139" name="Group 139"/>
              <p:cNvGrpSpPr/>
              <p:nvPr/>
            </p:nvGrpSpPr>
            <p:grpSpPr>
              <a:xfrm>
                <a:off x="5686898" y="1572802"/>
                <a:ext cx="543050" cy="545946"/>
                <a:chOff x="1589024" y="3452580"/>
                <a:chExt cx="574626" cy="577807"/>
              </a:xfrm>
              <a:solidFill>
                <a:schemeClr val="bg1"/>
              </a:solidFill>
            </p:grpSpPr>
            <p:cxnSp>
              <p:nvCxnSpPr>
                <p:cNvPr id="140" name="Straight Connector 144"/>
                <p:cNvCxnSpPr/>
                <p:nvPr/>
              </p:nvCxnSpPr>
              <p:spPr>
                <a:xfrm>
                  <a:off x="1953127" y="3737193"/>
                  <a:ext cx="2993" cy="293194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2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6</a:t>
                  </a:r>
                </a:p>
              </p:txBody>
            </p:sp>
          </p:grpSp>
        </p:grpSp>
        <p:sp>
          <p:nvSpPr>
            <p:cNvPr id="169" name="Rectangle à coins arrondis 168"/>
            <p:cNvSpPr/>
            <p:nvPr/>
          </p:nvSpPr>
          <p:spPr>
            <a:xfrm>
              <a:off x="8285074" y="3999246"/>
              <a:ext cx="268448" cy="268448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</p:grpSp>
      <p:grpSp>
        <p:nvGrpSpPr>
          <p:cNvPr id="9" name="Grouper 8"/>
          <p:cNvGrpSpPr/>
          <p:nvPr/>
        </p:nvGrpSpPr>
        <p:grpSpPr>
          <a:xfrm>
            <a:off x="5803427" y="5243248"/>
            <a:ext cx="2698436" cy="1395806"/>
            <a:chOff x="4716272" y="3339346"/>
            <a:chExt cx="2945205" cy="1523451"/>
          </a:xfrm>
        </p:grpSpPr>
        <p:grpSp>
          <p:nvGrpSpPr>
            <p:cNvPr id="149" name="Grouper 148"/>
            <p:cNvGrpSpPr/>
            <p:nvPr/>
          </p:nvGrpSpPr>
          <p:grpSpPr>
            <a:xfrm>
              <a:off x="4716272" y="3339346"/>
              <a:ext cx="2692207" cy="1489296"/>
              <a:chOff x="3780535" y="625345"/>
              <a:chExt cx="2692207" cy="1489296"/>
            </a:xfrm>
          </p:grpSpPr>
          <p:cxnSp>
            <p:nvCxnSpPr>
              <p:cNvPr id="150" name="Straight Connector 136"/>
              <p:cNvCxnSpPr/>
              <p:nvPr/>
            </p:nvCxnSpPr>
            <p:spPr>
              <a:xfrm>
                <a:off x="4146884" y="820385"/>
                <a:ext cx="2325858" cy="1163215"/>
              </a:xfrm>
              <a:prstGeom prst="line">
                <a:avLst/>
              </a:prstGeom>
              <a:solidFill>
                <a:schemeClr val="bg1"/>
              </a:solidFill>
              <a:ln w="19050" cmpd="sng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51" name="Group 137"/>
              <p:cNvGrpSpPr/>
              <p:nvPr/>
            </p:nvGrpSpPr>
            <p:grpSpPr>
              <a:xfrm>
                <a:off x="3780535" y="625345"/>
                <a:ext cx="543050" cy="541029"/>
                <a:chOff x="1589024" y="3452580"/>
                <a:chExt cx="574626" cy="572603"/>
              </a:xfrm>
              <a:solidFill>
                <a:schemeClr val="bg1"/>
              </a:solidFill>
            </p:grpSpPr>
            <p:cxnSp>
              <p:nvCxnSpPr>
                <p:cNvPr id="160" name="Straight Connector 150"/>
                <p:cNvCxnSpPr/>
                <p:nvPr/>
              </p:nvCxnSpPr>
              <p:spPr>
                <a:xfrm>
                  <a:off x="1953127" y="3737193"/>
                  <a:ext cx="2993" cy="287990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62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7</a:t>
                  </a:r>
                </a:p>
              </p:txBody>
            </p:sp>
          </p:grpSp>
          <p:grpSp>
            <p:nvGrpSpPr>
              <p:cNvPr id="152" name="Group 138"/>
              <p:cNvGrpSpPr/>
              <p:nvPr/>
            </p:nvGrpSpPr>
            <p:grpSpPr>
              <a:xfrm>
                <a:off x="4705506" y="1078161"/>
                <a:ext cx="543050" cy="549644"/>
                <a:chOff x="1589024" y="3452580"/>
                <a:chExt cx="574626" cy="581721"/>
              </a:xfrm>
              <a:solidFill>
                <a:schemeClr val="bg1"/>
              </a:solidFill>
            </p:grpSpPr>
            <p:cxnSp>
              <p:nvCxnSpPr>
                <p:cNvPr id="157" name="Straight Connector 147"/>
                <p:cNvCxnSpPr/>
                <p:nvPr/>
              </p:nvCxnSpPr>
              <p:spPr>
                <a:xfrm>
                  <a:off x="1953127" y="3737193"/>
                  <a:ext cx="2993" cy="297108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9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8</a:t>
                  </a:r>
                </a:p>
              </p:txBody>
            </p:sp>
          </p:grpSp>
          <p:grpSp>
            <p:nvGrpSpPr>
              <p:cNvPr id="153" name="Group 139"/>
              <p:cNvGrpSpPr/>
              <p:nvPr/>
            </p:nvGrpSpPr>
            <p:grpSpPr>
              <a:xfrm>
                <a:off x="5686898" y="1572804"/>
                <a:ext cx="543050" cy="541837"/>
                <a:chOff x="1589024" y="3452580"/>
                <a:chExt cx="574626" cy="573458"/>
              </a:xfrm>
              <a:solidFill>
                <a:schemeClr val="bg1"/>
              </a:solidFill>
            </p:grpSpPr>
            <p:cxnSp>
              <p:nvCxnSpPr>
                <p:cNvPr id="154" name="Straight Connector 144"/>
                <p:cNvCxnSpPr/>
                <p:nvPr/>
              </p:nvCxnSpPr>
              <p:spPr>
                <a:xfrm>
                  <a:off x="1953127" y="3737193"/>
                  <a:ext cx="2993" cy="288845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6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9</a:t>
                  </a:r>
                </a:p>
              </p:txBody>
            </p:sp>
          </p:grpSp>
        </p:grpSp>
        <p:sp>
          <p:nvSpPr>
            <p:cNvPr id="170" name="Rectangle à coins arrondis 169"/>
            <p:cNvSpPr/>
            <p:nvPr/>
          </p:nvSpPr>
          <p:spPr>
            <a:xfrm>
              <a:off x="7393029" y="4594349"/>
              <a:ext cx="268448" cy="268448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</p:grpSp>
      <p:grpSp>
        <p:nvGrpSpPr>
          <p:cNvPr id="228" name="Grouper 227"/>
          <p:cNvGrpSpPr/>
          <p:nvPr/>
        </p:nvGrpSpPr>
        <p:grpSpPr>
          <a:xfrm>
            <a:off x="4694583" y="3597103"/>
            <a:ext cx="291360" cy="338554"/>
            <a:chOff x="4325324" y="2687253"/>
            <a:chExt cx="318005" cy="369514"/>
          </a:xfrm>
        </p:grpSpPr>
        <p:sp>
          <p:nvSpPr>
            <p:cNvPr id="224" name="Rectangle à coins arrondis 223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27" name="ZoneTexte 226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2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29" name="Grouper 228"/>
          <p:cNvGrpSpPr/>
          <p:nvPr/>
        </p:nvGrpSpPr>
        <p:grpSpPr>
          <a:xfrm>
            <a:off x="5535087" y="4019149"/>
            <a:ext cx="291360" cy="338554"/>
            <a:chOff x="4325324" y="2687253"/>
            <a:chExt cx="318005" cy="369514"/>
          </a:xfrm>
        </p:grpSpPr>
        <p:sp>
          <p:nvSpPr>
            <p:cNvPr id="230" name="Rectangle à coins arrondis 229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31" name="ZoneTexte 230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2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32" name="Grouper 231"/>
          <p:cNvGrpSpPr/>
          <p:nvPr/>
        </p:nvGrpSpPr>
        <p:grpSpPr>
          <a:xfrm>
            <a:off x="6438306" y="4467608"/>
            <a:ext cx="291360" cy="338554"/>
            <a:chOff x="4325324" y="2687253"/>
            <a:chExt cx="318005" cy="369514"/>
          </a:xfrm>
        </p:grpSpPr>
        <p:sp>
          <p:nvSpPr>
            <p:cNvPr id="233" name="Rectangle à coins arrondis 232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34" name="ZoneTexte 233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2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35" name="Grouper 234"/>
          <p:cNvGrpSpPr/>
          <p:nvPr/>
        </p:nvGrpSpPr>
        <p:grpSpPr>
          <a:xfrm>
            <a:off x="3836024" y="1723989"/>
            <a:ext cx="312906" cy="338554"/>
            <a:chOff x="4325324" y="2687253"/>
            <a:chExt cx="341521" cy="369514"/>
          </a:xfrm>
        </p:grpSpPr>
        <p:sp>
          <p:nvSpPr>
            <p:cNvPr id="236" name="Rectangle à coins arrondis 235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37" name="ZoneTexte 236"/>
            <p:cNvSpPr txBox="1"/>
            <p:nvPr/>
          </p:nvSpPr>
          <p:spPr>
            <a:xfrm>
              <a:off x="4325324" y="2687253"/>
              <a:ext cx="341521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Avenir Light"/>
                  <a:cs typeface="Avenir Light"/>
                </a:rPr>
                <a:t>ø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38" name="Grouper 237"/>
          <p:cNvGrpSpPr/>
          <p:nvPr/>
        </p:nvGrpSpPr>
        <p:grpSpPr>
          <a:xfrm>
            <a:off x="5552049" y="5508135"/>
            <a:ext cx="291360" cy="338554"/>
            <a:chOff x="4325324" y="2687253"/>
            <a:chExt cx="318005" cy="369514"/>
          </a:xfrm>
        </p:grpSpPr>
        <p:sp>
          <p:nvSpPr>
            <p:cNvPr id="239" name="Rectangle à coins arrondis 238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40" name="ZoneTexte 239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5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41" name="Grouper 240"/>
          <p:cNvGrpSpPr/>
          <p:nvPr/>
        </p:nvGrpSpPr>
        <p:grpSpPr>
          <a:xfrm>
            <a:off x="7299188" y="6369966"/>
            <a:ext cx="291360" cy="338554"/>
            <a:chOff x="4325324" y="2687253"/>
            <a:chExt cx="318005" cy="369514"/>
          </a:xfrm>
        </p:grpSpPr>
        <p:sp>
          <p:nvSpPr>
            <p:cNvPr id="242" name="Rectangle à coins arrondis 241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43" name="ZoneTexte 242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5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44" name="Grouper 243"/>
          <p:cNvGrpSpPr/>
          <p:nvPr/>
        </p:nvGrpSpPr>
        <p:grpSpPr>
          <a:xfrm>
            <a:off x="6395877" y="5923719"/>
            <a:ext cx="291360" cy="338554"/>
            <a:chOff x="4325324" y="2687253"/>
            <a:chExt cx="318005" cy="369514"/>
          </a:xfrm>
        </p:grpSpPr>
        <p:sp>
          <p:nvSpPr>
            <p:cNvPr id="245" name="Rectangle à coins arrondis 244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46" name="ZoneTexte 245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5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47" name="Grouper 246"/>
          <p:cNvGrpSpPr/>
          <p:nvPr/>
        </p:nvGrpSpPr>
        <p:grpSpPr>
          <a:xfrm>
            <a:off x="4686636" y="2140869"/>
            <a:ext cx="312906" cy="338554"/>
            <a:chOff x="4325324" y="2687253"/>
            <a:chExt cx="341521" cy="369514"/>
          </a:xfrm>
        </p:grpSpPr>
        <p:sp>
          <p:nvSpPr>
            <p:cNvPr id="248" name="Rectangle à coins arrondis 247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49" name="ZoneTexte 248"/>
            <p:cNvSpPr txBox="1"/>
            <p:nvPr/>
          </p:nvSpPr>
          <p:spPr>
            <a:xfrm>
              <a:off x="4325324" y="2687253"/>
              <a:ext cx="341521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Avenir Light"/>
                  <a:cs typeface="Avenir Light"/>
                </a:rPr>
                <a:t>ø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50" name="Grouper 249"/>
          <p:cNvGrpSpPr/>
          <p:nvPr/>
        </p:nvGrpSpPr>
        <p:grpSpPr>
          <a:xfrm>
            <a:off x="5559602" y="2637192"/>
            <a:ext cx="312906" cy="338554"/>
            <a:chOff x="4325324" y="2687253"/>
            <a:chExt cx="341521" cy="369514"/>
          </a:xfrm>
        </p:grpSpPr>
        <p:sp>
          <p:nvSpPr>
            <p:cNvPr id="251" name="Rectangle à coins arrondis 250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52" name="ZoneTexte 251"/>
            <p:cNvSpPr txBox="1"/>
            <p:nvPr/>
          </p:nvSpPr>
          <p:spPr>
            <a:xfrm>
              <a:off x="4325324" y="2687253"/>
              <a:ext cx="341521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Avenir Light"/>
                  <a:cs typeface="Avenir Light"/>
                </a:rPr>
                <a:t>ø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sp>
        <p:nvSpPr>
          <p:cNvPr id="254" name="Forme libre 253"/>
          <p:cNvSpPr/>
          <p:nvPr/>
        </p:nvSpPr>
        <p:spPr>
          <a:xfrm>
            <a:off x="4496677" y="1343112"/>
            <a:ext cx="3179511" cy="5004011"/>
          </a:xfrm>
          <a:custGeom>
            <a:avLst/>
            <a:gdLst>
              <a:gd name="connsiteX0" fmla="*/ 0 w 3470273"/>
              <a:gd name="connsiteY0" fmla="*/ 0 h 5461622"/>
              <a:gd name="connsiteX1" fmla="*/ 939567 w 3470273"/>
              <a:gd name="connsiteY1" fmla="*/ 505897 h 5461622"/>
              <a:gd name="connsiteX2" fmla="*/ 1073791 w 3470273"/>
              <a:gd name="connsiteY2" fmla="*/ 2116508 h 5461622"/>
              <a:gd name="connsiteX3" fmla="*/ 1889459 w 3470273"/>
              <a:gd name="connsiteY3" fmla="*/ 2663702 h 5461622"/>
              <a:gd name="connsiteX4" fmla="*/ 2013358 w 3470273"/>
              <a:gd name="connsiteY4" fmla="*/ 4284637 h 5461622"/>
              <a:gd name="connsiteX5" fmla="*/ 3427871 w 3470273"/>
              <a:gd name="connsiteY5" fmla="*/ 5038320 h 5461622"/>
              <a:gd name="connsiteX6" fmla="*/ 3128448 w 3470273"/>
              <a:gd name="connsiteY6" fmla="*/ 5461622 h 546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70273" h="5461622">
                <a:moveTo>
                  <a:pt x="0" y="0"/>
                </a:moveTo>
                <a:cubicBezTo>
                  <a:pt x="380301" y="76573"/>
                  <a:pt x="760602" y="153146"/>
                  <a:pt x="939567" y="505897"/>
                </a:cubicBezTo>
                <a:cubicBezTo>
                  <a:pt x="1118532" y="858648"/>
                  <a:pt x="915476" y="1756874"/>
                  <a:pt x="1073791" y="2116508"/>
                </a:cubicBezTo>
                <a:cubicBezTo>
                  <a:pt x="1232106" y="2476142"/>
                  <a:pt x="1732865" y="2302347"/>
                  <a:pt x="1889459" y="2663702"/>
                </a:cubicBezTo>
                <a:cubicBezTo>
                  <a:pt x="2046053" y="3025057"/>
                  <a:pt x="1756956" y="3888867"/>
                  <a:pt x="2013358" y="4284637"/>
                </a:cubicBezTo>
                <a:cubicBezTo>
                  <a:pt x="2269760" y="4680407"/>
                  <a:pt x="3242023" y="4842156"/>
                  <a:pt x="3427871" y="5038320"/>
                </a:cubicBezTo>
                <a:cubicBezTo>
                  <a:pt x="3613719" y="5234484"/>
                  <a:pt x="3128448" y="5461622"/>
                  <a:pt x="3128448" y="5461622"/>
                </a:cubicBezTo>
              </a:path>
            </a:pathLst>
          </a:custGeom>
          <a:ln w="5715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276" name="Ellipse 275"/>
          <p:cNvSpPr/>
          <p:nvPr/>
        </p:nvSpPr>
        <p:spPr>
          <a:xfrm>
            <a:off x="4446851" y="1295812"/>
            <a:ext cx="94598" cy="94598"/>
          </a:xfrm>
          <a:prstGeom prst="ellipse">
            <a:avLst/>
          </a:prstGeom>
          <a:solidFill>
            <a:srgbClr val="4F81BD"/>
          </a:solidFill>
          <a:ln>
            <a:solidFill>
              <a:srgbClr val="4F81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grpSp>
        <p:nvGrpSpPr>
          <p:cNvPr id="282" name="Grouper 281"/>
          <p:cNvGrpSpPr/>
          <p:nvPr/>
        </p:nvGrpSpPr>
        <p:grpSpPr>
          <a:xfrm>
            <a:off x="3881867" y="5234319"/>
            <a:ext cx="963222" cy="277246"/>
            <a:chOff x="3396437" y="5094536"/>
            <a:chExt cx="1051308" cy="302599"/>
          </a:xfrm>
        </p:grpSpPr>
        <p:sp>
          <p:nvSpPr>
            <p:cNvPr id="279" name="ZoneTexte 278"/>
            <p:cNvSpPr txBox="1"/>
            <p:nvPr/>
          </p:nvSpPr>
          <p:spPr>
            <a:xfrm>
              <a:off x="3396437" y="5111601"/>
              <a:ext cx="1051308" cy="285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 smtClean="0">
                  <a:latin typeface="Avenir Light"/>
                  <a:cs typeface="Avenir Light"/>
                </a:rPr>
                <a:t>JUMP TO</a:t>
              </a:r>
              <a:endParaRPr lang="fr-FR" sz="1100" b="1" dirty="0">
                <a:latin typeface="Avenir Light"/>
                <a:cs typeface="Avenir Light"/>
              </a:endParaRPr>
            </a:p>
          </p:txBody>
        </p:sp>
        <p:sp>
          <p:nvSpPr>
            <p:cNvPr id="280" name="Oval 152"/>
            <p:cNvSpPr/>
            <p:nvPr/>
          </p:nvSpPr>
          <p:spPr>
            <a:xfrm>
              <a:off x="4158181" y="5094536"/>
              <a:ext cx="274706" cy="278675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008000"/>
              </a:solidFill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Avenir Light"/>
                  <a:cs typeface="Avenir Light"/>
                </a:rPr>
                <a:t>5</a:t>
              </a:r>
            </a:p>
          </p:txBody>
        </p:sp>
      </p:grpSp>
      <p:sp>
        <p:nvSpPr>
          <p:cNvPr id="287" name="Triangle isocèle 286"/>
          <p:cNvSpPr/>
          <p:nvPr/>
        </p:nvSpPr>
        <p:spPr>
          <a:xfrm rot="5400000">
            <a:off x="5769637" y="3896649"/>
            <a:ext cx="139432" cy="112921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7" name="Forme libre 6"/>
          <p:cNvSpPr/>
          <p:nvPr/>
        </p:nvSpPr>
        <p:spPr>
          <a:xfrm>
            <a:off x="3910168" y="3954774"/>
            <a:ext cx="3254179" cy="2505861"/>
          </a:xfrm>
          <a:custGeom>
            <a:avLst/>
            <a:gdLst>
              <a:gd name="connsiteX0" fmla="*/ 3551770 w 3551770"/>
              <a:gd name="connsiteY0" fmla="*/ 2694675 h 2694675"/>
              <a:gd name="connsiteX1" fmla="*/ 0 w 3551770"/>
              <a:gd name="connsiteY1" fmla="*/ 2674026 h 2694675"/>
              <a:gd name="connsiteX2" fmla="*/ 0 w 3551770"/>
              <a:gd name="connsiteY2" fmla="*/ 0 h 2694675"/>
              <a:gd name="connsiteX3" fmla="*/ 2137257 w 3551770"/>
              <a:gd name="connsiteY3" fmla="*/ 0 h 269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1770" h="2694675">
                <a:moveTo>
                  <a:pt x="3551770" y="2694675"/>
                </a:moveTo>
                <a:lnTo>
                  <a:pt x="0" y="2674026"/>
                </a:lnTo>
                <a:lnTo>
                  <a:pt x="0" y="0"/>
                </a:lnTo>
                <a:lnTo>
                  <a:pt x="2137257" y="0"/>
                </a:lnTo>
              </a:path>
            </a:pathLst>
          </a:custGeom>
          <a:ln>
            <a:prstDash val="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01" name="Forme libre 100"/>
          <p:cNvSpPr/>
          <p:nvPr/>
        </p:nvSpPr>
        <p:spPr>
          <a:xfrm>
            <a:off x="6358720" y="3939667"/>
            <a:ext cx="487624" cy="555529"/>
          </a:xfrm>
          <a:custGeom>
            <a:avLst/>
            <a:gdLst>
              <a:gd name="connsiteX0" fmla="*/ 0 w 573674"/>
              <a:gd name="connsiteY0" fmla="*/ 0 h 753684"/>
              <a:gd name="connsiteX1" fmla="*/ 567870 w 573674"/>
              <a:gd name="connsiteY1" fmla="*/ 340707 h 753684"/>
              <a:gd name="connsiteX2" fmla="*/ 309747 w 573674"/>
              <a:gd name="connsiteY2" fmla="*/ 753684 h 753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3674" h="753684">
                <a:moveTo>
                  <a:pt x="0" y="0"/>
                </a:moveTo>
                <a:cubicBezTo>
                  <a:pt x="258122" y="107546"/>
                  <a:pt x="516245" y="215093"/>
                  <a:pt x="567870" y="340707"/>
                </a:cubicBezTo>
                <a:cubicBezTo>
                  <a:pt x="619495" y="466321"/>
                  <a:pt x="309747" y="753684"/>
                  <a:pt x="309747" y="753684"/>
                </a:cubicBezTo>
              </a:path>
            </a:pathLst>
          </a:custGeom>
          <a:ln w="5715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07" name="Ellipse 106"/>
          <p:cNvSpPr/>
          <p:nvPr/>
        </p:nvSpPr>
        <p:spPr>
          <a:xfrm>
            <a:off x="6329321" y="3895666"/>
            <a:ext cx="94598" cy="94598"/>
          </a:xfrm>
          <a:prstGeom prst="ellipse">
            <a:avLst/>
          </a:prstGeom>
          <a:solidFill>
            <a:srgbClr val="4F81BD"/>
          </a:solidFill>
          <a:ln>
            <a:solidFill>
              <a:srgbClr val="4F81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/>
              <a:t>	Stackless query &gt;</a:t>
            </a:r>
            <a:endParaRPr lang="fr-FR" dirty="0"/>
          </a:p>
        </p:txBody>
      </p:sp>
      <p:sp>
        <p:nvSpPr>
          <p:cNvPr id="121" name="Ellipse 120"/>
          <p:cNvSpPr/>
          <p:nvPr/>
        </p:nvSpPr>
        <p:spPr>
          <a:xfrm>
            <a:off x="2249723" y="4027377"/>
            <a:ext cx="42326" cy="4183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23" name="ZoneTexte 122"/>
          <p:cNvSpPr txBox="1"/>
          <p:nvPr/>
        </p:nvSpPr>
        <p:spPr>
          <a:xfrm>
            <a:off x="906056" y="626065"/>
            <a:ext cx="6684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New query algorithm: starts with intersection node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611686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317500" y="1328174"/>
            <a:ext cx="2393950" cy="4526526"/>
            <a:chOff x="6350" y="739845"/>
            <a:chExt cx="2705100" cy="5114855"/>
          </a:xfrm>
        </p:grpSpPr>
        <p:sp>
          <p:nvSpPr>
            <p:cNvPr id="215" name="Forme libre 214"/>
            <p:cNvSpPr/>
            <p:nvPr/>
          </p:nvSpPr>
          <p:spPr>
            <a:xfrm>
              <a:off x="1435100" y="4699000"/>
              <a:ext cx="1276350" cy="1149350"/>
            </a:xfrm>
            <a:custGeom>
              <a:avLst/>
              <a:gdLst>
                <a:gd name="connsiteX0" fmla="*/ 190500 w 1276350"/>
                <a:gd name="connsiteY0" fmla="*/ 0 h 1149350"/>
                <a:gd name="connsiteX1" fmla="*/ 0 w 1276350"/>
                <a:gd name="connsiteY1" fmla="*/ 1079500 h 1149350"/>
                <a:gd name="connsiteX2" fmla="*/ 203200 w 1276350"/>
                <a:gd name="connsiteY2" fmla="*/ 1149350 h 1149350"/>
                <a:gd name="connsiteX3" fmla="*/ 1276350 w 1276350"/>
                <a:gd name="connsiteY3" fmla="*/ 1079500 h 1149350"/>
                <a:gd name="connsiteX4" fmla="*/ 1181100 w 1276350"/>
                <a:gd name="connsiteY4" fmla="*/ 95250 h 1149350"/>
                <a:gd name="connsiteX5" fmla="*/ 190500 w 1276350"/>
                <a:gd name="connsiteY5" fmla="*/ 0 h 114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6350" h="1149350">
                  <a:moveTo>
                    <a:pt x="190500" y="0"/>
                  </a:moveTo>
                  <a:lnTo>
                    <a:pt x="0" y="1079500"/>
                  </a:lnTo>
                  <a:lnTo>
                    <a:pt x="203200" y="1149350"/>
                  </a:lnTo>
                  <a:lnTo>
                    <a:pt x="1276350" y="1079500"/>
                  </a:lnTo>
                  <a:lnTo>
                    <a:pt x="1181100" y="95250"/>
                  </a:lnTo>
                  <a:lnTo>
                    <a:pt x="190500" y="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14" name="Forme libre 213"/>
            <p:cNvSpPr/>
            <p:nvPr/>
          </p:nvSpPr>
          <p:spPr>
            <a:xfrm>
              <a:off x="1206500" y="3937000"/>
              <a:ext cx="1104900" cy="1905000"/>
            </a:xfrm>
            <a:custGeom>
              <a:avLst/>
              <a:gdLst>
                <a:gd name="connsiteX0" fmla="*/ 419100 w 1104900"/>
                <a:gd name="connsiteY0" fmla="*/ 0 h 1905000"/>
                <a:gd name="connsiteX1" fmla="*/ 0 w 1104900"/>
                <a:gd name="connsiteY1" fmla="*/ 1758950 h 1905000"/>
                <a:gd name="connsiteX2" fmla="*/ 425450 w 1104900"/>
                <a:gd name="connsiteY2" fmla="*/ 1905000 h 1905000"/>
                <a:gd name="connsiteX3" fmla="*/ 1104900 w 1104900"/>
                <a:gd name="connsiteY3" fmla="*/ 1873250 h 1905000"/>
                <a:gd name="connsiteX4" fmla="*/ 1092200 w 1104900"/>
                <a:gd name="connsiteY4" fmla="*/ 6350 h 1905000"/>
                <a:gd name="connsiteX5" fmla="*/ 419100 w 1104900"/>
                <a:gd name="connsiteY5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4900" h="1905000">
                  <a:moveTo>
                    <a:pt x="419100" y="0"/>
                  </a:moveTo>
                  <a:lnTo>
                    <a:pt x="0" y="1758950"/>
                  </a:lnTo>
                  <a:lnTo>
                    <a:pt x="425450" y="1905000"/>
                  </a:lnTo>
                  <a:lnTo>
                    <a:pt x="1104900" y="1873250"/>
                  </a:lnTo>
                  <a:cubicBezTo>
                    <a:pt x="1100667" y="1250950"/>
                    <a:pt x="1096433" y="628650"/>
                    <a:pt x="1092200" y="6350"/>
                  </a:cubicBezTo>
                  <a:lnTo>
                    <a:pt x="419100" y="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13" name="Forme libre 212"/>
            <p:cNvSpPr/>
            <p:nvPr/>
          </p:nvSpPr>
          <p:spPr>
            <a:xfrm>
              <a:off x="6350" y="3009900"/>
              <a:ext cx="2019300" cy="2844800"/>
            </a:xfrm>
            <a:custGeom>
              <a:avLst/>
              <a:gdLst>
                <a:gd name="connsiteX0" fmla="*/ 0 w 2019300"/>
                <a:gd name="connsiteY0" fmla="*/ 2203450 h 2844800"/>
                <a:gd name="connsiteX1" fmla="*/ 1168400 w 2019300"/>
                <a:gd name="connsiteY1" fmla="*/ 0 h 2844800"/>
                <a:gd name="connsiteX2" fmla="*/ 2019300 w 2019300"/>
                <a:gd name="connsiteY2" fmla="*/ 114300 h 2844800"/>
                <a:gd name="connsiteX3" fmla="*/ 1619250 w 2019300"/>
                <a:gd name="connsiteY3" fmla="*/ 2844800 h 2844800"/>
                <a:gd name="connsiteX4" fmla="*/ 0 w 2019300"/>
                <a:gd name="connsiteY4" fmla="*/ 2203450 h 284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9300" h="2844800">
                  <a:moveTo>
                    <a:pt x="0" y="2203450"/>
                  </a:moveTo>
                  <a:lnTo>
                    <a:pt x="1168400" y="0"/>
                  </a:lnTo>
                  <a:lnTo>
                    <a:pt x="2019300" y="114300"/>
                  </a:lnTo>
                  <a:lnTo>
                    <a:pt x="1619250" y="2844800"/>
                  </a:lnTo>
                  <a:lnTo>
                    <a:pt x="0" y="220345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cxnSp>
          <p:nvCxnSpPr>
            <p:cNvPr id="119" name="Connecteur droit 118"/>
            <p:cNvCxnSpPr/>
            <p:nvPr/>
          </p:nvCxnSpPr>
          <p:spPr>
            <a:xfrm>
              <a:off x="2300083" y="3935923"/>
              <a:ext cx="0" cy="1878141"/>
            </a:xfrm>
            <a:prstGeom prst="line">
              <a:avLst/>
            </a:prstGeom>
            <a:ln w="3175" cmpd="sng"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cteur droit 175"/>
            <p:cNvCxnSpPr>
              <a:stCxn id="175" idx="0"/>
            </p:cNvCxnSpPr>
            <p:nvPr/>
          </p:nvCxnSpPr>
          <p:spPr>
            <a:xfrm flipH="1">
              <a:off x="1625600" y="739845"/>
              <a:ext cx="738806" cy="5102347"/>
            </a:xfrm>
            <a:prstGeom prst="line">
              <a:avLst/>
            </a:prstGeom>
            <a:ln w="3175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cteur droit 178"/>
            <p:cNvCxnSpPr>
              <a:stCxn id="175" idx="0"/>
            </p:cNvCxnSpPr>
            <p:nvPr/>
          </p:nvCxnSpPr>
          <p:spPr>
            <a:xfrm flipH="1">
              <a:off x="10326" y="739845"/>
              <a:ext cx="2354080" cy="4472711"/>
            </a:xfrm>
            <a:prstGeom prst="line">
              <a:avLst/>
            </a:prstGeom>
            <a:ln w="3175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cteur droit 171"/>
            <p:cNvCxnSpPr/>
            <p:nvPr/>
          </p:nvCxnSpPr>
          <p:spPr>
            <a:xfrm>
              <a:off x="1177042" y="3013120"/>
              <a:ext cx="842258" cy="104924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cteur droit 182"/>
            <p:cNvCxnSpPr/>
            <p:nvPr/>
          </p:nvCxnSpPr>
          <p:spPr>
            <a:xfrm>
              <a:off x="1625600" y="4702604"/>
              <a:ext cx="999346" cy="100505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cteur droit 186"/>
            <p:cNvCxnSpPr/>
            <p:nvPr/>
          </p:nvCxnSpPr>
          <p:spPr>
            <a:xfrm flipV="1">
              <a:off x="1625600" y="3935923"/>
              <a:ext cx="675013" cy="2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/>
            <p:cNvCxnSpPr>
              <a:endCxn id="215" idx="1"/>
            </p:cNvCxnSpPr>
            <p:nvPr/>
          </p:nvCxnSpPr>
          <p:spPr>
            <a:xfrm flipH="1">
              <a:off x="1435100" y="4702604"/>
              <a:ext cx="190500" cy="1075896"/>
            </a:xfrm>
            <a:prstGeom prst="line">
              <a:avLst/>
            </a:prstGeom>
            <a:ln w="3175" cmpd="sng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/>
            <p:cNvCxnSpPr>
              <a:endCxn id="215" idx="3"/>
            </p:cNvCxnSpPr>
            <p:nvPr/>
          </p:nvCxnSpPr>
          <p:spPr>
            <a:xfrm>
              <a:off x="2624946" y="4803109"/>
              <a:ext cx="86504" cy="975391"/>
            </a:xfrm>
            <a:prstGeom prst="line">
              <a:avLst/>
            </a:prstGeom>
            <a:ln w="3175" cmpd="sng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>
              <a:endCxn id="214" idx="1"/>
            </p:cNvCxnSpPr>
            <p:nvPr/>
          </p:nvCxnSpPr>
          <p:spPr>
            <a:xfrm flipH="1">
              <a:off x="1206500" y="3935925"/>
              <a:ext cx="419100" cy="1760025"/>
            </a:xfrm>
            <a:prstGeom prst="line">
              <a:avLst/>
            </a:prstGeom>
            <a:ln w="3175" cmpd="sng"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Ellipse 174"/>
            <p:cNvSpPr/>
            <p:nvPr/>
          </p:nvSpPr>
          <p:spPr>
            <a:xfrm>
              <a:off x="2312781" y="739845"/>
              <a:ext cx="103249" cy="10324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20" name="ZoneTexte 219"/>
            <p:cNvSpPr txBox="1"/>
            <p:nvPr/>
          </p:nvSpPr>
          <p:spPr>
            <a:xfrm>
              <a:off x="732542" y="3178924"/>
              <a:ext cx="32922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1</a:t>
              </a:r>
              <a:endParaRPr lang="en-US" sz="1600" dirty="0">
                <a:latin typeface="Avenir Light"/>
                <a:cs typeface="Avenir Light"/>
              </a:endParaRPr>
            </a:p>
            <a:p>
              <a:endParaRPr lang="fr-FR" dirty="0">
                <a:latin typeface="Avenir Light"/>
                <a:cs typeface="Avenir Light"/>
              </a:endParaRPr>
            </a:p>
          </p:txBody>
        </p:sp>
        <p:sp>
          <p:nvSpPr>
            <p:cNvPr id="221" name="ZoneTexte 220"/>
            <p:cNvSpPr txBox="1"/>
            <p:nvPr/>
          </p:nvSpPr>
          <p:spPr>
            <a:xfrm>
              <a:off x="1919419" y="3182267"/>
              <a:ext cx="32922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2</a:t>
              </a:r>
            </a:p>
            <a:p>
              <a:endParaRPr lang="fr-FR" dirty="0">
                <a:latin typeface="Avenir Light"/>
                <a:cs typeface="Avenir Light"/>
              </a:endParaRPr>
            </a:p>
          </p:txBody>
        </p:sp>
        <p:sp>
          <p:nvSpPr>
            <p:cNvPr id="222" name="ZoneTexte 221"/>
            <p:cNvSpPr txBox="1"/>
            <p:nvPr/>
          </p:nvSpPr>
          <p:spPr>
            <a:xfrm>
              <a:off x="1428750" y="2971125"/>
              <a:ext cx="32922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3</a:t>
              </a:r>
            </a:p>
            <a:p>
              <a:endParaRPr lang="fr-FR" dirty="0">
                <a:latin typeface="Avenir Light"/>
                <a:cs typeface="Avenir Light"/>
              </a:endParaRPr>
            </a:p>
          </p:txBody>
        </p:sp>
      </p:grpSp>
      <p:cxnSp>
        <p:nvCxnSpPr>
          <p:cNvPr id="126" name="Straight Connector 150"/>
          <p:cNvCxnSpPr>
            <a:endCxn id="162" idx="0"/>
          </p:cNvCxnSpPr>
          <p:nvPr/>
        </p:nvCxnSpPr>
        <p:spPr>
          <a:xfrm>
            <a:off x="6122578" y="3995877"/>
            <a:ext cx="5593" cy="1247371"/>
          </a:xfrm>
          <a:prstGeom prst="line">
            <a:avLst/>
          </a:prstGeom>
          <a:solidFill>
            <a:schemeClr val="bg1"/>
          </a:solidFill>
          <a:ln w="19050" cmpd="sng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0" name="Grouper 119"/>
          <p:cNvGrpSpPr/>
          <p:nvPr/>
        </p:nvGrpSpPr>
        <p:grpSpPr>
          <a:xfrm>
            <a:off x="4094453" y="1475181"/>
            <a:ext cx="2466636" cy="1867652"/>
            <a:chOff x="3780535" y="625342"/>
            <a:chExt cx="2692207" cy="2038447"/>
          </a:xfrm>
        </p:grpSpPr>
        <p:cxnSp>
          <p:nvCxnSpPr>
            <p:cNvPr id="102" name="Straight Connector 136"/>
            <p:cNvCxnSpPr/>
            <p:nvPr/>
          </p:nvCxnSpPr>
          <p:spPr>
            <a:xfrm>
              <a:off x="4146884" y="820385"/>
              <a:ext cx="2325858" cy="1163215"/>
            </a:xfrm>
            <a:prstGeom prst="line">
              <a:avLst/>
            </a:prstGeom>
            <a:solidFill>
              <a:schemeClr val="bg1"/>
            </a:solidFill>
            <a:ln w="19050" cmpd="sng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3" name="Group 137"/>
            <p:cNvGrpSpPr/>
            <p:nvPr/>
          </p:nvGrpSpPr>
          <p:grpSpPr>
            <a:xfrm>
              <a:off x="3780535" y="625342"/>
              <a:ext cx="543050" cy="534652"/>
              <a:chOff x="1589024" y="3452580"/>
              <a:chExt cx="574626" cy="565854"/>
            </a:xfrm>
            <a:solidFill>
              <a:schemeClr val="bg1"/>
            </a:solidFill>
          </p:grpSpPr>
          <p:cxnSp>
            <p:nvCxnSpPr>
              <p:cNvPr id="116" name="Straight Connector 150"/>
              <p:cNvCxnSpPr/>
              <p:nvPr/>
            </p:nvCxnSpPr>
            <p:spPr>
              <a:xfrm>
                <a:off x="1964074" y="3857581"/>
                <a:ext cx="0" cy="160853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51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8" name="Oval 152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1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4" name="Group 138"/>
            <p:cNvGrpSpPr/>
            <p:nvPr/>
          </p:nvGrpSpPr>
          <p:grpSpPr>
            <a:xfrm>
              <a:off x="4705506" y="1078166"/>
              <a:ext cx="543050" cy="1585623"/>
              <a:chOff x="1589024" y="3452580"/>
              <a:chExt cx="574626" cy="1678157"/>
            </a:xfrm>
            <a:solidFill>
              <a:schemeClr val="bg1"/>
            </a:solidFill>
          </p:grpSpPr>
          <p:cxnSp>
            <p:nvCxnSpPr>
              <p:cNvPr id="113" name="Straight Connector 147"/>
              <p:cNvCxnSpPr>
                <a:stCxn id="115" idx="4"/>
                <a:endCxn id="148" idx="0"/>
              </p:cNvCxnSpPr>
              <p:nvPr/>
            </p:nvCxnSpPr>
            <p:spPr>
              <a:xfrm>
                <a:off x="1964074" y="3857580"/>
                <a:ext cx="4563" cy="127315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48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5" name="Oval 149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2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5" name="Group 139"/>
            <p:cNvGrpSpPr/>
            <p:nvPr/>
          </p:nvGrpSpPr>
          <p:grpSpPr>
            <a:xfrm>
              <a:off x="5660092" y="1572799"/>
              <a:ext cx="569855" cy="550925"/>
              <a:chOff x="1560660" y="3452580"/>
              <a:chExt cx="602990" cy="583077"/>
            </a:xfrm>
            <a:solidFill>
              <a:schemeClr val="bg1"/>
            </a:solidFill>
          </p:grpSpPr>
          <p:cxnSp>
            <p:nvCxnSpPr>
              <p:cNvPr id="110" name="Straight Connector 144"/>
              <p:cNvCxnSpPr/>
              <p:nvPr/>
            </p:nvCxnSpPr>
            <p:spPr>
              <a:xfrm>
                <a:off x="1953126" y="3701348"/>
                <a:ext cx="0" cy="334309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45"/>
              <p:cNvCxnSpPr/>
              <p:nvPr/>
            </p:nvCxnSpPr>
            <p:spPr>
              <a:xfrm flipH="1">
                <a:off x="1560660" y="3647961"/>
                <a:ext cx="379938" cy="239388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2" name="Oval 146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3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</p:grpSp>
      <p:sp>
        <p:nvSpPr>
          <p:cNvPr id="167" name="Rectangle à coins arrondis 166"/>
          <p:cNvSpPr/>
          <p:nvPr/>
        </p:nvSpPr>
        <p:spPr>
          <a:xfrm>
            <a:off x="6540071" y="2633098"/>
            <a:ext cx="245956" cy="245956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4945875" y="3342832"/>
            <a:ext cx="2699970" cy="1398319"/>
            <a:chOff x="5606643" y="2741500"/>
            <a:chExt cx="2946879" cy="1526194"/>
          </a:xfrm>
        </p:grpSpPr>
        <p:grpSp>
          <p:nvGrpSpPr>
            <p:cNvPr id="135" name="Grouper 134"/>
            <p:cNvGrpSpPr/>
            <p:nvPr/>
          </p:nvGrpSpPr>
          <p:grpSpPr>
            <a:xfrm>
              <a:off x="5606643" y="2741500"/>
              <a:ext cx="2692207" cy="1493400"/>
              <a:chOff x="3780535" y="625348"/>
              <a:chExt cx="2692207" cy="1493400"/>
            </a:xfrm>
          </p:grpSpPr>
          <p:cxnSp>
            <p:nvCxnSpPr>
              <p:cNvPr id="136" name="Straight Connector 136"/>
              <p:cNvCxnSpPr/>
              <p:nvPr/>
            </p:nvCxnSpPr>
            <p:spPr>
              <a:xfrm>
                <a:off x="4146884" y="820385"/>
                <a:ext cx="2325858" cy="1163215"/>
              </a:xfrm>
              <a:prstGeom prst="line">
                <a:avLst/>
              </a:prstGeom>
              <a:solidFill>
                <a:schemeClr val="bg1"/>
              </a:solidFill>
              <a:ln w="19050" cmpd="sng">
                <a:solidFill>
                  <a:srgbClr val="008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7" name="Group 137"/>
              <p:cNvGrpSpPr/>
              <p:nvPr/>
            </p:nvGrpSpPr>
            <p:grpSpPr>
              <a:xfrm>
                <a:off x="3780535" y="625348"/>
                <a:ext cx="543050" cy="561397"/>
                <a:chOff x="1589024" y="3452580"/>
                <a:chExt cx="574626" cy="594159"/>
              </a:xfrm>
              <a:solidFill>
                <a:schemeClr val="bg1"/>
              </a:solidFill>
            </p:grpSpPr>
            <p:cxnSp>
              <p:nvCxnSpPr>
                <p:cNvPr id="146" name="Straight Connector 150"/>
                <p:cNvCxnSpPr/>
                <p:nvPr/>
              </p:nvCxnSpPr>
              <p:spPr>
                <a:xfrm>
                  <a:off x="1953127" y="3737193"/>
                  <a:ext cx="6385" cy="309546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4</a:t>
                  </a:r>
                </a:p>
              </p:txBody>
            </p:sp>
          </p:grpSp>
          <p:grpSp>
            <p:nvGrpSpPr>
              <p:cNvPr id="138" name="Group 138"/>
              <p:cNvGrpSpPr/>
              <p:nvPr/>
            </p:nvGrpSpPr>
            <p:grpSpPr>
              <a:xfrm>
                <a:off x="4705506" y="1078164"/>
                <a:ext cx="543050" cy="384603"/>
                <a:chOff x="1589024" y="3452580"/>
                <a:chExt cx="574626" cy="407048"/>
              </a:xfrm>
              <a:solidFill>
                <a:schemeClr val="bg1"/>
              </a:solidFill>
            </p:grpSpPr>
            <p:cxnSp>
              <p:nvCxnSpPr>
                <p:cNvPr id="144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5</a:t>
                  </a:r>
                </a:p>
              </p:txBody>
            </p:sp>
          </p:grpSp>
          <p:grpSp>
            <p:nvGrpSpPr>
              <p:cNvPr id="139" name="Group 139"/>
              <p:cNvGrpSpPr/>
              <p:nvPr/>
            </p:nvGrpSpPr>
            <p:grpSpPr>
              <a:xfrm>
                <a:off x="5686898" y="1572802"/>
                <a:ext cx="543050" cy="545946"/>
                <a:chOff x="1589024" y="3452580"/>
                <a:chExt cx="574626" cy="577807"/>
              </a:xfrm>
              <a:solidFill>
                <a:schemeClr val="bg1"/>
              </a:solidFill>
            </p:grpSpPr>
            <p:cxnSp>
              <p:nvCxnSpPr>
                <p:cNvPr id="140" name="Straight Connector 144"/>
                <p:cNvCxnSpPr/>
                <p:nvPr/>
              </p:nvCxnSpPr>
              <p:spPr>
                <a:xfrm>
                  <a:off x="1953127" y="3737193"/>
                  <a:ext cx="2993" cy="293194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2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6</a:t>
                  </a:r>
                </a:p>
              </p:txBody>
            </p:sp>
          </p:grpSp>
        </p:grpSp>
        <p:sp>
          <p:nvSpPr>
            <p:cNvPr id="169" name="Rectangle à coins arrondis 168"/>
            <p:cNvSpPr/>
            <p:nvPr/>
          </p:nvSpPr>
          <p:spPr>
            <a:xfrm>
              <a:off x="8285074" y="3999246"/>
              <a:ext cx="268448" cy="268448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</p:grpSp>
      <p:grpSp>
        <p:nvGrpSpPr>
          <p:cNvPr id="9" name="Grouper 8"/>
          <p:cNvGrpSpPr/>
          <p:nvPr/>
        </p:nvGrpSpPr>
        <p:grpSpPr>
          <a:xfrm>
            <a:off x="5803427" y="5243248"/>
            <a:ext cx="2698436" cy="1395806"/>
            <a:chOff x="4716272" y="3339346"/>
            <a:chExt cx="2945205" cy="1523451"/>
          </a:xfrm>
        </p:grpSpPr>
        <p:grpSp>
          <p:nvGrpSpPr>
            <p:cNvPr id="149" name="Grouper 148"/>
            <p:cNvGrpSpPr/>
            <p:nvPr/>
          </p:nvGrpSpPr>
          <p:grpSpPr>
            <a:xfrm>
              <a:off x="4716272" y="3339346"/>
              <a:ext cx="2692207" cy="1489296"/>
              <a:chOff x="3780535" y="625345"/>
              <a:chExt cx="2692207" cy="1489296"/>
            </a:xfrm>
          </p:grpSpPr>
          <p:cxnSp>
            <p:nvCxnSpPr>
              <p:cNvPr id="150" name="Straight Connector 136"/>
              <p:cNvCxnSpPr/>
              <p:nvPr/>
            </p:nvCxnSpPr>
            <p:spPr>
              <a:xfrm>
                <a:off x="4146884" y="820385"/>
                <a:ext cx="2325858" cy="1163215"/>
              </a:xfrm>
              <a:prstGeom prst="line">
                <a:avLst/>
              </a:prstGeom>
              <a:solidFill>
                <a:schemeClr val="bg1"/>
              </a:solidFill>
              <a:ln w="19050" cmpd="sng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51" name="Group 137"/>
              <p:cNvGrpSpPr/>
              <p:nvPr/>
            </p:nvGrpSpPr>
            <p:grpSpPr>
              <a:xfrm>
                <a:off x="3780535" y="625345"/>
                <a:ext cx="543050" cy="541029"/>
                <a:chOff x="1589024" y="3452580"/>
                <a:chExt cx="574626" cy="572603"/>
              </a:xfrm>
              <a:solidFill>
                <a:schemeClr val="bg1"/>
              </a:solidFill>
            </p:grpSpPr>
            <p:cxnSp>
              <p:nvCxnSpPr>
                <p:cNvPr id="160" name="Straight Connector 150"/>
                <p:cNvCxnSpPr/>
                <p:nvPr/>
              </p:nvCxnSpPr>
              <p:spPr>
                <a:xfrm>
                  <a:off x="1953127" y="3737193"/>
                  <a:ext cx="2993" cy="287990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62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7</a:t>
                  </a:r>
                </a:p>
              </p:txBody>
            </p:sp>
          </p:grpSp>
          <p:grpSp>
            <p:nvGrpSpPr>
              <p:cNvPr id="152" name="Group 138"/>
              <p:cNvGrpSpPr/>
              <p:nvPr/>
            </p:nvGrpSpPr>
            <p:grpSpPr>
              <a:xfrm>
                <a:off x="4705506" y="1078161"/>
                <a:ext cx="543050" cy="549644"/>
                <a:chOff x="1589024" y="3452580"/>
                <a:chExt cx="574626" cy="581721"/>
              </a:xfrm>
              <a:solidFill>
                <a:schemeClr val="bg1"/>
              </a:solidFill>
            </p:grpSpPr>
            <p:cxnSp>
              <p:nvCxnSpPr>
                <p:cNvPr id="157" name="Straight Connector 147"/>
                <p:cNvCxnSpPr/>
                <p:nvPr/>
              </p:nvCxnSpPr>
              <p:spPr>
                <a:xfrm>
                  <a:off x="1953127" y="3737193"/>
                  <a:ext cx="2993" cy="297108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9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8</a:t>
                  </a:r>
                </a:p>
              </p:txBody>
            </p:sp>
          </p:grpSp>
          <p:grpSp>
            <p:nvGrpSpPr>
              <p:cNvPr id="153" name="Group 139"/>
              <p:cNvGrpSpPr/>
              <p:nvPr/>
            </p:nvGrpSpPr>
            <p:grpSpPr>
              <a:xfrm>
                <a:off x="5686898" y="1572804"/>
                <a:ext cx="543050" cy="541837"/>
                <a:chOff x="1589024" y="3452580"/>
                <a:chExt cx="574626" cy="573458"/>
              </a:xfrm>
              <a:solidFill>
                <a:schemeClr val="bg1"/>
              </a:solidFill>
            </p:grpSpPr>
            <p:cxnSp>
              <p:nvCxnSpPr>
                <p:cNvPr id="154" name="Straight Connector 144"/>
                <p:cNvCxnSpPr/>
                <p:nvPr/>
              </p:nvCxnSpPr>
              <p:spPr>
                <a:xfrm>
                  <a:off x="1953127" y="3737193"/>
                  <a:ext cx="2993" cy="288845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6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9</a:t>
                  </a:r>
                </a:p>
              </p:txBody>
            </p:sp>
          </p:grpSp>
        </p:grpSp>
        <p:sp>
          <p:nvSpPr>
            <p:cNvPr id="170" name="Rectangle à coins arrondis 169"/>
            <p:cNvSpPr/>
            <p:nvPr/>
          </p:nvSpPr>
          <p:spPr>
            <a:xfrm>
              <a:off x="7393029" y="4594349"/>
              <a:ext cx="268448" cy="268448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</p:grpSp>
      <p:grpSp>
        <p:nvGrpSpPr>
          <p:cNvPr id="228" name="Grouper 227"/>
          <p:cNvGrpSpPr/>
          <p:nvPr/>
        </p:nvGrpSpPr>
        <p:grpSpPr>
          <a:xfrm>
            <a:off x="4694583" y="3597103"/>
            <a:ext cx="291360" cy="338554"/>
            <a:chOff x="4325324" y="2687253"/>
            <a:chExt cx="318005" cy="369514"/>
          </a:xfrm>
        </p:grpSpPr>
        <p:sp>
          <p:nvSpPr>
            <p:cNvPr id="224" name="Rectangle à coins arrondis 223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27" name="ZoneTexte 226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2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29" name="Grouper 228"/>
          <p:cNvGrpSpPr/>
          <p:nvPr/>
        </p:nvGrpSpPr>
        <p:grpSpPr>
          <a:xfrm>
            <a:off x="5535087" y="4019149"/>
            <a:ext cx="291360" cy="338554"/>
            <a:chOff x="4325324" y="2687253"/>
            <a:chExt cx="318005" cy="369514"/>
          </a:xfrm>
        </p:grpSpPr>
        <p:sp>
          <p:nvSpPr>
            <p:cNvPr id="230" name="Rectangle à coins arrondis 229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31" name="ZoneTexte 230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2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32" name="Grouper 231"/>
          <p:cNvGrpSpPr/>
          <p:nvPr/>
        </p:nvGrpSpPr>
        <p:grpSpPr>
          <a:xfrm>
            <a:off x="6438306" y="4467608"/>
            <a:ext cx="291360" cy="338554"/>
            <a:chOff x="4325324" y="2687253"/>
            <a:chExt cx="318005" cy="369514"/>
          </a:xfrm>
        </p:grpSpPr>
        <p:sp>
          <p:nvSpPr>
            <p:cNvPr id="233" name="Rectangle à coins arrondis 232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34" name="ZoneTexte 233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2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35" name="Grouper 234"/>
          <p:cNvGrpSpPr/>
          <p:nvPr/>
        </p:nvGrpSpPr>
        <p:grpSpPr>
          <a:xfrm>
            <a:off x="3836024" y="1723989"/>
            <a:ext cx="312906" cy="338554"/>
            <a:chOff x="4325324" y="2687253"/>
            <a:chExt cx="341521" cy="369514"/>
          </a:xfrm>
        </p:grpSpPr>
        <p:sp>
          <p:nvSpPr>
            <p:cNvPr id="236" name="Rectangle à coins arrondis 235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37" name="ZoneTexte 236"/>
            <p:cNvSpPr txBox="1"/>
            <p:nvPr/>
          </p:nvSpPr>
          <p:spPr>
            <a:xfrm>
              <a:off x="4325324" y="2687253"/>
              <a:ext cx="341521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Avenir Light"/>
                  <a:cs typeface="Avenir Light"/>
                </a:rPr>
                <a:t>ø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38" name="Grouper 237"/>
          <p:cNvGrpSpPr/>
          <p:nvPr/>
        </p:nvGrpSpPr>
        <p:grpSpPr>
          <a:xfrm>
            <a:off x="5552049" y="5508135"/>
            <a:ext cx="291360" cy="338554"/>
            <a:chOff x="4325324" y="2687253"/>
            <a:chExt cx="318005" cy="369514"/>
          </a:xfrm>
        </p:grpSpPr>
        <p:sp>
          <p:nvSpPr>
            <p:cNvPr id="239" name="Rectangle à coins arrondis 238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40" name="ZoneTexte 239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5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41" name="Grouper 240"/>
          <p:cNvGrpSpPr/>
          <p:nvPr/>
        </p:nvGrpSpPr>
        <p:grpSpPr>
          <a:xfrm>
            <a:off x="7299188" y="6369966"/>
            <a:ext cx="291360" cy="338554"/>
            <a:chOff x="4325324" y="2687253"/>
            <a:chExt cx="318005" cy="369514"/>
          </a:xfrm>
        </p:grpSpPr>
        <p:sp>
          <p:nvSpPr>
            <p:cNvPr id="242" name="Rectangle à coins arrondis 241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43" name="ZoneTexte 242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5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44" name="Grouper 243"/>
          <p:cNvGrpSpPr/>
          <p:nvPr/>
        </p:nvGrpSpPr>
        <p:grpSpPr>
          <a:xfrm>
            <a:off x="6395877" y="5923719"/>
            <a:ext cx="291360" cy="338554"/>
            <a:chOff x="4325324" y="2687253"/>
            <a:chExt cx="318005" cy="369514"/>
          </a:xfrm>
        </p:grpSpPr>
        <p:sp>
          <p:nvSpPr>
            <p:cNvPr id="245" name="Rectangle à coins arrondis 244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46" name="ZoneTexte 245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5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47" name="Grouper 246"/>
          <p:cNvGrpSpPr/>
          <p:nvPr/>
        </p:nvGrpSpPr>
        <p:grpSpPr>
          <a:xfrm>
            <a:off x="4686636" y="2140869"/>
            <a:ext cx="312906" cy="338554"/>
            <a:chOff x="4325324" y="2687253"/>
            <a:chExt cx="341521" cy="369514"/>
          </a:xfrm>
        </p:grpSpPr>
        <p:sp>
          <p:nvSpPr>
            <p:cNvPr id="248" name="Rectangle à coins arrondis 247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49" name="ZoneTexte 248"/>
            <p:cNvSpPr txBox="1"/>
            <p:nvPr/>
          </p:nvSpPr>
          <p:spPr>
            <a:xfrm>
              <a:off x="4325324" y="2687253"/>
              <a:ext cx="341521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Avenir Light"/>
                  <a:cs typeface="Avenir Light"/>
                </a:rPr>
                <a:t>ø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50" name="Grouper 249"/>
          <p:cNvGrpSpPr/>
          <p:nvPr/>
        </p:nvGrpSpPr>
        <p:grpSpPr>
          <a:xfrm>
            <a:off x="5559602" y="2637192"/>
            <a:ext cx="312906" cy="338554"/>
            <a:chOff x="4325324" y="2687253"/>
            <a:chExt cx="341521" cy="369514"/>
          </a:xfrm>
        </p:grpSpPr>
        <p:sp>
          <p:nvSpPr>
            <p:cNvPr id="251" name="Rectangle à coins arrondis 250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52" name="ZoneTexte 251"/>
            <p:cNvSpPr txBox="1"/>
            <p:nvPr/>
          </p:nvSpPr>
          <p:spPr>
            <a:xfrm>
              <a:off x="4325324" y="2687253"/>
              <a:ext cx="341521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Avenir Light"/>
                  <a:cs typeface="Avenir Light"/>
                </a:rPr>
                <a:t>ø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sp>
        <p:nvSpPr>
          <p:cNvPr id="254" name="Forme libre 253"/>
          <p:cNvSpPr/>
          <p:nvPr/>
        </p:nvSpPr>
        <p:spPr>
          <a:xfrm>
            <a:off x="4496677" y="1343112"/>
            <a:ext cx="3179511" cy="5004011"/>
          </a:xfrm>
          <a:custGeom>
            <a:avLst/>
            <a:gdLst>
              <a:gd name="connsiteX0" fmla="*/ 0 w 3470273"/>
              <a:gd name="connsiteY0" fmla="*/ 0 h 5461622"/>
              <a:gd name="connsiteX1" fmla="*/ 939567 w 3470273"/>
              <a:gd name="connsiteY1" fmla="*/ 505897 h 5461622"/>
              <a:gd name="connsiteX2" fmla="*/ 1073791 w 3470273"/>
              <a:gd name="connsiteY2" fmla="*/ 2116508 h 5461622"/>
              <a:gd name="connsiteX3" fmla="*/ 1889459 w 3470273"/>
              <a:gd name="connsiteY3" fmla="*/ 2663702 h 5461622"/>
              <a:gd name="connsiteX4" fmla="*/ 2013358 w 3470273"/>
              <a:gd name="connsiteY4" fmla="*/ 4284637 h 5461622"/>
              <a:gd name="connsiteX5" fmla="*/ 3427871 w 3470273"/>
              <a:gd name="connsiteY5" fmla="*/ 5038320 h 5461622"/>
              <a:gd name="connsiteX6" fmla="*/ 3128448 w 3470273"/>
              <a:gd name="connsiteY6" fmla="*/ 5461622 h 546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70273" h="5461622">
                <a:moveTo>
                  <a:pt x="0" y="0"/>
                </a:moveTo>
                <a:cubicBezTo>
                  <a:pt x="380301" y="76573"/>
                  <a:pt x="760602" y="153146"/>
                  <a:pt x="939567" y="505897"/>
                </a:cubicBezTo>
                <a:cubicBezTo>
                  <a:pt x="1118532" y="858648"/>
                  <a:pt x="915476" y="1756874"/>
                  <a:pt x="1073791" y="2116508"/>
                </a:cubicBezTo>
                <a:cubicBezTo>
                  <a:pt x="1232106" y="2476142"/>
                  <a:pt x="1732865" y="2302347"/>
                  <a:pt x="1889459" y="2663702"/>
                </a:cubicBezTo>
                <a:cubicBezTo>
                  <a:pt x="2046053" y="3025057"/>
                  <a:pt x="1756956" y="3888867"/>
                  <a:pt x="2013358" y="4284637"/>
                </a:cubicBezTo>
                <a:cubicBezTo>
                  <a:pt x="2269760" y="4680407"/>
                  <a:pt x="3242023" y="4842156"/>
                  <a:pt x="3427871" y="5038320"/>
                </a:cubicBezTo>
                <a:cubicBezTo>
                  <a:pt x="3613719" y="5234484"/>
                  <a:pt x="3128448" y="5461622"/>
                  <a:pt x="3128448" y="5461622"/>
                </a:cubicBezTo>
              </a:path>
            </a:pathLst>
          </a:custGeom>
          <a:ln w="5715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276" name="Ellipse 275"/>
          <p:cNvSpPr/>
          <p:nvPr/>
        </p:nvSpPr>
        <p:spPr>
          <a:xfrm>
            <a:off x="4446851" y="1295812"/>
            <a:ext cx="94598" cy="94598"/>
          </a:xfrm>
          <a:prstGeom prst="ellipse">
            <a:avLst/>
          </a:prstGeom>
          <a:solidFill>
            <a:srgbClr val="4F81BD"/>
          </a:solidFill>
          <a:ln>
            <a:solidFill>
              <a:srgbClr val="4F81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grpSp>
        <p:nvGrpSpPr>
          <p:cNvPr id="282" name="Grouper 281"/>
          <p:cNvGrpSpPr/>
          <p:nvPr/>
        </p:nvGrpSpPr>
        <p:grpSpPr>
          <a:xfrm>
            <a:off x="3881867" y="5234319"/>
            <a:ext cx="963222" cy="277246"/>
            <a:chOff x="3396437" y="5094536"/>
            <a:chExt cx="1051308" cy="302599"/>
          </a:xfrm>
        </p:grpSpPr>
        <p:sp>
          <p:nvSpPr>
            <p:cNvPr id="279" name="ZoneTexte 278"/>
            <p:cNvSpPr txBox="1"/>
            <p:nvPr/>
          </p:nvSpPr>
          <p:spPr>
            <a:xfrm>
              <a:off x="3396437" y="5111601"/>
              <a:ext cx="1051308" cy="285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 smtClean="0">
                  <a:latin typeface="Avenir Light"/>
                  <a:cs typeface="Avenir Light"/>
                </a:rPr>
                <a:t>JUMP TO</a:t>
              </a:r>
              <a:endParaRPr lang="fr-FR" sz="1100" b="1" dirty="0">
                <a:latin typeface="Avenir Light"/>
                <a:cs typeface="Avenir Light"/>
              </a:endParaRPr>
            </a:p>
          </p:txBody>
        </p:sp>
        <p:sp>
          <p:nvSpPr>
            <p:cNvPr id="280" name="Oval 152"/>
            <p:cNvSpPr/>
            <p:nvPr/>
          </p:nvSpPr>
          <p:spPr>
            <a:xfrm>
              <a:off x="4158181" y="5094536"/>
              <a:ext cx="274706" cy="278675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008000"/>
              </a:solidFill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Avenir Light"/>
                  <a:cs typeface="Avenir Light"/>
                </a:rPr>
                <a:t>5</a:t>
              </a:r>
            </a:p>
          </p:txBody>
        </p:sp>
      </p:grpSp>
      <p:sp>
        <p:nvSpPr>
          <p:cNvPr id="287" name="Triangle isocèle 286"/>
          <p:cNvSpPr/>
          <p:nvPr/>
        </p:nvSpPr>
        <p:spPr>
          <a:xfrm rot="5400000">
            <a:off x="5769637" y="3896649"/>
            <a:ext cx="139432" cy="112921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7" name="Forme libre 6"/>
          <p:cNvSpPr/>
          <p:nvPr/>
        </p:nvSpPr>
        <p:spPr>
          <a:xfrm>
            <a:off x="3910168" y="3954774"/>
            <a:ext cx="3254179" cy="2505861"/>
          </a:xfrm>
          <a:custGeom>
            <a:avLst/>
            <a:gdLst>
              <a:gd name="connsiteX0" fmla="*/ 3551770 w 3551770"/>
              <a:gd name="connsiteY0" fmla="*/ 2694675 h 2694675"/>
              <a:gd name="connsiteX1" fmla="*/ 0 w 3551770"/>
              <a:gd name="connsiteY1" fmla="*/ 2674026 h 2694675"/>
              <a:gd name="connsiteX2" fmla="*/ 0 w 3551770"/>
              <a:gd name="connsiteY2" fmla="*/ 0 h 2694675"/>
              <a:gd name="connsiteX3" fmla="*/ 2137257 w 3551770"/>
              <a:gd name="connsiteY3" fmla="*/ 0 h 269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1770" h="2694675">
                <a:moveTo>
                  <a:pt x="3551770" y="2694675"/>
                </a:moveTo>
                <a:lnTo>
                  <a:pt x="0" y="2674026"/>
                </a:lnTo>
                <a:lnTo>
                  <a:pt x="0" y="0"/>
                </a:lnTo>
                <a:lnTo>
                  <a:pt x="2137257" y="0"/>
                </a:lnTo>
              </a:path>
            </a:pathLst>
          </a:custGeom>
          <a:ln>
            <a:prstDash val="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01" name="Forme libre 100"/>
          <p:cNvSpPr/>
          <p:nvPr/>
        </p:nvSpPr>
        <p:spPr>
          <a:xfrm>
            <a:off x="6358720" y="3939667"/>
            <a:ext cx="487624" cy="555529"/>
          </a:xfrm>
          <a:custGeom>
            <a:avLst/>
            <a:gdLst>
              <a:gd name="connsiteX0" fmla="*/ 0 w 573674"/>
              <a:gd name="connsiteY0" fmla="*/ 0 h 753684"/>
              <a:gd name="connsiteX1" fmla="*/ 567870 w 573674"/>
              <a:gd name="connsiteY1" fmla="*/ 340707 h 753684"/>
              <a:gd name="connsiteX2" fmla="*/ 309747 w 573674"/>
              <a:gd name="connsiteY2" fmla="*/ 753684 h 753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3674" h="753684">
                <a:moveTo>
                  <a:pt x="0" y="0"/>
                </a:moveTo>
                <a:cubicBezTo>
                  <a:pt x="258122" y="107546"/>
                  <a:pt x="516245" y="215093"/>
                  <a:pt x="567870" y="340707"/>
                </a:cubicBezTo>
                <a:cubicBezTo>
                  <a:pt x="619495" y="466321"/>
                  <a:pt x="309747" y="753684"/>
                  <a:pt x="309747" y="753684"/>
                </a:cubicBezTo>
              </a:path>
            </a:pathLst>
          </a:custGeom>
          <a:ln w="5715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07" name="Ellipse 106"/>
          <p:cNvSpPr/>
          <p:nvPr/>
        </p:nvSpPr>
        <p:spPr>
          <a:xfrm>
            <a:off x="6329321" y="3895666"/>
            <a:ext cx="94598" cy="94598"/>
          </a:xfrm>
          <a:prstGeom prst="ellipse">
            <a:avLst/>
          </a:prstGeom>
          <a:solidFill>
            <a:srgbClr val="4F81BD"/>
          </a:solidFill>
          <a:ln>
            <a:solidFill>
              <a:srgbClr val="4F81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grpSp>
        <p:nvGrpSpPr>
          <p:cNvPr id="109" name="Grouper 108"/>
          <p:cNvGrpSpPr/>
          <p:nvPr/>
        </p:nvGrpSpPr>
        <p:grpSpPr>
          <a:xfrm>
            <a:off x="7965326" y="3326157"/>
            <a:ext cx="963222" cy="277246"/>
            <a:chOff x="3396437" y="5094536"/>
            <a:chExt cx="1051308" cy="302599"/>
          </a:xfrm>
        </p:grpSpPr>
        <p:sp>
          <p:nvSpPr>
            <p:cNvPr id="121" name="ZoneTexte 120"/>
            <p:cNvSpPr txBox="1"/>
            <p:nvPr/>
          </p:nvSpPr>
          <p:spPr>
            <a:xfrm>
              <a:off x="3396437" y="5111601"/>
              <a:ext cx="1051308" cy="285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 smtClean="0">
                  <a:latin typeface="Avenir Light"/>
                  <a:cs typeface="Avenir Light"/>
                </a:rPr>
                <a:t>JUMP TO</a:t>
              </a:r>
              <a:endParaRPr lang="fr-FR" sz="1100" b="1" dirty="0">
                <a:latin typeface="Avenir Light"/>
                <a:cs typeface="Avenir Light"/>
              </a:endParaRPr>
            </a:p>
          </p:txBody>
        </p:sp>
        <p:sp>
          <p:nvSpPr>
            <p:cNvPr id="122" name="Oval 152"/>
            <p:cNvSpPr/>
            <p:nvPr/>
          </p:nvSpPr>
          <p:spPr>
            <a:xfrm>
              <a:off x="4158181" y="5094536"/>
              <a:ext cx="274706" cy="278675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FF0000"/>
              </a:solidFill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Avenir Light"/>
                  <a:cs typeface="Avenir Light"/>
                </a:rPr>
                <a:t>2</a:t>
              </a:r>
              <a:endParaRPr lang="en-US" sz="1200" dirty="0">
                <a:solidFill>
                  <a:schemeClr val="tx1"/>
                </a:solidFill>
                <a:latin typeface="Avenir Light"/>
                <a:cs typeface="Avenir Light"/>
              </a:endParaRPr>
            </a:p>
          </p:txBody>
        </p:sp>
      </p:grpSp>
      <p:sp>
        <p:nvSpPr>
          <p:cNvPr id="123" name="Forme libre 122"/>
          <p:cNvSpPr/>
          <p:nvPr/>
        </p:nvSpPr>
        <p:spPr>
          <a:xfrm>
            <a:off x="5560570" y="1755587"/>
            <a:ext cx="2404755" cy="3316234"/>
          </a:xfrm>
          <a:custGeom>
            <a:avLst/>
            <a:gdLst>
              <a:gd name="connsiteX0" fmla="*/ 1079500 w 2624667"/>
              <a:gd name="connsiteY0" fmla="*/ 3333750 h 3619500"/>
              <a:gd name="connsiteX1" fmla="*/ 1079500 w 2624667"/>
              <a:gd name="connsiteY1" fmla="*/ 3608917 h 3619500"/>
              <a:gd name="connsiteX2" fmla="*/ 2624667 w 2624667"/>
              <a:gd name="connsiteY2" fmla="*/ 3619500 h 3619500"/>
              <a:gd name="connsiteX3" fmla="*/ 2603500 w 2624667"/>
              <a:gd name="connsiteY3" fmla="*/ 0 h 3619500"/>
              <a:gd name="connsiteX4" fmla="*/ 0 w 2624667"/>
              <a:gd name="connsiteY4" fmla="*/ 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4667" h="3619500">
                <a:moveTo>
                  <a:pt x="1079500" y="3333750"/>
                </a:moveTo>
                <a:lnTo>
                  <a:pt x="1079500" y="3608917"/>
                </a:lnTo>
                <a:lnTo>
                  <a:pt x="2624667" y="3619500"/>
                </a:lnTo>
                <a:lnTo>
                  <a:pt x="2603500" y="0"/>
                </a:lnTo>
                <a:lnTo>
                  <a:pt x="0" y="0"/>
                </a:lnTo>
              </a:path>
            </a:pathLst>
          </a:custGeom>
          <a:ln>
            <a:prstDash val="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24" name="Triangle isocèle 123"/>
          <p:cNvSpPr/>
          <p:nvPr/>
        </p:nvSpPr>
        <p:spPr>
          <a:xfrm rot="16200000">
            <a:off x="5506437" y="1694677"/>
            <a:ext cx="139432" cy="112921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25" name="ZoneTexte 124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/>
              <a:t>	Stackless query &gt;</a:t>
            </a:r>
            <a:endParaRPr lang="fr-FR" dirty="0"/>
          </a:p>
        </p:txBody>
      </p:sp>
      <p:sp>
        <p:nvSpPr>
          <p:cNvPr id="127" name="Ellipse 126"/>
          <p:cNvSpPr/>
          <p:nvPr/>
        </p:nvSpPr>
        <p:spPr>
          <a:xfrm>
            <a:off x="2249723" y="4027377"/>
            <a:ext cx="42326" cy="4183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29" name="ZoneTexte 128"/>
          <p:cNvSpPr txBox="1"/>
          <p:nvPr/>
        </p:nvSpPr>
        <p:spPr>
          <a:xfrm>
            <a:off x="906056" y="626065"/>
            <a:ext cx="6684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New query algorithm: starts with intersection node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691378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ZoneTexte 39"/>
          <p:cNvSpPr txBox="1"/>
          <p:nvPr/>
        </p:nvSpPr>
        <p:spPr>
          <a:xfrm>
            <a:off x="506775" y="1948698"/>
            <a:ext cx="780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venir Light"/>
                <a:cs typeface="Avenir Light"/>
              </a:rPr>
              <a:t>One shadow volume	                   	                      4 TOP tree nodes</a:t>
            </a:r>
            <a:endParaRPr lang="en-GB" dirty="0">
              <a:latin typeface="Avenir Light"/>
              <a:cs typeface="Avenir Light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en-GB" smtClean="0"/>
              <a:t>	PSV &gt; TOP Tree </a:t>
            </a:r>
            <a:endParaRPr lang="en-GB"/>
          </a:p>
        </p:txBody>
      </p:sp>
      <p:sp>
        <p:nvSpPr>
          <p:cNvPr id="41" name="ZoneTexte 40"/>
          <p:cNvSpPr txBox="1"/>
          <p:nvPr/>
        </p:nvSpPr>
        <p:spPr>
          <a:xfrm>
            <a:off x="577822" y="1081006"/>
            <a:ext cx="7809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Avenir Light"/>
                <a:cs typeface="Avenir Light"/>
              </a:rPr>
              <a:t>Ternary Object Partitioning: nodes have 3 children</a:t>
            </a:r>
            <a:endParaRPr lang="en-GB" sz="2400" dirty="0">
              <a:latin typeface="Avenir Light"/>
              <a:cs typeface="Avenir Light"/>
            </a:endParaRPr>
          </a:p>
        </p:txBody>
      </p:sp>
      <p:sp>
        <p:nvSpPr>
          <p:cNvPr id="2" name="Triangle isocèle 1"/>
          <p:cNvSpPr/>
          <p:nvPr/>
        </p:nvSpPr>
        <p:spPr>
          <a:xfrm rot="20443615">
            <a:off x="1487671" y="3553611"/>
            <a:ext cx="1314373" cy="1040345"/>
          </a:xfrm>
          <a:prstGeom prst="triangle">
            <a:avLst>
              <a:gd name="adj" fmla="val 34416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1982516" y="2447722"/>
            <a:ext cx="123937" cy="131528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sp>
        <p:nvSpPr>
          <p:cNvPr id="57" name="Triangle isocèle 4"/>
          <p:cNvSpPr/>
          <p:nvPr/>
        </p:nvSpPr>
        <p:spPr>
          <a:xfrm>
            <a:off x="1443571" y="4833343"/>
            <a:ext cx="2001535" cy="1547761"/>
          </a:xfrm>
          <a:custGeom>
            <a:avLst/>
            <a:gdLst>
              <a:gd name="connsiteX0" fmla="*/ 0 w 2351070"/>
              <a:gd name="connsiteY0" fmla="*/ 1809905 h 1809905"/>
              <a:gd name="connsiteX1" fmla="*/ 1175535 w 2351070"/>
              <a:gd name="connsiteY1" fmla="*/ 0 h 1809905"/>
              <a:gd name="connsiteX2" fmla="*/ 2351070 w 2351070"/>
              <a:gd name="connsiteY2" fmla="*/ 1809905 h 1809905"/>
              <a:gd name="connsiteX3" fmla="*/ 0 w 2351070"/>
              <a:gd name="connsiteY3" fmla="*/ 1809905 h 1809905"/>
              <a:gd name="connsiteX0" fmla="*/ 2488764 w 4839834"/>
              <a:gd name="connsiteY0" fmla="*/ 936089 h 936089"/>
              <a:gd name="connsiteX1" fmla="*/ 0 w 4839834"/>
              <a:gd name="connsiteY1" fmla="*/ 0 h 936089"/>
              <a:gd name="connsiteX2" fmla="*/ 4839834 w 4839834"/>
              <a:gd name="connsiteY2" fmla="*/ 936089 h 936089"/>
              <a:gd name="connsiteX3" fmla="*/ 2488764 w 4839834"/>
              <a:gd name="connsiteY3" fmla="*/ 936089 h 936089"/>
              <a:gd name="connsiteX0" fmla="*/ 2488764 w 2488764"/>
              <a:gd name="connsiteY0" fmla="*/ 936089 h 936089"/>
              <a:gd name="connsiteX1" fmla="*/ 0 w 2488764"/>
              <a:gd name="connsiteY1" fmla="*/ 0 h 936089"/>
              <a:gd name="connsiteX2" fmla="*/ 1944513 w 2488764"/>
              <a:gd name="connsiteY2" fmla="*/ 545784 h 936089"/>
              <a:gd name="connsiteX3" fmla="*/ 2488764 w 2488764"/>
              <a:gd name="connsiteY3" fmla="*/ 936089 h 936089"/>
              <a:gd name="connsiteX0" fmla="*/ 0 w 1989883"/>
              <a:gd name="connsiteY0" fmla="*/ 1565237 h 1565237"/>
              <a:gd name="connsiteX1" fmla="*/ 45370 w 1989883"/>
              <a:gd name="connsiteY1" fmla="*/ 0 h 1565237"/>
              <a:gd name="connsiteX2" fmla="*/ 1989883 w 1989883"/>
              <a:gd name="connsiteY2" fmla="*/ 545784 h 1565237"/>
              <a:gd name="connsiteX3" fmla="*/ 0 w 1989883"/>
              <a:gd name="connsiteY3" fmla="*/ 1565237 h 1565237"/>
              <a:gd name="connsiteX0" fmla="*/ 0 w 2001535"/>
              <a:gd name="connsiteY0" fmla="*/ 1565237 h 1565237"/>
              <a:gd name="connsiteX1" fmla="*/ 45370 w 2001535"/>
              <a:gd name="connsiteY1" fmla="*/ 0 h 1565237"/>
              <a:gd name="connsiteX2" fmla="*/ 2001535 w 2001535"/>
              <a:gd name="connsiteY2" fmla="*/ 580737 h 1565237"/>
              <a:gd name="connsiteX3" fmla="*/ 0 w 2001535"/>
              <a:gd name="connsiteY3" fmla="*/ 1565237 h 1565237"/>
              <a:gd name="connsiteX0" fmla="*/ 0 w 2001535"/>
              <a:gd name="connsiteY0" fmla="*/ 1547761 h 1547761"/>
              <a:gd name="connsiteX1" fmla="*/ 57021 w 2001535"/>
              <a:gd name="connsiteY1" fmla="*/ 0 h 1547761"/>
              <a:gd name="connsiteX2" fmla="*/ 2001535 w 2001535"/>
              <a:gd name="connsiteY2" fmla="*/ 563261 h 1547761"/>
              <a:gd name="connsiteX3" fmla="*/ 0 w 2001535"/>
              <a:gd name="connsiteY3" fmla="*/ 1547761 h 15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1535" h="1547761">
                <a:moveTo>
                  <a:pt x="0" y="1547761"/>
                </a:moveTo>
                <a:lnTo>
                  <a:pt x="57021" y="0"/>
                </a:lnTo>
                <a:lnTo>
                  <a:pt x="2001535" y="563261"/>
                </a:lnTo>
                <a:lnTo>
                  <a:pt x="0" y="1547761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sp>
        <p:nvSpPr>
          <p:cNvPr id="81" name="Flèche vers la droite 80"/>
          <p:cNvSpPr/>
          <p:nvPr/>
        </p:nvSpPr>
        <p:spPr>
          <a:xfrm>
            <a:off x="4077302" y="3597590"/>
            <a:ext cx="929197" cy="176752"/>
          </a:xfrm>
          <a:prstGeom prst="right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400211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317500" y="1328174"/>
            <a:ext cx="2393950" cy="4526526"/>
            <a:chOff x="6350" y="739845"/>
            <a:chExt cx="2705100" cy="5114855"/>
          </a:xfrm>
        </p:grpSpPr>
        <p:sp>
          <p:nvSpPr>
            <p:cNvPr id="215" name="Forme libre 214"/>
            <p:cNvSpPr/>
            <p:nvPr/>
          </p:nvSpPr>
          <p:spPr>
            <a:xfrm>
              <a:off x="1435100" y="4699000"/>
              <a:ext cx="1276350" cy="1149350"/>
            </a:xfrm>
            <a:custGeom>
              <a:avLst/>
              <a:gdLst>
                <a:gd name="connsiteX0" fmla="*/ 190500 w 1276350"/>
                <a:gd name="connsiteY0" fmla="*/ 0 h 1149350"/>
                <a:gd name="connsiteX1" fmla="*/ 0 w 1276350"/>
                <a:gd name="connsiteY1" fmla="*/ 1079500 h 1149350"/>
                <a:gd name="connsiteX2" fmla="*/ 203200 w 1276350"/>
                <a:gd name="connsiteY2" fmla="*/ 1149350 h 1149350"/>
                <a:gd name="connsiteX3" fmla="*/ 1276350 w 1276350"/>
                <a:gd name="connsiteY3" fmla="*/ 1079500 h 1149350"/>
                <a:gd name="connsiteX4" fmla="*/ 1181100 w 1276350"/>
                <a:gd name="connsiteY4" fmla="*/ 95250 h 1149350"/>
                <a:gd name="connsiteX5" fmla="*/ 190500 w 1276350"/>
                <a:gd name="connsiteY5" fmla="*/ 0 h 114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6350" h="1149350">
                  <a:moveTo>
                    <a:pt x="190500" y="0"/>
                  </a:moveTo>
                  <a:lnTo>
                    <a:pt x="0" y="1079500"/>
                  </a:lnTo>
                  <a:lnTo>
                    <a:pt x="203200" y="1149350"/>
                  </a:lnTo>
                  <a:lnTo>
                    <a:pt x="1276350" y="1079500"/>
                  </a:lnTo>
                  <a:lnTo>
                    <a:pt x="1181100" y="95250"/>
                  </a:lnTo>
                  <a:lnTo>
                    <a:pt x="190500" y="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14" name="Forme libre 213"/>
            <p:cNvSpPr/>
            <p:nvPr/>
          </p:nvSpPr>
          <p:spPr>
            <a:xfrm>
              <a:off x="1206500" y="3937000"/>
              <a:ext cx="1104900" cy="1905000"/>
            </a:xfrm>
            <a:custGeom>
              <a:avLst/>
              <a:gdLst>
                <a:gd name="connsiteX0" fmla="*/ 419100 w 1104900"/>
                <a:gd name="connsiteY0" fmla="*/ 0 h 1905000"/>
                <a:gd name="connsiteX1" fmla="*/ 0 w 1104900"/>
                <a:gd name="connsiteY1" fmla="*/ 1758950 h 1905000"/>
                <a:gd name="connsiteX2" fmla="*/ 425450 w 1104900"/>
                <a:gd name="connsiteY2" fmla="*/ 1905000 h 1905000"/>
                <a:gd name="connsiteX3" fmla="*/ 1104900 w 1104900"/>
                <a:gd name="connsiteY3" fmla="*/ 1873250 h 1905000"/>
                <a:gd name="connsiteX4" fmla="*/ 1092200 w 1104900"/>
                <a:gd name="connsiteY4" fmla="*/ 6350 h 1905000"/>
                <a:gd name="connsiteX5" fmla="*/ 419100 w 1104900"/>
                <a:gd name="connsiteY5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4900" h="1905000">
                  <a:moveTo>
                    <a:pt x="419100" y="0"/>
                  </a:moveTo>
                  <a:lnTo>
                    <a:pt x="0" y="1758950"/>
                  </a:lnTo>
                  <a:lnTo>
                    <a:pt x="425450" y="1905000"/>
                  </a:lnTo>
                  <a:lnTo>
                    <a:pt x="1104900" y="1873250"/>
                  </a:lnTo>
                  <a:cubicBezTo>
                    <a:pt x="1100667" y="1250950"/>
                    <a:pt x="1096433" y="628650"/>
                    <a:pt x="1092200" y="6350"/>
                  </a:cubicBezTo>
                  <a:lnTo>
                    <a:pt x="419100" y="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13" name="Forme libre 212"/>
            <p:cNvSpPr/>
            <p:nvPr/>
          </p:nvSpPr>
          <p:spPr>
            <a:xfrm>
              <a:off x="6350" y="3009900"/>
              <a:ext cx="2019300" cy="2844800"/>
            </a:xfrm>
            <a:custGeom>
              <a:avLst/>
              <a:gdLst>
                <a:gd name="connsiteX0" fmla="*/ 0 w 2019300"/>
                <a:gd name="connsiteY0" fmla="*/ 2203450 h 2844800"/>
                <a:gd name="connsiteX1" fmla="*/ 1168400 w 2019300"/>
                <a:gd name="connsiteY1" fmla="*/ 0 h 2844800"/>
                <a:gd name="connsiteX2" fmla="*/ 2019300 w 2019300"/>
                <a:gd name="connsiteY2" fmla="*/ 114300 h 2844800"/>
                <a:gd name="connsiteX3" fmla="*/ 1619250 w 2019300"/>
                <a:gd name="connsiteY3" fmla="*/ 2844800 h 2844800"/>
                <a:gd name="connsiteX4" fmla="*/ 0 w 2019300"/>
                <a:gd name="connsiteY4" fmla="*/ 2203450 h 284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9300" h="2844800">
                  <a:moveTo>
                    <a:pt x="0" y="2203450"/>
                  </a:moveTo>
                  <a:lnTo>
                    <a:pt x="1168400" y="0"/>
                  </a:lnTo>
                  <a:lnTo>
                    <a:pt x="2019300" y="114300"/>
                  </a:lnTo>
                  <a:lnTo>
                    <a:pt x="1619250" y="2844800"/>
                  </a:lnTo>
                  <a:lnTo>
                    <a:pt x="0" y="220345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cxnSp>
          <p:nvCxnSpPr>
            <p:cNvPr id="119" name="Connecteur droit 118"/>
            <p:cNvCxnSpPr/>
            <p:nvPr/>
          </p:nvCxnSpPr>
          <p:spPr>
            <a:xfrm>
              <a:off x="2300083" y="3935923"/>
              <a:ext cx="0" cy="1878141"/>
            </a:xfrm>
            <a:prstGeom prst="line">
              <a:avLst/>
            </a:prstGeom>
            <a:ln w="3175" cmpd="sng"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cteur droit 175"/>
            <p:cNvCxnSpPr>
              <a:stCxn id="175" idx="0"/>
            </p:cNvCxnSpPr>
            <p:nvPr/>
          </p:nvCxnSpPr>
          <p:spPr>
            <a:xfrm flipH="1">
              <a:off x="1625600" y="739845"/>
              <a:ext cx="738806" cy="5102347"/>
            </a:xfrm>
            <a:prstGeom prst="line">
              <a:avLst/>
            </a:prstGeom>
            <a:ln w="3175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cteur droit 178"/>
            <p:cNvCxnSpPr>
              <a:stCxn id="175" idx="0"/>
            </p:cNvCxnSpPr>
            <p:nvPr/>
          </p:nvCxnSpPr>
          <p:spPr>
            <a:xfrm flipH="1">
              <a:off x="10326" y="739845"/>
              <a:ext cx="2354080" cy="4472711"/>
            </a:xfrm>
            <a:prstGeom prst="line">
              <a:avLst/>
            </a:prstGeom>
            <a:ln w="3175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cteur droit 171"/>
            <p:cNvCxnSpPr/>
            <p:nvPr/>
          </p:nvCxnSpPr>
          <p:spPr>
            <a:xfrm>
              <a:off x="1177042" y="3013120"/>
              <a:ext cx="842258" cy="104924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cteur droit 182"/>
            <p:cNvCxnSpPr/>
            <p:nvPr/>
          </p:nvCxnSpPr>
          <p:spPr>
            <a:xfrm>
              <a:off x="1625600" y="4702604"/>
              <a:ext cx="999346" cy="100505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cteur droit 186"/>
            <p:cNvCxnSpPr/>
            <p:nvPr/>
          </p:nvCxnSpPr>
          <p:spPr>
            <a:xfrm flipV="1">
              <a:off x="1625600" y="3935923"/>
              <a:ext cx="675013" cy="2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1" name="Ellipse 200"/>
            <p:cNvSpPr/>
            <p:nvPr/>
          </p:nvSpPr>
          <p:spPr>
            <a:xfrm>
              <a:off x="2189711" y="3789873"/>
              <a:ext cx="47827" cy="4727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cxnSp>
          <p:nvCxnSpPr>
            <p:cNvPr id="97" name="Connecteur droit 96"/>
            <p:cNvCxnSpPr>
              <a:endCxn id="215" idx="1"/>
            </p:cNvCxnSpPr>
            <p:nvPr/>
          </p:nvCxnSpPr>
          <p:spPr>
            <a:xfrm flipH="1">
              <a:off x="1435100" y="4702604"/>
              <a:ext cx="190500" cy="1075896"/>
            </a:xfrm>
            <a:prstGeom prst="line">
              <a:avLst/>
            </a:prstGeom>
            <a:ln w="3175" cmpd="sng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/>
            <p:cNvCxnSpPr>
              <a:endCxn id="215" idx="3"/>
            </p:cNvCxnSpPr>
            <p:nvPr/>
          </p:nvCxnSpPr>
          <p:spPr>
            <a:xfrm>
              <a:off x="2624946" y="4803109"/>
              <a:ext cx="86504" cy="975391"/>
            </a:xfrm>
            <a:prstGeom prst="line">
              <a:avLst/>
            </a:prstGeom>
            <a:ln w="3175" cmpd="sng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>
              <a:endCxn id="214" idx="1"/>
            </p:cNvCxnSpPr>
            <p:nvPr/>
          </p:nvCxnSpPr>
          <p:spPr>
            <a:xfrm flipH="1">
              <a:off x="1206500" y="3935925"/>
              <a:ext cx="419100" cy="1760025"/>
            </a:xfrm>
            <a:prstGeom prst="line">
              <a:avLst/>
            </a:prstGeom>
            <a:ln w="3175" cmpd="sng"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Ellipse 174"/>
            <p:cNvSpPr/>
            <p:nvPr/>
          </p:nvSpPr>
          <p:spPr>
            <a:xfrm>
              <a:off x="2312781" y="739845"/>
              <a:ext cx="103249" cy="10324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20" name="ZoneTexte 219"/>
            <p:cNvSpPr txBox="1"/>
            <p:nvPr/>
          </p:nvSpPr>
          <p:spPr>
            <a:xfrm>
              <a:off x="732542" y="3178924"/>
              <a:ext cx="32922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1</a:t>
              </a:r>
              <a:endParaRPr lang="en-US" sz="1600" dirty="0">
                <a:latin typeface="Avenir Light"/>
                <a:cs typeface="Avenir Light"/>
              </a:endParaRPr>
            </a:p>
            <a:p>
              <a:endParaRPr lang="fr-FR" dirty="0">
                <a:latin typeface="Avenir Light"/>
                <a:cs typeface="Avenir Light"/>
              </a:endParaRPr>
            </a:p>
          </p:txBody>
        </p:sp>
        <p:sp>
          <p:nvSpPr>
            <p:cNvPr id="221" name="ZoneTexte 220"/>
            <p:cNvSpPr txBox="1"/>
            <p:nvPr/>
          </p:nvSpPr>
          <p:spPr>
            <a:xfrm>
              <a:off x="1919419" y="3182267"/>
              <a:ext cx="32922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2</a:t>
              </a:r>
            </a:p>
            <a:p>
              <a:endParaRPr lang="fr-FR" dirty="0">
                <a:latin typeface="Avenir Light"/>
                <a:cs typeface="Avenir Light"/>
              </a:endParaRPr>
            </a:p>
          </p:txBody>
        </p:sp>
        <p:sp>
          <p:nvSpPr>
            <p:cNvPr id="222" name="ZoneTexte 221"/>
            <p:cNvSpPr txBox="1"/>
            <p:nvPr/>
          </p:nvSpPr>
          <p:spPr>
            <a:xfrm>
              <a:off x="1428750" y="2971125"/>
              <a:ext cx="329229" cy="69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3</a:t>
              </a:r>
            </a:p>
            <a:p>
              <a:endParaRPr lang="fr-FR" dirty="0">
                <a:latin typeface="Avenir Light"/>
                <a:cs typeface="Avenir Light"/>
              </a:endParaRPr>
            </a:p>
          </p:txBody>
        </p:sp>
      </p:grpSp>
      <p:cxnSp>
        <p:nvCxnSpPr>
          <p:cNvPr id="126" name="Straight Connector 150"/>
          <p:cNvCxnSpPr>
            <a:endCxn id="162" idx="0"/>
          </p:cNvCxnSpPr>
          <p:nvPr/>
        </p:nvCxnSpPr>
        <p:spPr>
          <a:xfrm>
            <a:off x="6122578" y="3995877"/>
            <a:ext cx="5593" cy="1247371"/>
          </a:xfrm>
          <a:prstGeom prst="line">
            <a:avLst/>
          </a:prstGeom>
          <a:solidFill>
            <a:schemeClr val="bg1"/>
          </a:solidFill>
          <a:ln w="19050" cmpd="sng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0" name="Grouper 119"/>
          <p:cNvGrpSpPr/>
          <p:nvPr/>
        </p:nvGrpSpPr>
        <p:grpSpPr>
          <a:xfrm>
            <a:off x="4094453" y="1475181"/>
            <a:ext cx="2466636" cy="1867652"/>
            <a:chOff x="3780535" y="625342"/>
            <a:chExt cx="2692207" cy="2038447"/>
          </a:xfrm>
        </p:grpSpPr>
        <p:cxnSp>
          <p:nvCxnSpPr>
            <p:cNvPr id="102" name="Straight Connector 136"/>
            <p:cNvCxnSpPr/>
            <p:nvPr/>
          </p:nvCxnSpPr>
          <p:spPr>
            <a:xfrm>
              <a:off x="4146884" y="820385"/>
              <a:ext cx="2325858" cy="1163215"/>
            </a:xfrm>
            <a:prstGeom prst="line">
              <a:avLst/>
            </a:prstGeom>
            <a:solidFill>
              <a:schemeClr val="bg1"/>
            </a:solidFill>
            <a:ln w="19050" cmpd="sng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3" name="Group 137"/>
            <p:cNvGrpSpPr/>
            <p:nvPr/>
          </p:nvGrpSpPr>
          <p:grpSpPr>
            <a:xfrm>
              <a:off x="3780535" y="625342"/>
              <a:ext cx="543050" cy="534652"/>
              <a:chOff x="1589024" y="3452580"/>
              <a:chExt cx="574626" cy="565854"/>
            </a:xfrm>
            <a:solidFill>
              <a:schemeClr val="bg1"/>
            </a:solidFill>
          </p:grpSpPr>
          <p:cxnSp>
            <p:nvCxnSpPr>
              <p:cNvPr id="116" name="Straight Connector 150"/>
              <p:cNvCxnSpPr/>
              <p:nvPr/>
            </p:nvCxnSpPr>
            <p:spPr>
              <a:xfrm>
                <a:off x="1964074" y="3857581"/>
                <a:ext cx="0" cy="160853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51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8" name="Oval 152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1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4" name="Group 138"/>
            <p:cNvGrpSpPr/>
            <p:nvPr/>
          </p:nvGrpSpPr>
          <p:grpSpPr>
            <a:xfrm>
              <a:off x="4705506" y="1078166"/>
              <a:ext cx="543050" cy="1585623"/>
              <a:chOff x="1589024" y="3452580"/>
              <a:chExt cx="574626" cy="1678157"/>
            </a:xfrm>
            <a:solidFill>
              <a:schemeClr val="bg1"/>
            </a:solidFill>
          </p:grpSpPr>
          <p:cxnSp>
            <p:nvCxnSpPr>
              <p:cNvPr id="113" name="Straight Connector 147"/>
              <p:cNvCxnSpPr>
                <a:stCxn id="115" idx="4"/>
                <a:endCxn id="148" idx="0"/>
              </p:cNvCxnSpPr>
              <p:nvPr/>
            </p:nvCxnSpPr>
            <p:spPr>
              <a:xfrm>
                <a:off x="1964074" y="3857580"/>
                <a:ext cx="4563" cy="127315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48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5" name="Oval 149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2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5" name="Group 139"/>
            <p:cNvGrpSpPr/>
            <p:nvPr/>
          </p:nvGrpSpPr>
          <p:grpSpPr>
            <a:xfrm>
              <a:off x="5660092" y="1572799"/>
              <a:ext cx="569855" cy="550925"/>
              <a:chOff x="1560660" y="3452580"/>
              <a:chExt cx="602990" cy="583077"/>
            </a:xfrm>
            <a:solidFill>
              <a:schemeClr val="bg1"/>
            </a:solidFill>
          </p:grpSpPr>
          <p:cxnSp>
            <p:nvCxnSpPr>
              <p:cNvPr id="110" name="Straight Connector 144"/>
              <p:cNvCxnSpPr/>
              <p:nvPr/>
            </p:nvCxnSpPr>
            <p:spPr>
              <a:xfrm>
                <a:off x="1953126" y="3701348"/>
                <a:ext cx="0" cy="334309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45"/>
              <p:cNvCxnSpPr/>
              <p:nvPr/>
            </p:nvCxnSpPr>
            <p:spPr>
              <a:xfrm flipH="1">
                <a:off x="1560660" y="3647961"/>
                <a:ext cx="379938" cy="239388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2" name="Oval 146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3</a:t>
                </a:r>
                <a:endParaRPr lang="en-US" sz="1600" dirty="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</p:grpSp>
      <p:sp>
        <p:nvSpPr>
          <p:cNvPr id="167" name="Rectangle à coins arrondis 166"/>
          <p:cNvSpPr/>
          <p:nvPr/>
        </p:nvSpPr>
        <p:spPr>
          <a:xfrm>
            <a:off x="6540071" y="2633098"/>
            <a:ext cx="245956" cy="245956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4945875" y="3342832"/>
            <a:ext cx="2699970" cy="1398319"/>
            <a:chOff x="5606643" y="2741500"/>
            <a:chExt cx="2946879" cy="1526194"/>
          </a:xfrm>
        </p:grpSpPr>
        <p:grpSp>
          <p:nvGrpSpPr>
            <p:cNvPr id="135" name="Grouper 134"/>
            <p:cNvGrpSpPr/>
            <p:nvPr/>
          </p:nvGrpSpPr>
          <p:grpSpPr>
            <a:xfrm>
              <a:off x="5606643" y="2741500"/>
              <a:ext cx="2692207" cy="1493400"/>
              <a:chOff x="3780535" y="625348"/>
              <a:chExt cx="2692207" cy="1493400"/>
            </a:xfrm>
          </p:grpSpPr>
          <p:cxnSp>
            <p:nvCxnSpPr>
              <p:cNvPr id="136" name="Straight Connector 136"/>
              <p:cNvCxnSpPr/>
              <p:nvPr/>
            </p:nvCxnSpPr>
            <p:spPr>
              <a:xfrm>
                <a:off x="4146884" y="820385"/>
                <a:ext cx="2325858" cy="1163215"/>
              </a:xfrm>
              <a:prstGeom prst="line">
                <a:avLst/>
              </a:prstGeom>
              <a:solidFill>
                <a:schemeClr val="bg1"/>
              </a:solidFill>
              <a:ln w="19050" cmpd="sng">
                <a:solidFill>
                  <a:srgbClr val="008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7" name="Group 137"/>
              <p:cNvGrpSpPr/>
              <p:nvPr/>
            </p:nvGrpSpPr>
            <p:grpSpPr>
              <a:xfrm>
                <a:off x="3780535" y="625348"/>
                <a:ext cx="543050" cy="561397"/>
                <a:chOff x="1589024" y="3452580"/>
                <a:chExt cx="574626" cy="594159"/>
              </a:xfrm>
              <a:solidFill>
                <a:schemeClr val="bg1"/>
              </a:solidFill>
            </p:grpSpPr>
            <p:cxnSp>
              <p:nvCxnSpPr>
                <p:cNvPr id="146" name="Straight Connector 150"/>
                <p:cNvCxnSpPr/>
                <p:nvPr/>
              </p:nvCxnSpPr>
              <p:spPr>
                <a:xfrm>
                  <a:off x="1953127" y="3737193"/>
                  <a:ext cx="6385" cy="309546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4</a:t>
                  </a:r>
                </a:p>
              </p:txBody>
            </p:sp>
          </p:grpSp>
          <p:grpSp>
            <p:nvGrpSpPr>
              <p:cNvPr id="138" name="Group 138"/>
              <p:cNvGrpSpPr/>
              <p:nvPr/>
            </p:nvGrpSpPr>
            <p:grpSpPr>
              <a:xfrm>
                <a:off x="4705506" y="1078164"/>
                <a:ext cx="543050" cy="384603"/>
                <a:chOff x="1589024" y="3452580"/>
                <a:chExt cx="574626" cy="407048"/>
              </a:xfrm>
              <a:solidFill>
                <a:schemeClr val="bg1"/>
              </a:solidFill>
            </p:grpSpPr>
            <p:cxnSp>
              <p:nvCxnSpPr>
                <p:cNvPr id="144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5</a:t>
                  </a:r>
                </a:p>
              </p:txBody>
            </p:sp>
          </p:grpSp>
          <p:grpSp>
            <p:nvGrpSpPr>
              <p:cNvPr id="139" name="Group 139"/>
              <p:cNvGrpSpPr/>
              <p:nvPr/>
            </p:nvGrpSpPr>
            <p:grpSpPr>
              <a:xfrm>
                <a:off x="5686898" y="1572802"/>
                <a:ext cx="543050" cy="545946"/>
                <a:chOff x="1589024" y="3452580"/>
                <a:chExt cx="574626" cy="577807"/>
              </a:xfrm>
              <a:solidFill>
                <a:schemeClr val="bg1"/>
              </a:solidFill>
            </p:grpSpPr>
            <p:cxnSp>
              <p:nvCxnSpPr>
                <p:cNvPr id="140" name="Straight Connector 144"/>
                <p:cNvCxnSpPr/>
                <p:nvPr/>
              </p:nvCxnSpPr>
              <p:spPr>
                <a:xfrm>
                  <a:off x="1953127" y="3737193"/>
                  <a:ext cx="2993" cy="293194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2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8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6</a:t>
                  </a:r>
                </a:p>
              </p:txBody>
            </p:sp>
          </p:grpSp>
        </p:grpSp>
        <p:sp>
          <p:nvSpPr>
            <p:cNvPr id="169" name="Rectangle à coins arrondis 168"/>
            <p:cNvSpPr/>
            <p:nvPr/>
          </p:nvSpPr>
          <p:spPr>
            <a:xfrm>
              <a:off x="8285074" y="3999246"/>
              <a:ext cx="268448" cy="268448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</p:grpSp>
      <p:grpSp>
        <p:nvGrpSpPr>
          <p:cNvPr id="9" name="Grouper 8"/>
          <p:cNvGrpSpPr/>
          <p:nvPr/>
        </p:nvGrpSpPr>
        <p:grpSpPr>
          <a:xfrm>
            <a:off x="5803427" y="5243248"/>
            <a:ext cx="2698436" cy="1395806"/>
            <a:chOff x="4716272" y="3339346"/>
            <a:chExt cx="2945205" cy="1523451"/>
          </a:xfrm>
        </p:grpSpPr>
        <p:grpSp>
          <p:nvGrpSpPr>
            <p:cNvPr id="149" name="Grouper 148"/>
            <p:cNvGrpSpPr/>
            <p:nvPr/>
          </p:nvGrpSpPr>
          <p:grpSpPr>
            <a:xfrm>
              <a:off x="4716272" y="3339346"/>
              <a:ext cx="2692207" cy="1489296"/>
              <a:chOff x="3780535" y="625345"/>
              <a:chExt cx="2692207" cy="1489296"/>
            </a:xfrm>
          </p:grpSpPr>
          <p:cxnSp>
            <p:nvCxnSpPr>
              <p:cNvPr id="150" name="Straight Connector 136"/>
              <p:cNvCxnSpPr/>
              <p:nvPr/>
            </p:nvCxnSpPr>
            <p:spPr>
              <a:xfrm>
                <a:off x="4146884" y="820385"/>
                <a:ext cx="2325858" cy="1163215"/>
              </a:xfrm>
              <a:prstGeom prst="line">
                <a:avLst/>
              </a:prstGeom>
              <a:solidFill>
                <a:schemeClr val="bg1"/>
              </a:solidFill>
              <a:ln w="19050" cmpd="sng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51" name="Group 137"/>
              <p:cNvGrpSpPr/>
              <p:nvPr/>
            </p:nvGrpSpPr>
            <p:grpSpPr>
              <a:xfrm>
                <a:off x="3780535" y="625345"/>
                <a:ext cx="543050" cy="541029"/>
                <a:chOff x="1589024" y="3452580"/>
                <a:chExt cx="574626" cy="572603"/>
              </a:xfrm>
              <a:solidFill>
                <a:schemeClr val="bg1"/>
              </a:solidFill>
            </p:grpSpPr>
            <p:cxnSp>
              <p:nvCxnSpPr>
                <p:cNvPr id="160" name="Straight Connector 150"/>
                <p:cNvCxnSpPr/>
                <p:nvPr/>
              </p:nvCxnSpPr>
              <p:spPr>
                <a:xfrm>
                  <a:off x="1953127" y="3737193"/>
                  <a:ext cx="2993" cy="287990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51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62" name="Oval 152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7</a:t>
                  </a:r>
                </a:p>
              </p:txBody>
            </p:sp>
          </p:grpSp>
          <p:grpSp>
            <p:nvGrpSpPr>
              <p:cNvPr id="152" name="Group 138"/>
              <p:cNvGrpSpPr/>
              <p:nvPr/>
            </p:nvGrpSpPr>
            <p:grpSpPr>
              <a:xfrm>
                <a:off x="4705506" y="1078161"/>
                <a:ext cx="543050" cy="549644"/>
                <a:chOff x="1589024" y="3452580"/>
                <a:chExt cx="574626" cy="581721"/>
              </a:xfrm>
              <a:solidFill>
                <a:schemeClr val="bg1"/>
              </a:solidFill>
            </p:grpSpPr>
            <p:cxnSp>
              <p:nvCxnSpPr>
                <p:cNvPr id="157" name="Straight Connector 147"/>
                <p:cNvCxnSpPr/>
                <p:nvPr/>
              </p:nvCxnSpPr>
              <p:spPr>
                <a:xfrm>
                  <a:off x="1953127" y="3737193"/>
                  <a:ext cx="2993" cy="297108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48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9" name="Oval 149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8</a:t>
                  </a:r>
                </a:p>
              </p:txBody>
            </p:sp>
          </p:grpSp>
          <p:grpSp>
            <p:nvGrpSpPr>
              <p:cNvPr id="153" name="Group 139"/>
              <p:cNvGrpSpPr/>
              <p:nvPr/>
            </p:nvGrpSpPr>
            <p:grpSpPr>
              <a:xfrm>
                <a:off x="5686898" y="1572804"/>
                <a:ext cx="543050" cy="541837"/>
                <a:chOff x="1589024" y="3452580"/>
                <a:chExt cx="574626" cy="573458"/>
              </a:xfrm>
              <a:solidFill>
                <a:schemeClr val="bg1"/>
              </a:solidFill>
            </p:grpSpPr>
            <p:cxnSp>
              <p:nvCxnSpPr>
                <p:cNvPr id="154" name="Straight Connector 144"/>
                <p:cNvCxnSpPr/>
                <p:nvPr/>
              </p:nvCxnSpPr>
              <p:spPr>
                <a:xfrm>
                  <a:off x="1953127" y="3737193"/>
                  <a:ext cx="2993" cy="288845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45"/>
                <p:cNvCxnSpPr/>
                <p:nvPr/>
              </p:nvCxnSpPr>
              <p:spPr>
                <a:xfrm flipH="1">
                  <a:off x="1589024" y="3647961"/>
                  <a:ext cx="351570" cy="211667"/>
                </a:xfrm>
                <a:prstGeom prst="lin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6" name="Oval 146"/>
                <p:cNvSpPr/>
                <p:nvPr/>
              </p:nvSpPr>
              <p:spPr>
                <a:xfrm>
                  <a:off x="1764498" y="3452580"/>
                  <a:ext cx="399152" cy="405000"/>
                </a:xfrm>
                <a:prstGeom prst="ellipse">
                  <a:avLst/>
                </a:prstGeom>
                <a:grpFill/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venir Light"/>
                      <a:cs typeface="Avenir Light"/>
                    </a:rPr>
                    <a:t>9</a:t>
                  </a:r>
                </a:p>
              </p:txBody>
            </p:sp>
          </p:grpSp>
        </p:grpSp>
        <p:sp>
          <p:nvSpPr>
            <p:cNvPr id="170" name="Rectangle à coins arrondis 169"/>
            <p:cNvSpPr/>
            <p:nvPr/>
          </p:nvSpPr>
          <p:spPr>
            <a:xfrm>
              <a:off x="7393029" y="4594349"/>
              <a:ext cx="268448" cy="268448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</p:grpSp>
      <p:sp>
        <p:nvSpPr>
          <p:cNvPr id="198" name="ZoneTexte 197"/>
          <p:cNvSpPr txBox="1"/>
          <p:nvPr/>
        </p:nvSpPr>
        <p:spPr>
          <a:xfrm>
            <a:off x="3931108" y="2224255"/>
            <a:ext cx="8157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solidFill>
                  <a:srgbClr val="F2B921"/>
                </a:solidFill>
                <a:latin typeface="Avenir Light"/>
                <a:cs typeface="Avenir Light"/>
              </a:rPr>
              <a:t>LIGHTED</a:t>
            </a:r>
            <a:endParaRPr lang="fr-FR" sz="1100" b="1" dirty="0">
              <a:solidFill>
                <a:srgbClr val="F2B921"/>
              </a:solidFill>
              <a:latin typeface="Avenir Light"/>
              <a:cs typeface="Avenir Light"/>
            </a:endParaRPr>
          </a:p>
        </p:txBody>
      </p:sp>
      <p:grpSp>
        <p:nvGrpSpPr>
          <p:cNvPr id="228" name="Grouper 227"/>
          <p:cNvGrpSpPr/>
          <p:nvPr/>
        </p:nvGrpSpPr>
        <p:grpSpPr>
          <a:xfrm>
            <a:off x="4694583" y="3597103"/>
            <a:ext cx="291360" cy="338554"/>
            <a:chOff x="4325324" y="2687253"/>
            <a:chExt cx="318005" cy="369514"/>
          </a:xfrm>
        </p:grpSpPr>
        <p:sp>
          <p:nvSpPr>
            <p:cNvPr id="224" name="Rectangle à coins arrondis 223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27" name="ZoneTexte 226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2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29" name="Grouper 228"/>
          <p:cNvGrpSpPr/>
          <p:nvPr/>
        </p:nvGrpSpPr>
        <p:grpSpPr>
          <a:xfrm>
            <a:off x="5535087" y="4019149"/>
            <a:ext cx="291360" cy="338554"/>
            <a:chOff x="4325324" y="2687253"/>
            <a:chExt cx="318005" cy="369514"/>
          </a:xfrm>
        </p:grpSpPr>
        <p:sp>
          <p:nvSpPr>
            <p:cNvPr id="230" name="Rectangle à coins arrondis 229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31" name="ZoneTexte 230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2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32" name="Grouper 231"/>
          <p:cNvGrpSpPr/>
          <p:nvPr/>
        </p:nvGrpSpPr>
        <p:grpSpPr>
          <a:xfrm>
            <a:off x="6438306" y="4467608"/>
            <a:ext cx="291360" cy="338554"/>
            <a:chOff x="4325324" y="2687253"/>
            <a:chExt cx="318005" cy="369514"/>
          </a:xfrm>
        </p:grpSpPr>
        <p:sp>
          <p:nvSpPr>
            <p:cNvPr id="233" name="Rectangle à coins arrondis 232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34" name="ZoneTexte 233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venir Light"/>
                  <a:cs typeface="Avenir Light"/>
                </a:rPr>
                <a:t>2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35" name="Grouper 234"/>
          <p:cNvGrpSpPr/>
          <p:nvPr/>
        </p:nvGrpSpPr>
        <p:grpSpPr>
          <a:xfrm>
            <a:off x="3836024" y="1723989"/>
            <a:ext cx="312906" cy="338554"/>
            <a:chOff x="4325324" y="2687253"/>
            <a:chExt cx="341521" cy="369514"/>
          </a:xfrm>
        </p:grpSpPr>
        <p:sp>
          <p:nvSpPr>
            <p:cNvPr id="236" name="Rectangle à coins arrondis 235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37" name="ZoneTexte 236"/>
            <p:cNvSpPr txBox="1"/>
            <p:nvPr/>
          </p:nvSpPr>
          <p:spPr>
            <a:xfrm>
              <a:off x="4325324" y="2687253"/>
              <a:ext cx="341521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Avenir Light"/>
                  <a:cs typeface="Avenir Light"/>
                </a:rPr>
                <a:t>ø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38" name="Grouper 237"/>
          <p:cNvGrpSpPr/>
          <p:nvPr/>
        </p:nvGrpSpPr>
        <p:grpSpPr>
          <a:xfrm>
            <a:off x="5552049" y="5508135"/>
            <a:ext cx="291360" cy="338554"/>
            <a:chOff x="4325324" y="2687253"/>
            <a:chExt cx="318005" cy="369514"/>
          </a:xfrm>
        </p:grpSpPr>
        <p:sp>
          <p:nvSpPr>
            <p:cNvPr id="239" name="Rectangle à coins arrondis 238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40" name="ZoneTexte 239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5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41" name="Grouper 240"/>
          <p:cNvGrpSpPr/>
          <p:nvPr/>
        </p:nvGrpSpPr>
        <p:grpSpPr>
          <a:xfrm>
            <a:off x="7299188" y="6369966"/>
            <a:ext cx="291360" cy="338554"/>
            <a:chOff x="4325324" y="2687253"/>
            <a:chExt cx="318005" cy="369514"/>
          </a:xfrm>
        </p:grpSpPr>
        <p:sp>
          <p:nvSpPr>
            <p:cNvPr id="242" name="Rectangle à coins arrondis 241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43" name="ZoneTexte 242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5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44" name="Grouper 243"/>
          <p:cNvGrpSpPr/>
          <p:nvPr/>
        </p:nvGrpSpPr>
        <p:grpSpPr>
          <a:xfrm>
            <a:off x="6395877" y="5923719"/>
            <a:ext cx="291360" cy="338554"/>
            <a:chOff x="4325324" y="2687253"/>
            <a:chExt cx="318005" cy="369514"/>
          </a:xfrm>
        </p:grpSpPr>
        <p:sp>
          <p:nvSpPr>
            <p:cNvPr id="245" name="Rectangle à coins arrondis 244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46" name="ZoneTexte 245"/>
            <p:cNvSpPr txBox="1"/>
            <p:nvPr/>
          </p:nvSpPr>
          <p:spPr>
            <a:xfrm>
              <a:off x="4325324" y="2687253"/>
              <a:ext cx="318005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Light"/>
                  <a:cs typeface="Avenir Light"/>
                </a:rPr>
                <a:t>5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47" name="Grouper 246"/>
          <p:cNvGrpSpPr/>
          <p:nvPr/>
        </p:nvGrpSpPr>
        <p:grpSpPr>
          <a:xfrm>
            <a:off x="4686636" y="2140869"/>
            <a:ext cx="312906" cy="338554"/>
            <a:chOff x="4325324" y="2687253"/>
            <a:chExt cx="341521" cy="369514"/>
          </a:xfrm>
        </p:grpSpPr>
        <p:sp>
          <p:nvSpPr>
            <p:cNvPr id="248" name="Rectangle à coins arrondis 247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49" name="ZoneTexte 248"/>
            <p:cNvSpPr txBox="1"/>
            <p:nvPr/>
          </p:nvSpPr>
          <p:spPr>
            <a:xfrm>
              <a:off x="4325324" y="2687253"/>
              <a:ext cx="341521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Avenir Light"/>
                  <a:cs typeface="Avenir Light"/>
                </a:rPr>
                <a:t>ø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grpSp>
        <p:nvGrpSpPr>
          <p:cNvPr id="250" name="Grouper 249"/>
          <p:cNvGrpSpPr/>
          <p:nvPr/>
        </p:nvGrpSpPr>
        <p:grpSpPr>
          <a:xfrm>
            <a:off x="5559602" y="2637192"/>
            <a:ext cx="312906" cy="338554"/>
            <a:chOff x="4325324" y="2687253"/>
            <a:chExt cx="341521" cy="369514"/>
          </a:xfrm>
        </p:grpSpPr>
        <p:sp>
          <p:nvSpPr>
            <p:cNvPr id="251" name="Rectangle à coins arrondis 250"/>
            <p:cNvSpPr/>
            <p:nvPr/>
          </p:nvSpPr>
          <p:spPr>
            <a:xfrm>
              <a:off x="4333512" y="2741452"/>
              <a:ext cx="268448" cy="26844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venir Light"/>
                <a:cs typeface="Avenir Light"/>
              </a:endParaRPr>
            </a:p>
          </p:txBody>
        </p:sp>
        <p:sp>
          <p:nvSpPr>
            <p:cNvPr id="252" name="ZoneTexte 251"/>
            <p:cNvSpPr txBox="1"/>
            <p:nvPr/>
          </p:nvSpPr>
          <p:spPr>
            <a:xfrm>
              <a:off x="4325324" y="2687253"/>
              <a:ext cx="341521" cy="369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Avenir Light"/>
                  <a:cs typeface="Avenir Light"/>
                </a:rPr>
                <a:t>ø</a:t>
              </a:r>
              <a:endParaRPr lang="fr-FR" dirty="0">
                <a:latin typeface="Avenir Light"/>
                <a:cs typeface="Avenir Light"/>
              </a:endParaRPr>
            </a:p>
          </p:txBody>
        </p:sp>
      </p:grpSp>
      <p:sp>
        <p:nvSpPr>
          <p:cNvPr id="254" name="Forme libre 253"/>
          <p:cNvSpPr/>
          <p:nvPr/>
        </p:nvSpPr>
        <p:spPr>
          <a:xfrm>
            <a:off x="4496677" y="1343112"/>
            <a:ext cx="3179511" cy="5004011"/>
          </a:xfrm>
          <a:custGeom>
            <a:avLst/>
            <a:gdLst>
              <a:gd name="connsiteX0" fmla="*/ 0 w 3470273"/>
              <a:gd name="connsiteY0" fmla="*/ 0 h 5461622"/>
              <a:gd name="connsiteX1" fmla="*/ 939567 w 3470273"/>
              <a:gd name="connsiteY1" fmla="*/ 505897 h 5461622"/>
              <a:gd name="connsiteX2" fmla="*/ 1073791 w 3470273"/>
              <a:gd name="connsiteY2" fmla="*/ 2116508 h 5461622"/>
              <a:gd name="connsiteX3" fmla="*/ 1889459 w 3470273"/>
              <a:gd name="connsiteY3" fmla="*/ 2663702 h 5461622"/>
              <a:gd name="connsiteX4" fmla="*/ 2013358 w 3470273"/>
              <a:gd name="connsiteY4" fmla="*/ 4284637 h 5461622"/>
              <a:gd name="connsiteX5" fmla="*/ 3427871 w 3470273"/>
              <a:gd name="connsiteY5" fmla="*/ 5038320 h 5461622"/>
              <a:gd name="connsiteX6" fmla="*/ 3128448 w 3470273"/>
              <a:gd name="connsiteY6" fmla="*/ 5461622 h 546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70273" h="5461622">
                <a:moveTo>
                  <a:pt x="0" y="0"/>
                </a:moveTo>
                <a:cubicBezTo>
                  <a:pt x="380301" y="76573"/>
                  <a:pt x="760602" y="153146"/>
                  <a:pt x="939567" y="505897"/>
                </a:cubicBezTo>
                <a:cubicBezTo>
                  <a:pt x="1118532" y="858648"/>
                  <a:pt x="915476" y="1756874"/>
                  <a:pt x="1073791" y="2116508"/>
                </a:cubicBezTo>
                <a:cubicBezTo>
                  <a:pt x="1232106" y="2476142"/>
                  <a:pt x="1732865" y="2302347"/>
                  <a:pt x="1889459" y="2663702"/>
                </a:cubicBezTo>
                <a:cubicBezTo>
                  <a:pt x="2046053" y="3025057"/>
                  <a:pt x="1756956" y="3888867"/>
                  <a:pt x="2013358" y="4284637"/>
                </a:cubicBezTo>
                <a:cubicBezTo>
                  <a:pt x="2269760" y="4680407"/>
                  <a:pt x="3242023" y="4842156"/>
                  <a:pt x="3427871" y="5038320"/>
                </a:cubicBezTo>
                <a:cubicBezTo>
                  <a:pt x="3613719" y="5234484"/>
                  <a:pt x="3128448" y="5461622"/>
                  <a:pt x="3128448" y="5461622"/>
                </a:cubicBezTo>
              </a:path>
            </a:pathLst>
          </a:custGeom>
          <a:ln w="5715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257" name="Forme libre 256"/>
          <p:cNvSpPr/>
          <p:nvPr/>
        </p:nvSpPr>
        <p:spPr>
          <a:xfrm>
            <a:off x="6358720" y="3939667"/>
            <a:ext cx="487624" cy="555529"/>
          </a:xfrm>
          <a:custGeom>
            <a:avLst/>
            <a:gdLst>
              <a:gd name="connsiteX0" fmla="*/ 0 w 573674"/>
              <a:gd name="connsiteY0" fmla="*/ 0 h 753684"/>
              <a:gd name="connsiteX1" fmla="*/ 567870 w 573674"/>
              <a:gd name="connsiteY1" fmla="*/ 340707 h 753684"/>
              <a:gd name="connsiteX2" fmla="*/ 309747 w 573674"/>
              <a:gd name="connsiteY2" fmla="*/ 753684 h 753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3674" h="753684">
                <a:moveTo>
                  <a:pt x="0" y="0"/>
                </a:moveTo>
                <a:cubicBezTo>
                  <a:pt x="258122" y="107546"/>
                  <a:pt x="516245" y="215093"/>
                  <a:pt x="567870" y="340707"/>
                </a:cubicBezTo>
                <a:cubicBezTo>
                  <a:pt x="619495" y="466321"/>
                  <a:pt x="309747" y="753684"/>
                  <a:pt x="309747" y="753684"/>
                </a:cubicBezTo>
              </a:path>
            </a:pathLst>
          </a:custGeom>
          <a:ln w="5715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263" name="Forme libre 262"/>
          <p:cNvSpPr/>
          <p:nvPr/>
        </p:nvSpPr>
        <p:spPr>
          <a:xfrm>
            <a:off x="4543976" y="1768784"/>
            <a:ext cx="643268" cy="472969"/>
          </a:xfrm>
          <a:custGeom>
            <a:avLst/>
            <a:gdLst>
              <a:gd name="connsiteX0" fmla="*/ 702094 w 702094"/>
              <a:gd name="connsiteY0" fmla="*/ 0 h 516221"/>
              <a:gd name="connsiteX1" fmla="*/ 330398 w 702094"/>
              <a:gd name="connsiteY1" fmla="*/ 134217 h 516221"/>
              <a:gd name="connsiteX2" fmla="*/ 0 w 702094"/>
              <a:gd name="connsiteY2" fmla="*/ 516221 h 516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2094" h="516221">
                <a:moveTo>
                  <a:pt x="702094" y="0"/>
                </a:moveTo>
                <a:cubicBezTo>
                  <a:pt x="574754" y="24090"/>
                  <a:pt x="447414" y="48180"/>
                  <a:pt x="330398" y="134217"/>
                </a:cubicBezTo>
                <a:cubicBezTo>
                  <a:pt x="213382" y="220254"/>
                  <a:pt x="0" y="516221"/>
                  <a:pt x="0" y="516221"/>
                </a:cubicBezTo>
              </a:path>
            </a:pathLst>
          </a:custGeom>
          <a:ln w="5715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275" name="Ellipse 274"/>
          <p:cNvSpPr/>
          <p:nvPr/>
        </p:nvSpPr>
        <p:spPr>
          <a:xfrm>
            <a:off x="6329321" y="3895666"/>
            <a:ext cx="94598" cy="94598"/>
          </a:xfrm>
          <a:prstGeom prst="ellipse">
            <a:avLst/>
          </a:prstGeom>
          <a:solidFill>
            <a:srgbClr val="4F81BD"/>
          </a:solidFill>
          <a:ln>
            <a:solidFill>
              <a:srgbClr val="4F81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276" name="Ellipse 275"/>
          <p:cNvSpPr/>
          <p:nvPr/>
        </p:nvSpPr>
        <p:spPr>
          <a:xfrm>
            <a:off x="4446851" y="1295812"/>
            <a:ext cx="94598" cy="94598"/>
          </a:xfrm>
          <a:prstGeom prst="ellipse">
            <a:avLst/>
          </a:prstGeom>
          <a:solidFill>
            <a:srgbClr val="4F81BD"/>
          </a:solidFill>
          <a:ln>
            <a:solidFill>
              <a:srgbClr val="4F81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277" name="Ellipse 276"/>
          <p:cNvSpPr/>
          <p:nvPr/>
        </p:nvSpPr>
        <p:spPr>
          <a:xfrm>
            <a:off x="5139944" y="1732958"/>
            <a:ext cx="94598" cy="94598"/>
          </a:xfrm>
          <a:prstGeom prst="ellipse">
            <a:avLst/>
          </a:prstGeom>
          <a:solidFill>
            <a:srgbClr val="4F81BD"/>
          </a:solidFill>
          <a:ln>
            <a:solidFill>
              <a:srgbClr val="4F81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grpSp>
        <p:nvGrpSpPr>
          <p:cNvPr id="282" name="Grouper 281"/>
          <p:cNvGrpSpPr/>
          <p:nvPr/>
        </p:nvGrpSpPr>
        <p:grpSpPr>
          <a:xfrm>
            <a:off x="3881867" y="5234319"/>
            <a:ext cx="963222" cy="277246"/>
            <a:chOff x="3396437" y="5094536"/>
            <a:chExt cx="1051308" cy="302599"/>
          </a:xfrm>
        </p:grpSpPr>
        <p:sp>
          <p:nvSpPr>
            <p:cNvPr id="279" name="ZoneTexte 278"/>
            <p:cNvSpPr txBox="1"/>
            <p:nvPr/>
          </p:nvSpPr>
          <p:spPr>
            <a:xfrm>
              <a:off x="3396437" y="5111601"/>
              <a:ext cx="1051308" cy="285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 smtClean="0">
                  <a:latin typeface="Avenir Light"/>
                  <a:cs typeface="Avenir Light"/>
                </a:rPr>
                <a:t>JUMP TO</a:t>
              </a:r>
              <a:endParaRPr lang="fr-FR" sz="1100" b="1" dirty="0">
                <a:latin typeface="Avenir Light"/>
                <a:cs typeface="Avenir Light"/>
              </a:endParaRPr>
            </a:p>
          </p:txBody>
        </p:sp>
        <p:sp>
          <p:nvSpPr>
            <p:cNvPr id="280" name="Oval 152"/>
            <p:cNvSpPr/>
            <p:nvPr/>
          </p:nvSpPr>
          <p:spPr>
            <a:xfrm>
              <a:off x="4158181" y="5094536"/>
              <a:ext cx="274706" cy="278675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008000"/>
              </a:solidFill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Avenir Light"/>
                  <a:cs typeface="Avenir Light"/>
                </a:rPr>
                <a:t>5</a:t>
              </a:r>
            </a:p>
          </p:txBody>
        </p:sp>
      </p:grpSp>
      <p:grpSp>
        <p:nvGrpSpPr>
          <p:cNvPr id="283" name="Grouper 282"/>
          <p:cNvGrpSpPr/>
          <p:nvPr/>
        </p:nvGrpSpPr>
        <p:grpSpPr>
          <a:xfrm>
            <a:off x="7965326" y="3326157"/>
            <a:ext cx="963222" cy="277246"/>
            <a:chOff x="3396437" y="5094536"/>
            <a:chExt cx="1051308" cy="302599"/>
          </a:xfrm>
        </p:grpSpPr>
        <p:sp>
          <p:nvSpPr>
            <p:cNvPr id="284" name="ZoneTexte 283"/>
            <p:cNvSpPr txBox="1"/>
            <p:nvPr/>
          </p:nvSpPr>
          <p:spPr>
            <a:xfrm>
              <a:off x="3396437" y="5111601"/>
              <a:ext cx="1051308" cy="285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 smtClean="0">
                  <a:latin typeface="Avenir Light"/>
                  <a:cs typeface="Avenir Light"/>
                </a:rPr>
                <a:t>JUMP TO</a:t>
              </a:r>
              <a:endParaRPr lang="fr-FR" sz="1100" b="1" dirty="0">
                <a:latin typeface="Avenir Light"/>
                <a:cs typeface="Avenir Light"/>
              </a:endParaRPr>
            </a:p>
          </p:txBody>
        </p:sp>
        <p:sp>
          <p:nvSpPr>
            <p:cNvPr id="285" name="Oval 152"/>
            <p:cNvSpPr/>
            <p:nvPr/>
          </p:nvSpPr>
          <p:spPr>
            <a:xfrm>
              <a:off x="4158181" y="5094536"/>
              <a:ext cx="274706" cy="278675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FF0000"/>
              </a:solidFill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Avenir Light"/>
                  <a:cs typeface="Avenir Light"/>
                </a:rPr>
                <a:t>2</a:t>
              </a:r>
              <a:endParaRPr lang="en-US" sz="1200" dirty="0">
                <a:solidFill>
                  <a:schemeClr val="tx1"/>
                </a:solidFill>
                <a:latin typeface="Avenir Light"/>
                <a:cs typeface="Avenir Light"/>
              </a:endParaRPr>
            </a:p>
          </p:txBody>
        </p:sp>
      </p:grpSp>
      <p:sp>
        <p:nvSpPr>
          <p:cNvPr id="287" name="Triangle isocèle 286"/>
          <p:cNvSpPr/>
          <p:nvPr/>
        </p:nvSpPr>
        <p:spPr>
          <a:xfrm rot="5400000">
            <a:off x="5769637" y="3896649"/>
            <a:ext cx="139432" cy="112921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5560570" y="1755587"/>
            <a:ext cx="2404755" cy="3316234"/>
          </a:xfrm>
          <a:custGeom>
            <a:avLst/>
            <a:gdLst>
              <a:gd name="connsiteX0" fmla="*/ 1079500 w 2624667"/>
              <a:gd name="connsiteY0" fmla="*/ 3333750 h 3619500"/>
              <a:gd name="connsiteX1" fmla="*/ 1079500 w 2624667"/>
              <a:gd name="connsiteY1" fmla="*/ 3608917 h 3619500"/>
              <a:gd name="connsiteX2" fmla="*/ 2624667 w 2624667"/>
              <a:gd name="connsiteY2" fmla="*/ 3619500 h 3619500"/>
              <a:gd name="connsiteX3" fmla="*/ 2603500 w 2624667"/>
              <a:gd name="connsiteY3" fmla="*/ 0 h 3619500"/>
              <a:gd name="connsiteX4" fmla="*/ 0 w 2624667"/>
              <a:gd name="connsiteY4" fmla="*/ 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4667" h="3619500">
                <a:moveTo>
                  <a:pt x="1079500" y="3333750"/>
                </a:moveTo>
                <a:lnTo>
                  <a:pt x="1079500" y="3608917"/>
                </a:lnTo>
                <a:lnTo>
                  <a:pt x="2624667" y="3619500"/>
                </a:lnTo>
                <a:lnTo>
                  <a:pt x="2603500" y="0"/>
                </a:lnTo>
                <a:lnTo>
                  <a:pt x="0" y="0"/>
                </a:lnTo>
              </a:path>
            </a:pathLst>
          </a:custGeom>
          <a:ln>
            <a:prstDash val="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286" name="Triangle isocèle 285"/>
          <p:cNvSpPr/>
          <p:nvPr/>
        </p:nvSpPr>
        <p:spPr>
          <a:xfrm rot="16200000">
            <a:off x="5506437" y="1694677"/>
            <a:ext cx="139432" cy="112921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7" name="Forme libre 6"/>
          <p:cNvSpPr/>
          <p:nvPr/>
        </p:nvSpPr>
        <p:spPr>
          <a:xfrm>
            <a:off x="3910168" y="3954774"/>
            <a:ext cx="3254179" cy="2505861"/>
          </a:xfrm>
          <a:custGeom>
            <a:avLst/>
            <a:gdLst>
              <a:gd name="connsiteX0" fmla="*/ 3551770 w 3551770"/>
              <a:gd name="connsiteY0" fmla="*/ 2694675 h 2694675"/>
              <a:gd name="connsiteX1" fmla="*/ 0 w 3551770"/>
              <a:gd name="connsiteY1" fmla="*/ 2674026 h 2694675"/>
              <a:gd name="connsiteX2" fmla="*/ 0 w 3551770"/>
              <a:gd name="connsiteY2" fmla="*/ 0 h 2694675"/>
              <a:gd name="connsiteX3" fmla="*/ 2137257 w 3551770"/>
              <a:gd name="connsiteY3" fmla="*/ 0 h 269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1770" h="2694675">
                <a:moveTo>
                  <a:pt x="3551770" y="2694675"/>
                </a:moveTo>
                <a:lnTo>
                  <a:pt x="0" y="2674026"/>
                </a:lnTo>
                <a:lnTo>
                  <a:pt x="0" y="0"/>
                </a:lnTo>
                <a:lnTo>
                  <a:pt x="2137257" y="0"/>
                </a:lnTo>
              </a:path>
            </a:pathLst>
          </a:custGeom>
          <a:ln>
            <a:prstDash val="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21" name="ZoneTexte 120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/>
              <a:t>	Stackless query &gt;</a:t>
            </a:r>
            <a:endParaRPr lang="fr-FR" dirty="0"/>
          </a:p>
        </p:txBody>
      </p:sp>
      <p:sp>
        <p:nvSpPr>
          <p:cNvPr id="123" name="ZoneTexte 122"/>
          <p:cNvSpPr txBox="1"/>
          <p:nvPr/>
        </p:nvSpPr>
        <p:spPr>
          <a:xfrm>
            <a:off x="906056" y="626065"/>
            <a:ext cx="6684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New query algorithm: starts with intersection node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644439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en-GB" dirty="0" smtClean="0"/>
              <a:t>	PSV &gt; </a:t>
            </a:r>
            <a:r>
              <a:rPr lang="en-GB" dirty="0" err="1" smtClean="0"/>
              <a:t>Stackless</a:t>
            </a:r>
            <a:r>
              <a:rPr lang="en-GB" dirty="0" smtClean="0"/>
              <a:t> solution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88911"/>
            <a:ext cx="8229600" cy="4740969"/>
          </a:xfrm>
        </p:spPr>
        <p:txBody>
          <a:bodyPr>
            <a:normAutofit/>
          </a:bodyPr>
          <a:lstStyle/>
          <a:p>
            <a:r>
              <a:rPr lang="en-GB" sz="2800" dirty="0" err="1" smtClean="0">
                <a:latin typeface="Avenir Light"/>
                <a:cs typeface="Avenir Light"/>
              </a:rPr>
              <a:t>Stackless</a:t>
            </a:r>
            <a:r>
              <a:rPr lang="en-GB" sz="2800" dirty="0" smtClean="0">
                <a:latin typeface="Avenir Light"/>
                <a:cs typeface="Avenir Light"/>
              </a:rPr>
              <a:t> algorithm:</a:t>
            </a:r>
          </a:p>
          <a:p>
            <a:pPr lvl="1"/>
            <a:r>
              <a:rPr lang="en-GB" sz="2400" dirty="0" smtClean="0">
                <a:solidFill>
                  <a:srgbClr val="595959"/>
                </a:solidFill>
                <a:latin typeface="Avenir Light"/>
                <a:cs typeface="Avenir Light"/>
              </a:rPr>
              <a:t>Little modification of the building algorithm</a:t>
            </a:r>
          </a:p>
          <a:p>
            <a:pPr lvl="1"/>
            <a:r>
              <a:rPr lang="en-GB" sz="2400" dirty="0" smtClean="0">
                <a:solidFill>
                  <a:srgbClr val="595959"/>
                </a:solidFill>
                <a:latin typeface="Avenir Light"/>
                <a:cs typeface="Avenir Light"/>
              </a:rPr>
              <a:t>No extra memory needed</a:t>
            </a:r>
          </a:p>
          <a:p>
            <a:pPr lvl="2"/>
            <a:r>
              <a:rPr lang="en-GB" dirty="0" smtClean="0">
                <a:solidFill>
                  <a:srgbClr val="595959"/>
                </a:solidFill>
                <a:latin typeface="Avenir Light"/>
                <a:cs typeface="Avenir Light"/>
              </a:rPr>
              <a:t>Use wasted memory in previous method</a:t>
            </a:r>
          </a:p>
          <a:p>
            <a:pPr lvl="1"/>
            <a:r>
              <a:rPr lang="en-GB" sz="2400" dirty="0" smtClean="0">
                <a:solidFill>
                  <a:srgbClr val="595959"/>
                </a:solidFill>
                <a:latin typeface="Avenir Light"/>
                <a:cs typeface="Avenir Light"/>
              </a:rPr>
              <a:t>Compatible with depth constraint</a:t>
            </a:r>
          </a:p>
          <a:p>
            <a:endParaRPr lang="en-GB" sz="2800" dirty="0" smtClean="0">
              <a:latin typeface="Avenir Light"/>
              <a:cs typeface="Avenir Light"/>
            </a:endParaRPr>
          </a:p>
          <a:p>
            <a:r>
              <a:rPr lang="en-GB" sz="2800" dirty="0" smtClean="0">
                <a:latin typeface="Avenir Light"/>
                <a:cs typeface="Avenir Light"/>
              </a:rPr>
              <a:t>Hybrid method:</a:t>
            </a:r>
          </a:p>
          <a:p>
            <a:pPr lvl="1"/>
            <a:r>
              <a:rPr lang="en-GB" sz="2400" dirty="0" smtClean="0">
                <a:solidFill>
                  <a:srgbClr val="595959"/>
                </a:solidFill>
                <a:latin typeface="Avenir Light"/>
                <a:cs typeface="Avenir Light"/>
              </a:rPr>
              <a:t>A small stack</a:t>
            </a:r>
          </a:p>
          <a:p>
            <a:pPr lvl="1"/>
            <a:r>
              <a:rPr lang="en-GB" sz="2400" dirty="0" smtClean="0">
                <a:solidFill>
                  <a:srgbClr val="595959"/>
                </a:solidFill>
                <a:latin typeface="Avenir Light"/>
                <a:cs typeface="Avenir Light"/>
              </a:rPr>
              <a:t>Swap to </a:t>
            </a:r>
            <a:r>
              <a:rPr lang="en-GB" sz="2400" dirty="0" err="1" smtClean="0">
                <a:solidFill>
                  <a:srgbClr val="595959"/>
                </a:solidFill>
                <a:latin typeface="Avenir Light"/>
                <a:cs typeface="Avenir Light"/>
              </a:rPr>
              <a:t>stackless</a:t>
            </a:r>
            <a:r>
              <a:rPr lang="en-GB" sz="2400" dirty="0" smtClean="0">
                <a:solidFill>
                  <a:srgbClr val="595959"/>
                </a:solidFill>
                <a:latin typeface="Avenir Light"/>
                <a:cs typeface="Avenir Light"/>
              </a:rPr>
              <a:t> query when stack is full</a:t>
            </a:r>
            <a:endParaRPr lang="en-GB" dirty="0">
              <a:solidFill>
                <a:srgbClr val="595959"/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1041953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 dirty="0"/>
              <a:t>	</a:t>
            </a:r>
            <a:r>
              <a:rPr lang="en-GB" dirty="0" smtClean="0"/>
              <a:t>Results</a:t>
            </a:r>
            <a:r>
              <a:rPr lang="fr-FR" dirty="0" smtClean="0"/>
              <a:t> &gt; </a:t>
            </a:r>
            <a:endParaRPr lang="fr-FR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457200" y="1372541"/>
            <a:ext cx="8229600" cy="5320327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venir Light"/>
                <a:cs typeface="Avenir Light"/>
              </a:rPr>
              <a:t>NVIDIA GTX 980 @ 1920 x 1080 </a:t>
            </a:r>
          </a:p>
          <a:p>
            <a:pPr marL="0" indent="0">
              <a:buNone/>
            </a:pPr>
            <a:endParaRPr lang="en-GB" sz="2400" dirty="0" smtClean="0">
              <a:latin typeface="Avenir Light"/>
              <a:cs typeface="Avenir Light"/>
            </a:endParaRPr>
          </a:p>
          <a:p>
            <a:r>
              <a:rPr lang="en-GB" sz="2400" dirty="0" smtClean="0">
                <a:latin typeface="Avenir Light"/>
                <a:cs typeface="Avenir Light"/>
              </a:rPr>
              <a:t>Algorithms analysis</a:t>
            </a:r>
          </a:p>
          <a:p>
            <a:pPr lvl="1"/>
            <a:r>
              <a:rPr lang="en-GB" sz="2400" dirty="0" smtClean="0">
                <a:solidFill>
                  <a:srgbClr val="595959"/>
                </a:solidFill>
                <a:latin typeface="Avenir Light"/>
                <a:cs typeface="Avenir Light"/>
              </a:rPr>
              <a:t>Number of visited nodes per query</a:t>
            </a:r>
          </a:p>
          <a:p>
            <a:pPr lvl="1"/>
            <a:endParaRPr lang="en-GB" sz="2400" dirty="0" smtClean="0">
              <a:latin typeface="Avenir Light"/>
              <a:cs typeface="Avenir Light"/>
            </a:endParaRPr>
          </a:p>
          <a:p>
            <a:r>
              <a:rPr lang="en-GB" sz="2400" dirty="0" smtClean="0">
                <a:latin typeface="Avenir Light"/>
                <a:cs typeface="Avenir Light"/>
              </a:rPr>
              <a:t>Performance analysis</a:t>
            </a:r>
          </a:p>
          <a:p>
            <a:pPr lvl="1"/>
            <a:r>
              <a:rPr lang="en-GB" sz="2400" dirty="0" smtClean="0">
                <a:solidFill>
                  <a:srgbClr val="595959"/>
                </a:solidFill>
                <a:latin typeface="Avenir Light"/>
                <a:cs typeface="Avenir Light"/>
              </a:rPr>
              <a:t>Time per frame using  2500 animation frames</a:t>
            </a:r>
          </a:p>
          <a:p>
            <a:pPr lvl="1"/>
            <a:endParaRPr lang="en-GB" sz="2400" dirty="0" smtClean="0">
              <a:latin typeface="Avenir Light"/>
              <a:cs typeface="Avenir Light"/>
            </a:endParaRPr>
          </a:p>
          <a:p>
            <a:r>
              <a:rPr lang="en-GB" sz="2400" dirty="0">
                <a:latin typeface="Avenir Light"/>
                <a:cs typeface="Avenir Light"/>
              </a:rPr>
              <a:t>More results in the paper !</a:t>
            </a:r>
          </a:p>
        </p:txBody>
      </p:sp>
    </p:spTree>
    <p:extLst>
      <p:ext uri="{BB962C8B-B14F-4D97-AF65-F5344CB8AC3E}">
        <p14:creationId xmlns:p14="http://schemas.microsoft.com/office/powerpoint/2010/main" val="392608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684345"/>
            <a:ext cx="9143692" cy="117365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 dirty="0"/>
              <a:t>	</a:t>
            </a:r>
            <a:r>
              <a:rPr lang="en-GB" dirty="0" smtClean="0"/>
              <a:t>Results</a:t>
            </a:r>
            <a:r>
              <a:rPr lang="fr-FR" dirty="0" smtClean="0"/>
              <a:t> &gt; Models</a:t>
            </a:r>
            <a:endParaRPr lang="fr-FR" dirty="0"/>
          </a:p>
        </p:txBody>
      </p:sp>
      <p:pic>
        <p:nvPicPr>
          <p:cNvPr id="11" name="Image 10" descr="wl-playgroun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731"/>
            <a:ext cx="9143692" cy="5168614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-308" y="6101018"/>
            <a:ext cx="91440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 sz="2000" dirty="0"/>
              <a:t>	</a:t>
            </a:r>
            <a:r>
              <a:rPr lang="fr-FR" sz="2000" dirty="0" smtClean="0"/>
              <a:t>Playground &gt; 131K triangles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208004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 dirty="0"/>
              <a:t>	</a:t>
            </a:r>
            <a:r>
              <a:rPr lang="en-GB" dirty="0" smtClean="0"/>
              <a:t>Results</a:t>
            </a:r>
            <a:r>
              <a:rPr lang="fr-FR" dirty="0" smtClean="0"/>
              <a:t> &gt; Models</a:t>
            </a:r>
            <a:endParaRPr lang="fr-FR" dirty="0"/>
          </a:p>
        </p:txBody>
      </p:sp>
      <p:pic>
        <p:nvPicPr>
          <p:cNvPr id="10" name="Image 9" descr="wl-epiccitadel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731"/>
            <a:ext cx="9143692" cy="516861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5684345"/>
            <a:ext cx="9143692" cy="117365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-308" y="6101018"/>
            <a:ext cx="91440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 sz="2000" dirty="0"/>
              <a:t>	</a:t>
            </a:r>
            <a:r>
              <a:rPr lang="fr-FR" sz="2000" dirty="0" smtClean="0"/>
              <a:t>Epic Citadel &gt; 393K triangles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171188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 dirty="0"/>
              <a:t>	</a:t>
            </a:r>
            <a:r>
              <a:rPr lang="en-GB" dirty="0" smtClean="0"/>
              <a:t>Results</a:t>
            </a:r>
            <a:r>
              <a:rPr lang="fr-FR" dirty="0" smtClean="0"/>
              <a:t> &gt; Models</a:t>
            </a:r>
            <a:endParaRPr lang="fr-FR" dirty="0"/>
          </a:p>
        </p:txBody>
      </p:sp>
      <p:pic>
        <p:nvPicPr>
          <p:cNvPr id="7" name="Image 6" descr="wl-chalmerscitadel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731"/>
            <a:ext cx="9159198" cy="517737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5684345"/>
            <a:ext cx="9143692" cy="117365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-308" y="6101018"/>
            <a:ext cx="91440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 sz="2000" dirty="0"/>
              <a:t>	</a:t>
            </a:r>
            <a:r>
              <a:rPr lang="fr-FR" sz="2000" dirty="0" smtClean="0"/>
              <a:t>Closed City &gt; 623K triangles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171188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 dirty="0"/>
              <a:t>	</a:t>
            </a:r>
            <a:r>
              <a:rPr lang="en-GB" dirty="0" smtClean="0"/>
              <a:t>Results</a:t>
            </a:r>
            <a:r>
              <a:rPr lang="fr-FR" dirty="0" smtClean="0"/>
              <a:t> &gt; Models</a:t>
            </a:r>
            <a:endParaRPr lang="fr-FR" dirty="0"/>
          </a:p>
        </p:txBody>
      </p:sp>
      <p:pic>
        <p:nvPicPr>
          <p:cNvPr id="12" name="Image 11" descr="wl-ship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731"/>
            <a:ext cx="9144000" cy="516878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5684345"/>
            <a:ext cx="9143692" cy="117365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-308" y="6101018"/>
            <a:ext cx="91440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 sz="2000" dirty="0"/>
              <a:t>	</a:t>
            </a:r>
            <a:r>
              <a:rPr lang="fr-FR" sz="2000" dirty="0" smtClean="0"/>
              <a:t>Ship &gt; 956K triangles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171188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 dirty="0"/>
              <a:t>	</a:t>
            </a:r>
            <a:r>
              <a:rPr lang="en-GB" dirty="0" smtClean="0"/>
              <a:t>Results</a:t>
            </a:r>
            <a:r>
              <a:rPr lang="fr-FR" dirty="0" smtClean="0"/>
              <a:t> &gt; Models</a:t>
            </a:r>
            <a:endParaRPr lang="fr-FR" dirty="0"/>
          </a:p>
        </p:txBody>
      </p:sp>
      <p:pic>
        <p:nvPicPr>
          <p:cNvPr id="9" name="Image 8" descr="wl-leg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730"/>
            <a:ext cx="9144000" cy="516879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5684345"/>
            <a:ext cx="9143692" cy="117365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-308" y="6101018"/>
            <a:ext cx="91440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 sz="2000" dirty="0"/>
              <a:t>	</a:t>
            </a:r>
            <a:r>
              <a:rPr lang="fr-FR" sz="2000" dirty="0" smtClean="0"/>
              <a:t>Excavator&gt; 1 130K triangles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171188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6-06-09 à 16.49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12" y="1392770"/>
            <a:ext cx="8997688" cy="546703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 dirty="0"/>
              <a:t>	</a:t>
            </a:r>
            <a:r>
              <a:rPr lang="en-GB" dirty="0" smtClean="0"/>
              <a:t>Results</a:t>
            </a:r>
            <a:r>
              <a:rPr lang="fr-FR" dirty="0" smtClean="0"/>
              <a:t> &gt; </a:t>
            </a:r>
            <a:r>
              <a:rPr lang="fr-FR" dirty="0" err="1" smtClean="0"/>
              <a:t>Number</a:t>
            </a:r>
            <a:r>
              <a:rPr lang="fr-FR" dirty="0" smtClean="0"/>
              <a:t> of </a:t>
            </a:r>
            <a:r>
              <a:rPr lang="fr-FR" dirty="0" err="1" smtClean="0"/>
              <a:t>visited</a:t>
            </a:r>
            <a:r>
              <a:rPr lang="fr-FR" dirty="0" smtClean="0"/>
              <a:t> </a:t>
            </a:r>
            <a:r>
              <a:rPr lang="fr-FR" dirty="0" err="1" smtClean="0"/>
              <a:t>nodes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346201" y="568876"/>
            <a:ext cx="2743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pPr algn="ctr"/>
            <a:r>
              <a:rPr lang="fr-FR" sz="1800" dirty="0">
                <a:solidFill>
                  <a:schemeClr val="tx1"/>
                </a:solidFill>
              </a:rPr>
              <a:t>No depth test + Stack</a:t>
            </a:r>
          </a:p>
        </p:txBody>
      </p:sp>
      <p:sp>
        <p:nvSpPr>
          <p:cNvPr id="3" name="Flèche vers le bas 2"/>
          <p:cNvSpPr/>
          <p:nvPr/>
        </p:nvSpPr>
        <p:spPr>
          <a:xfrm>
            <a:off x="2599262" y="938208"/>
            <a:ext cx="254000" cy="45032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6169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6-06-09 à 16.49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12" y="1392770"/>
            <a:ext cx="8997688" cy="546703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 dirty="0"/>
              <a:t>	</a:t>
            </a:r>
            <a:r>
              <a:rPr lang="en-GB" dirty="0" smtClean="0"/>
              <a:t>Results</a:t>
            </a:r>
            <a:r>
              <a:rPr lang="fr-FR" dirty="0" smtClean="0"/>
              <a:t> &gt; </a:t>
            </a:r>
            <a:r>
              <a:rPr lang="fr-FR" dirty="0" err="1" smtClean="0"/>
              <a:t>Number</a:t>
            </a:r>
            <a:r>
              <a:rPr lang="fr-FR" dirty="0" smtClean="0"/>
              <a:t> of </a:t>
            </a:r>
            <a:r>
              <a:rPr lang="fr-FR" dirty="0" err="1" smtClean="0"/>
              <a:t>visited</a:t>
            </a:r>
            <a:r>
              <a:rPr lang="fr-FR" dirty="0" smtClean="0"/>
              <a:t> </a:t>
            </a:r>
            <a:r>
              <a:rPr lang="fr-FR" dirty="0" err="1" smtClean="0"/>
              <a:t>nodes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047998" y="573112"/>
            <a:ext cx="272626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pPr algn="ctr"/>
            <a:r>
              <a:rPr lang="fr-FR" sz="1800" dirty="0">
                <a:solidFill>
                  <a:schemeClr val="tx1"/>
                </a:solidFill>
              </a:rPr>
              <a:t> Depth test + Stack</a:t>
            </a:r>
          </a:p>
        </p:txBody>
      </p:sp>
      <p:sp>
        <p:nvSpPr>
          <p:cNvPr id="3" name="Flèche vers le bas 2"/>
          <p:cNvSpPr/>
          <p:nvPr/>
        </p:nvSpPr>
        <p:spPr>
          <a:xfrm>
            <a:off x="4275661" y="942444"/>
            <a:ext cx="254000" cy="45032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7902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1511686" y="3651029"/>
            <a:ext cx="1922316" cy="1738689"/>
          </a:xfrm>
          <a:custGeom>
            <a:avLst/>
            <a:gdLst>
              <a:gd name="connsiteX0" fmla="*/ 0 w 1866560"/>
              <a:gd name="connsiteY0" fmla="*/ 0 h 1373760"/>
              <a:gd name="connsiteX1" fmla="*/ 1866560 w 1866560"/>
              <a:gd name="connsiteY1" fmla="*/ 0 h 1373760"/>
              <a:gd name="connsiteX2" fmla="*/ 1866560 w 1866560"/>
              <a:gd name="connsiteY2" fmla="*/ 1373760 h 1373760"/>
              <a:gd name="connsiteX3" fmla="*/ 0 w 1866560"/>
              <a:gd name="connsiteY3" fmla="*/ 1373760 h 1373760"/>
              <a:gd name="connsiteX4" fmla="*/ 0 w 1866560"/>
              <a:gd name="connsiteY4" fmla="*/ 0 h 1373760"/>
              <a:gd name="connsiteX0" fmla="*/ 0 w 2099831"/>
              <a:gd name="connsiteY0" fmla="*/ 0 h 2816640"/>
              <a:gd name="connsiteX1" fmla="*/ 2099831 w 2099831"/>
              <a:gd name="connsiteY1" fmla="*/ 1442880 h 2816640"/>
              <a:gd name="connsiteX2" fmla="*/ 2099831 w 2099831"/>
              <a:gd name="connsiteY2" fmla="*/ 2816640 h 2816640"/>
              <a:gd name="connsiteX3" fmla="*/ 233271 w 2099831"/>
              <a:gd name="connsiteY3" fmla="*/ 2816640 h 2816640"/>
              <a:gd name="connsiteX4" fmla="*/ 0 w 2099831"/>
              <a:gd name="connsiteY4" fmla="*/ 0 h 2816640"/>
              <a:gd name="connsiteX0" fmla="*/ 0 w 2068855"/>
              <a:gd name="connsiteY0" fmla="*/ 0 h 2804250"/>
              <a:gd name="connsiteX1" fmla="*/ 2068855 w 2068855"/>
              <a:gd name="connsiteY1" fmla="*/ 1430490 h 2804250"/>
              <a:gd name="connsiteX2" fmla="*/ 2068855 w 2068855"/>
              <a:gd name="connsiteY2" fmla="*/ 2804250 h 2804250"/>
              <a:gd name="connsiteX3" fmla="*/ 202295 w 2068855"/>
              <a:gd name="connsiteY3" fmla="*/ 2804250 h 2804250"/>
              <a:gd name="connsiteX4" fmla="*/ 0 w 2068855"/>
              <a:gd name="connsiteY4" fmla="*/ 0 h 2804250"/>
              <a:gd name="connsiteX0" fmla="*/ 0 w 2068855"/>
              <a:gd name="connsiteY0" fmla="*/ 0 h 2804250"/>
              <a:gd name="connsiteX1" fmla="*/ 1151977 w 2068855"/>
              <a:gd name="connsiteY1" fmla="*/ 693270 h 2804250"/>
              <a:gd name="connsiteX2" fmla="*/ 2068855 w 2068855"/>
              <a:gd name="connsiteY2" fmla="*/ 2804250 h 2804250"/>
              <a:gd name="connsiteX3" fmla="*/ 202295 w 2068855"/>
              <a:gd name="connsiteY3" fmla="*/ 2804250 h 2804250"/>
              <a:gd name="connsiteX4" fmla="*/ 0 w 2068855"/>
              <a:gd name="connsiteY4" fmla="*/ 0 h 2804250"/>
              <a:gd name="connsiteX0" fmla="*/ 0 w 1653782"/>
              <a:gd name="connsiteY0" fmla="*/ 0 h 2804250"/>
              <a:gd name="connsiteX1" fmla="*/ 1151977 w 1653782"/>
              <a:gd name="connsiteY1" fmla="*/ 693270 h 2804250"/>
              <a:gd name="connsiteX2" fmla="*/ 1653782 w 1653782"/>
              <a:gd name="connsiteY2" fmla="*/ 1738689 h 2804250"/>
              <a:gd name="connsiteX3" fmla="*/ 202295 w 1653782"/>
              <a:gd name="connsiteY3" fmla="*/ 2804250 h 2804250"/>
              <a:gd name="connsiteX4" fmla="*/ 0 w 1653782"/>
              <a:gd name="connsiteY4" fmla="*/ 0 h 2804250"/>
              <a:gd name="connsiteX0" fmla="*/ 268534 w 1922316"/>
              <a:gd name="connsiteY0" fmla="*/ 0 h 1738689"/>
              <a:gd name="connsiteX1" fmla="*/ 1420511 w 1922316"/>
              <a:gd name="connsiteY1" fmla="*/ 693270 h 1738689"/>
              <a:gd name="connsiteX2" fmla="*/ 1922316 w 1922316"/>
              <a:gd name="connsiteY2" fmla="*/ 1738689 h 1738689"/>
              <a:gd name="connsiteX3" fmla="*/ 0 w 1922316"/>
              <a:gd name="connsiteY3" fmla="*/ 1181128 h 1738689"/>
              <a:gd name="connsiteX4" fmla="*/ 268534 w 1922316"/>
              <a:gd name="connsiteY4" fmla="*/ 0 h 1738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2316" h="1738689">
                <a:moveTo>
                  <a:pt x="268534" y="0"/>
                </a:moveTo>
                <a:lnTo>
                  <a:pt x="1420511" y="693270"/>
                </a:lnTo>
                <a:lnTo>
                  <a:pt x="1922316" y="1738689"/>
                </a:lnTo>
                <a:lnTo>
                  <a:pt x="0" y="1181128"/>
                </a:lnTo>
                <a:lnTo>
                  <a:pt x="268534" y="0"/>
                </a:lnTo>
                <a:close/>
              </a:path>
            </a:pathLst>
          </a:cu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1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sp>
        <p:nvSpPr>
          <p:cNvPr id="4" name="Triangle isocèle 3"/>
          <p:cNvSpPr/>
          <p:nvPr/>
        </p:nvSpPr>
        <p:spPr>
          <a:xfrm rot="539382" flipH="1">
            <a:off x="1656742" y="2615140"/>
            <a:ext cx="2010514" cy="2635682"/>
          </a:xfrm>
          <a:custGeom>
            <a:avLst/>
            <a:gdLst>
              <a:gd name="connsiteX0" fmla="*/ 0 w 592041"/>
              <a:gd name="connsiteY0" fmla="*/ 3633402 h 3633402"/>
              <a:gd name="connsiteX1" fmla="*/ 276602 w 592041"/>
              <a:gd name="connsiteY1" fmla="*/ 0 h 3633402"/>
              <a:gd name="connsiteX2" fmla="*/ 592041 w 592041"/>
              <a:gd name="connsiteY2" fmla="*/ 3633402 h 3633402"/>
              <a:gd name="connsiteX3" fmla="*/ 0 w 592041"/>
              <a:gd name="connsiteY3" fmla="*/ 3633402 h 3633402"/>
              <a:gd name="connsiteX0" fmla="*/ 0 w 2374057"/>
              <a:gd name="connsiteY0" fmla="*/ 3535351 h 3535351"/>
              <a:gd name="connsiteX1" fmla="*/ 2374057 w 2374057"/>
              <a:gd name="connsiteY1" fmla="*/ 0 h 3535351"/>
              <a:gd name="connsiteX2" fmla="*/ 592041 w 2374057"/>
              <a:gd name="connsiteY2" fmla="*/ 3535351 h 3535351"/>
              <a:gd name="connsiteX3" fmla="*/ 0 w 2374057"/>
              <a:gd name="connsiteY3" fmla="*/ 3535351 h 3535351"/>
              <a:gd name="connsiteX0" fmla="*/ 0 w 2374057"/>
              <a:gd name="connsiteY0" fmla="*/ 3535351 h 3906602"/>
              <a:gd name="connsiteX1" fmla="*/ 2374057 w 2374057"/>
              <a:gd name="connsiteY1" fmla="*/ 0 h 3906602"/>
              <a:gd name="connsiteX2" fmla="*/ 2313597 w 2374057"/>
              <a:gd name="connsiteY2" fmla="*/ 3906602 h 3906602"/>
              <a:gd name="connsiteX3" fmla="*/ 0 w 2374057"/>
              <a:gd name="connsiteY3" fmla="*/ 3535351 h 3906602"/>
              <a:gd name="connsiteX0" fmla="*/ 0 w 1819301"/>
              <a:gd name="connsiteY0" fmla="*/ 2643097 h 3906602"/>
              <a:gd name="connsiteX1" fmla="*/ 1819301 w 1819301"/>
              <a:gd name="connsiteY1" fmla="*/ 0 h 3906602"/>
              <a:gd name="connsiteX2" fmla="*/ 1758841 w 1819301"/>
              <a:gd name="connsiteY2" fmla="*/ 3906602 h 3906602"/>
              <a:gd name="connsiteX3" fmla="*/ 0 w 1819301"/>
              <a:gd name="connsiteY3" fmla="*/ 2643097 h 3906602"/>
              <a:gd name="connsiteX0" fmla="*/ 0 w 1819301"/>
              <a:gd name="connsiteY0" fmla="*/ 2643097 h 3922311"/>
              <a:gd name="connsiteX1" fmla="*/ 1819301 w 1819301"/>
              <a:gd name="connsiteY1" fmla="*/ 0 h 3922311"/>
              <a:gd name="connsiteX2" fmla="*/ 1801313 w 1819301"/>
              <a:gd name="connsiteY2" fmla="*/ 3922311 h 3922311"/>
              <a:gd name="connsiteX3" fmla="*/ 0 w 1819301"/>
              <a:gd name="connsiteY3" fmla="*/ 2643097 h 3922311"/>
              <a:gd name="connsiteX0" fmla="*/ 0 w 1839346"/>
              <a:gd name="connsiteY0" fmla="*/ 2635682 h 3922311"/>
              <a:gd name="connsiteX1" fmla="*/ 1839346 w 1839346"/>
              <a:gd name="connsiteY1" fmla="*/ 0 h 3922311"/>
              <a:gd name="connsiteX2" fmla="*/ 1821358 w 1839346"/>
              <a:gd name="connsiteY2" fmla="*/ 3922311 h 3922311"/>
              <a:gd name="connsiteX3" fmla="*/ 0 w 1839346"/>
              <a:gd name="connsiteY3" fmla="*/ 2635682 h 3922311"/>
              <a:gd name="connsiteX0" fmla="*/ 0 w 2010514"/>
              <a:gd name="connsiteY0" fmla="*/ 2635682 h 2635682"/>
              <a:gd name="connsiteX1" fmla="*/ 1839346 w 2010514"/>
              <a:gd name="connsiteY1" fmla="*/ 0 h 2635682"/>
              <a:gd name="connsiteX2" fmla="*/ 2010514 w 2010514"/>
              <a:gd name="connsiteY2" fmla="*/ 2377929 h 2635682"/>
              <a:gd name="connsiteX3" fmla="*/ 0 w 2010514"/>
              <a:gd name="connsiteY3" fmla="*/ 2635682 h 263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0514" h="2635682">
                <a:moveTo>
                  <a:pt x="0" y="2635682"/>
                </a:moveTo>
                <a:lnTo>
                  <a:pt x="1839346" y="0"/>
                </a:lnTo>
                <a:lnTo>
                  <a:pt x="2010514" y="2377929"/>
                </a:lnTo>
                <a:lnTo>
                  <a:pt x="0" y="2635682"/>
                </a:lnTo>
                <a:close/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506775" y="1948698"/>
            <a:ext cx="780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venir Light"/>
                <a:cs typeface="Avenir Light"/>
              </a:rPr>
              <a:t>One shadow volume	                   	                      4 TOP tree nodes</a:t>
            </a:r>
            <a:endParaRPr lang="en-GB" dirty="0">
              <a:latin typeface="Avenir Light"/>
              <a:cs typeface="Avenir Light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en-GB" smtClean="0"/>
              <a:t>	PSV &gt; TOP Tree </a:t>
            </a:r>
            <a:endParaRPr lang="en-GB"/>
          </a:p>
        </p:txBody>
      </p:sp>
      <p:sp>
        <p:nvSpPr>
          <p:cNvPr id="41" name="ZoneTexte 40"/>
          <p:cNvSpPr txBox="1"/>
          <p:nvPr/>
        </p:nvSpPr>
        <p:spPr>
          <a:xfrm>
            <a:off x="577822" y="1081006"/>
            <a:ext cx="7809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smtClean="0">
                <a:latin typeface="Avenir Light"/>
                <a:cs typeface="Avenir Light"/>
              </a:rPr>
              <a:t>Ternary Object Partitioning: nodes have 3 children</a:t>
            </a:r>
            <a:endParaRPr lang="en-GB" sz="2400">
              <a:latin typeface="Avenir Light"/>
              <a:cs typeface="Avenir Light"/>
            </a:endParaRPr>
          </a:p>
        </p:txBody>
      </p:sp>
      <p:sp>
        <p:nvSpPr>
          <p:cNvPr id="5" name="Triangle isocèle 4"/>
          <p:cNvSpPr/>
          <p:nvPr/>
        </p:nvSpPr>
        <p:spPr>
          <a:xfrm>
            <a:off x="1443571" y="4833343"/>
            <a:ext cx="2001535" cy="1547761"/>
          </a:xfrm>
          <a:custGeom>
            <a:avLst/>
            <a:gdLst>
              <a:gd name="connsiteX0" fmla="*/ 0 w 2351070"/>
              <a:gd name="connsiteY0" fmla="*/ 1809905 h 1809905"/>
              <a:gd name="connsiteX1" fmla="*/ 1175535 w 2351070"/>
              <a:gd name="connsiteY1" fmla="*/ 0 h 1809905"/>
              <a:gd name="connsiteX2" fmla="*/ 2351070 w 2351070"/>
              <a:gd name="connsiteY2" fmla="*/ 1809905 h 1809905"/>
              <a:gd name="connsiteX3" fmla="*/ 0 w 2351070"/>
              <a:gd name="connsiteY3" fmla="*/ 1809905 h 1809905"/>
              <a:gd name="connsiteX0" fmla="*/ 2488764 w 4839834"/>
              <a:gd name="connsiteY0" fmla="*/ 936089 h 936089"/>
              <a:gd name="connsiteX1" fmla="*/ 0 w 4839834"/>
              <a:gd name="connsiteY1" fmla="*/ 0 h 936089"/>
              <a:gd name="connsiteX2" fmla="*/ 4839834 w 4839834"/>
              <a:gd name="connsiteY2" fmla="*/ 936089 h 936089"/>
              <a:gd name="connsiteX3" fmla="*/ 2488764 w 4839834"/>
              <a:gd name="connsiteY3" fmla="*/ 936089 h 936089"/>
              <a:gd name="connsiteX0" fmla="*/ 2488764 w 2488764"/>
              <a:gd name="connsiteY0" fmla="*/ 936089 h 936089"/>
              <a:gd name="connsiteX1" fmla="*/ 0 w 2488764"/>
              <a:gd name="connsiteY1" fmla="*/ 0 h 936089"/>
              <a:gd name="connsiteX2" fmla="*/ 1944513 w 2488764"/>
              <a:gd name="connsiteY2" fmla="*/ 545784 h 936089"/>
              <a:gd name="connsiteX3" fmla="*/ 2488764 w 2488764"/>
              <a:gd name="connsiteY3" fmla="*/ 936089 h 936089"/>
              <a:gd name="connsiteX0" fmla="*/ 0 w 1989883"/>
              <a:gd name="connsiteY0" fmla="*/ 1565237 h 1565237"/>
              <a:gd name="connsiteX1" fmla="*/ 45370 w 1989883"/>
              <a:gd name="connsiteY1" fmla="*/ 0 h 1565237"/>
              <a:gd name="connsiteX2" fmla="*/ 1989883 w 1989883"/>
              <a:gd name="connsiteY2" fmla="*/ 545784 h 1565237"/>
              <a:gd name="connsiteX3" fmla="*/ 0 w 1989883"/>
              <a:gd name="connsiteY3" fmla="*/ 1565237 h 1565237"/>
              <a:gd name="connsiteX0" fmla="*/ 0 w 2001535"/>
              <a:gd name="connsiteY0" fmla="*/ 1565237 h 1565237"/>
              <a:gd name="connsiteX1" fmla="*/ 45370 w 2001535"/>
              <a:gd name="connsiteY1" fmla="*/ 0 h 1565237"/>
              <a:gd name="connsiteX2" fmla="*/ 2001535 w 2001535"/>
              <a:gd name="connsiteY2" fmla="*/ 580737 h 1565237"/>
              <a:gd name="connsiteX3" fmla="*/ 0 w 2001535"/>
              <a:gd name="connsiteY3" fmla="*/ 1565237 h 1565237"/>
              <a:gd name="connsiteX0" fmla="*/ 0 w 2001535"/>
              <a:gd name="connsiteY0" fmla="*/ 1547761 h 1547761"/>
              <a:gd name="connsiteX1" fmla="*/ 57021 w 2001535"/>
              <a:gd name="connsiteY1" fmla="*/ 0 h 1547761"/>
              <a:gd name="connsiteX2" fmla="*/ 2001535 w 2001535"/>
              <a:gd name="connsiteY2" fmla="*/ 563261 h 1547761"/>
              <a:gd name="connsiteX3" fmla="*/ 0 w 2001535"/>
              <a:gd name="connsiteY3" fmla="*/ 1547761 h 15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1535" h="1547761">
                <a:moveTo>
                  <a:pt x="0" y="1547761"/>
                </a:moveTo>
                <a:lnTo>
                  <a:pt x="57021" y="0"/>
                </a:lnTo>
                <a:lnTo>
                  <a:pt x="2001535" y="563261"/>
                </a:lnTo>
                <a:lnTo>
                  <a:pt x="0" y="1547761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sp>
        <p:nvSpPr>
          <p:cNvPr id="2" name="Triangle isocèle 1"/>
          <p:cNvSpPr/>
          <p:nvPr/>
        </p:nvSpPr>
        <p:spPr>
          <a:xfrm rot="20443615">
            <a:off x="1487671" y="3553611"/>
            <a:ext cx="1314373" cy="1040345"/>
          </a:xfrm>
          <a:prstGeom prst="triangle">
            <a:avLst>
              <a:gd name="adj" fmla="val 34416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1982516" y="2447722"/>
            <a:ext cx="123937" cy="131528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986450" y="364868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latin typeface="Avenir Light"/>
                <a:cs typeface="Avenir Light"/>
              </a:rPr>
              <a:t>∩</a:t>
            </a:r>
            <a:endParaRPr lang="en-GB">
              <a:latin typeface="Avenir Light"/>
              <a:cs typeface="Avenir Light"/>
            </a:endParaRPr>
          </a:p>
        </p:txBody>
      </p:sp>
      <p:cxnSp>
        <p:nvCxnSpPr>
          <p:cNvPr id="50" name="Straight Connector 40"/>
          <p:cNvCxnSpPr/>
          <p:nvPr/>
        </p:nvCxnSpPr>
        <p:spPr>
          <a:xfrm>
            <a:off x="6149242" y="3478012"/>
            <a:ext cx="0" cy="2311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44"/>
          <p:cNvCxnSpPr/>
          <p:nvPr/>
        </p:nvCxnSpPr>
        <p:spPr>
          <a:xfrm flipH="1">
            <a:off x="5793643" y="3390862"/>
            <a:ext cx="343359" cy="2067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46"/>
          <p:cNvCxnSpPr/>
          <p:nvPr/>
        </p:nvCxnSpPr>
        <p:spPr>
          <a:xfrm>
            <a:off x="6172240" y="3401644"/>
            <a:ext cx="396988" cy="1959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Oval 47"/>
          <p:cNvSpPr/>
          <p:nvPr/>
        </p:nvSpPr>
        <p:spPr>
          <a:xfrm>
            <a:off x="5965019" y="3200040"/>
            <a:ext cx="389830" cy="39555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GB" sz="2000">
              <a:latin typeface="Avenir Light"/>
              <a:cs typeface="Avenir Light"/>
            </a:endParaRPr>
          </a:p>
        </p:txBody>
      </p:sp>
      <p:sp>
        <p:nvSpPr>
          <p:cNvPr id="62" name="TextBox 51"/>
          <p:cNvSpPr txBox="1"/>
          <p:nvPr/>
        </p:nvSpPr>
        <p:spPr>
          <a:xfrm>
            <a:off x="5642719" y="3477961"/>
            <a:ext cx="338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latin typeface="Avenir Light"/>
                <a:cs typeface="Avenir Light"/>
              </a:rPr>
              <a:t>+</a:t>
            </a:r>
            <a:endParaRPr lang="en-GB">
              <a:latin typeface="Avenir Light"/>
              <a:cs typeface="Avenir Light"/>
            </a:endParaRPr>
          </a:p>
        </p:txBody>
      </p:sp>
      <p:sp>
        <p:nvSpPr>
          <p:cNvPr id="66" name="TextBox 55"/>
          <p:cNvSpPr txBox="1"/>
          <p:nvPr/>
        </p:nvSpPr>
        <p:spPr>
          <a:xfrm>
            <a:off x="6441560" y="3478012"/>
            <a:ext cx="261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latin typeface="Avenir Light"/>
                <a:cs typeface="Avenir Light"/>
              </a:rPr>
              <a:t>-</a:t>
            </a:r>
            <a:endParaRPr lang="en-GB">
              <a:latin typeface="Avenir Light"/>
              <a:cs typeface="Avenir Light"/>
            </a:endParaRPr>
          </a:p>
        </p:txBody>
      </p:sp>
      <p:sp>
        <p:nvSpPr>
          <p:cNvPr id="70" name="Flèche vers la droite 69"/>
          <p:cNvSpPr/>
          <p:nvPr/>
        </p:nvSpPr>
        <p:spPr>
          <a:xfrm>
            <a:off x="4077302" y="3597590"/>
            <a:ext cx="929197" cy="176752"/>
          </a:xfrm>
          <a:prstGeom prst="right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4027033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6-06-09 à 16.49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12" y="1392770"/>
            <a:ext cx="8997688" cy="546703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 dirty="0"/>
              <a:t>	</a:t>
            </a:r>
            <a:r>
              <a:rPr lang="en-GB" dirty="0" smtClean="0"/>
              <a:t>Results</a:t>
            </a:r>
            <a:r>
              <a:rPr lang="fr-FR" dirty="0" smtClean="0"/>
              <a:t> &gt; </a:t>
            </a:r>
            <a:r>
              <a:rPr lang="fr-FR" dirty="0" err="1" smtClean="0"/>
              <a:t>Number</a:t>
            </a:r>
            <a:r>
              <a:rPr lang="fr-FR" dirty="0" smtClean="0"/>
              <a:t> of </a:t>
            </a:r>
            <a:r>
              <a:rPr lang="fr-FR" dirty="0" err="1" smtClean="0"/>
              <a:t>visited</a:t>
            </a:r>
            <a:r>
              <a:rPr lang="fr-FR" dirty="0" smtClean="0"/>
              <a:t> </a:t>
            </a:r>
            <a:r>
              <a:rPr lang="fr-FR" dirty="0" err="1" smtClean="0"/>
              <a:t>nodes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741332" y="573112"/>
            <a:ext cx="272626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pPr algn="ctr"/>
            <a:r>
              <a:rPr lang="fr-FR" sz="1800" dirty="0">
                <a:solidFill>
                  <a:schemeClr val="tx1"/>
                </a:solidFill>
              </a:rPr>
              <a:t>Depth test + Stackless</a:t>
            </a:r>
          </a:p>
        </p:txBody>
      </p:sp>
      <p:sp>
        <p:nvSpPr>
          <p:cNvPr id="3" name="Flèche vers le bas 2"/>
          <p:cNvSpPr/>
          <p:nvPr/>
        </p:nvSpPr>
        <p:spPr>
          <a:xfrm>
            <a:off x="5968995" y="942444"/>
            <a:ext cx="254000" cy="45032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5628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6-06-09 à 16.49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12" y="1392770"/>
            <a:ext cx="8997688" cy="546703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 dirty="0"/>
              <a:t>	</a:t>
            </a:r>
            <a:r>
              <a:rPr lang="en-GB" dirty="0" smtClean="0"/>
              <a:t>Results</a:t>
            </a:r>
            <a:r>
              <a:rPr lang="fr-FR" dirty="0" smtClean="0"/>
              <a:t> &gt; </a:t>
            </a:r>
            <a:r>
              <a:rPr lang="fr-FR" dirty="0" err="1" smtClean="0"/>
              <a:t>Number</a:t>
            </a:r>
            <a:r>
              <a:rPr lang="fr-FR" dirty="0" smtClean="0"/>
              <a:t> of </a:t>
            </a:r>
            <a:r>
              <a:rPr lang="fr-FR" dirty="0" err="1" smtClean="0"/>
              <a:t>visited</a:t>
            </a:r>
            <a:r>
              <a:rPr lang="fr-FR" dirty="0" smtClean="0"/>
              <a:t> </a:t>
            </a:r>
            <a:r>
              <a:rPr lang="fr-FR" dirty="0" err="1" smtClean="0"/>
              <a:t>nodes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417734" y="573112"/>
            <a:ext cx="272626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pPr algn="ctr"/>
            <a:r>
              <a:rPr lang="fr-FR" sz="1800" dirty="0">
                <a:solidFill>
                  <a:schemeClr val="tx1"/>
                </a:solidFill>
              </a:rPr>
              <a:t>Depth test + Hybrid</a:t>
            </a:r>
          </a:p>
        </p:txBody>
      </p:sp>
      <p:sp>
        <p:nvSpPr>
          <p:cNvPr id="3" name="Flèche vers le bas 2"/>
          <p:cNvSpPr/>
          <p:nvPr/>
        </p:nvSpPr>
        <p:spPr>
          <a:xfrm>
            <a:off x="7645397" y="942444"/>
            <a:ext cx="254000" cy="45032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9957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6-06-09 à 16.49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12" y="1392770"/>
            <a:ext cx="8997688" cy="546703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 dirty="0"/>
              <a:t>	</a:t>
            </a:r>
            <a:r>
              <a:rPr lang="en-GB" dirty="0" smtClean="0"/>
              <a:t>Results</a:t>
            </a:r>
            <a:r>
              <a:rPr lang="fr-FR" dirty="0" smtClean="0"/>
              <a:t> &gt; </a:t>
            </a:r>
            <a:r>
              <a:rPr lang="fr-FR" dirty="0" err="1" smtClean="0"/>
              <a:t>Number</a:t>
            </a:r>
            <a:r>
              <a:rPr lang="fr-FR" dirty="0" smtClean="0"/>
              <a:t> of </a:t>
            </a:r>
            <a:r>
              <a:rPr lang="fr-FR" dirty="0" err="1" smtClean="0"/>
              <a:t>visited</a:t>
            </a:r>
            <a:r>
              <a:rPr lang="fr-FR" dirty="0" smtClean="0"/>
              <a:t> </a:t>
            </a:r>
            <a:r>
              <a:rPr lang="fr-FR" dirty="0" err="1" smtClean="0"/>
              <a:t>nodes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46312" y="650816"/>
            <a:ext cx="1876929" cy="88844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pPr>
              <a:lnSpc>
                <a:spcPct val="80000"/>
              </a:lnSpc>
            </a:pPr>
            <a:r>
              <a:rPr lang="fr-FR" sz="1600" dirty="0">
                <a:solidFill>
                  <a:schemeClr val="tx1"/>
                </a:solidFill>
              </a:rPr>
              <a:t>Visited nodes</a:t>
            </a:r>
          </a:p>
          <a:p>
            <a:pPr>
              <a:lnSpc>
                <a:spcPct val="80000"/>
              </a:lnSpc>
            </a:pPr>
            <a:endParaRPr lang="fr-FR" sz="16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fr-FR" sz="1600" dirty="0">
                <a:solidFill>
                  <a:schemeClr val="tx1"/>
                </a:solidFill>
              </a:rPr>
              <a:t>Stack/Stackless</a:t>
            </a:r>
          </a:p>
          <a:p>
            <a:pPr>
              <a:lnSpc>
                <a:spcPct val="80000"/>
              </a:lnSpc>
            </a:pP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2639849" y="648136"/>
            <a:ext cx="227724" cy="22772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2639849" y="1077458"/>
            <a:ext cx="227724" cy="22772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16"/>
          <p:cNvCxnSpPr/>
          <p:nvPr/>
        </p:nvCxnSpPr>
        <p:spPr>
          <a:xfrm flipV="1">
            <a:off x="146312" y="972350"/>
            <a:ext cx="8647343" cy="17582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859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6-06-09 à 16.49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12" y="1392770"/>
            <a:ext cx="8997688" cy="546703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 dirty="0"/>
              <a:t>	</a:t>
            </a:r>
            <a:r>
              <a:rPr lang="en-GB" dirty="0" smtClean="0"/>
              <a:t>Results</a:t>
            </a:r>
            <a:r>
              <a:rPr lang="fr-FR" dirty="0" smtClean="0"/>
              <a:t> &gt; </a:t>
            </a:r>
            <a:r>
              <a:rPr lang="fr-FR" dirty="0" err="1" smtClean="0"/>
              <a:t>Number</a:t>
            </a:r>
            <a:r>
              <a:rPr lang="fr-FR" dirty="0" smtClean="0"/>
              <a:t> of </a:t>
            </a:r>
            <a:r>
              <a:rPr lang="fr-FR" dirty="0" err="1" smtClean="0"/>
              <a:t>visited</a:t>
            </a:r>
            <a:r>
              <a:rPr lang="fr-FR" dirty="0" smtClean="0"/>
              <a:t> </a:t>
            </a:r>
            <a:r>
              <a:rPr lang="fr-FR" dirty="0" err="1" smtClean="0"/>
              <a:t>nodes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46312" y="650816"/>
            <a:ext cx="1876929" cy="88844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pPr>
              <a:lnSpc>
                <a:spcPct val="80000"/>
              </a:lnSpc>
            </a:pPr>
            <a:r>
              <a:rPr lang="fr-FR" sz="1600" dirty="0">
                <a:solidFill>
                  <a:schemeClr val="tx1"/>
                </a:solidFill>
              </a:rPr>
              <a:t>Visited nodes</a:t>
            </a:r>
          </a:p>
          <a:p>
            <a:pPr>
              <a:lnSpc>
                <a:spcPct val="80000"/>
              </a:lnSpc>
            </a:pPr>
            <a:endParaRPr lang="fr-FR" sz="16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fr-FR" sz="1600" dirty="0">
                <a:solidFill>
                  <a:schemeClr val="tx1"/>
                </a:solidFill>
              </a:rPr>
              <a:t>Stack/Stackless</a:t>
            </a:r>
          </a:p>
          <a:p>
            <a:pPr>
              <a:lnSpc>
                <a:spcPct val="80000"/>
              </a:lnSpc>
            </a:pP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2639849" y="648136"/>
            <a:ext cx="227724" cy="22772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2639849" y="1077458"/>
            <a:ext cx="227724" cy="22772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4254939" y="648136"/>
            <a:ext cx="227724" cy="227724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4254939" y="1077458"/>
            <a:ext cx="227724" cy="22772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16"/>
          <p:cNvCxnSpPr/>
          <p:nvPr/>
        </p:nvCxnSpPr>
        <p:spPr>
          <a:xfrm flipV="1">
            <a:off x="146312" y="972350"/>
            <a:ext cx="8647343" cy="17582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848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6-06-09 à 16.49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12" y="1392770"/>
            <a:ext cx="8997688" cy="546703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 dirty="0"/>
              <a:t>	</a:t>
            </a:r>
            <a:r>
              <a:rPr lang="en-GB" dirty="0" smtClean="0"/>
              <a:t>Results</a:t>
            </a:r>
            <a:r>
              <a:rPr lang="fr-FR" dirty="0" smtClean="0"/>
              <a:t> &gt; </a:t>
            </a:r>
            <a:r>
              <a:rPr lang="fr-FR" dirty="0" err="1" smtClean="0"/>
              <a:t>Number</a:t>
            </a:r>
            <a:r>
              <a:rPr lang="fr-FR" dirty="0" smtClean="0"/>
              <a:t> of </a:t>
            </a:r>
            <a:r>
              <a:rPr lang="fr-FR" dirty="0" err="1" smtClean="0"/>
              <a:t>visited</a:t>
            </a:r>
            <a:r>
              <a:rPr lang="fr-FR" dirty="0" smtClean="0"/>
              <a:t> </a:t>
            </a:r>
            <a:r>
              <a:rPr lang="fr-FR" dirty="0" err="1" smtClean="0"/>
              <a:t>nodes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46312" y="650816"/>
            <a:ext cx="1876929" cy="88844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pPr>
              <a:lnSpc>
                <a:spcPct val="80000"/>
              </a:lnSpc>
            </a:pPr>
            <a:r>
              <a:rPr lang="fr-FR" sz="1600" dirty="0">
                <a:solidFill>
                  <a:schemeClr val="tx1"/>
                </a:solidFill>
              </a:rPr>
              <a:t>Visited nodes</a:t>
            </a:r>
          </a:p>
          <a:p>
            <a:pPr>
              <a:lnSpc>
                <a:spcPct val="80000"/>
              </a:lnSpc>
            </a:pPr>
            <a:endParaRPr lang="fr-FR" sz="16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fr-FR" sz="1600" dirty="0">
                <a:solidFill>
                  <a:schemeClr val="tx1"/>
                </a:solidFill>
              </a:rPr>
              <a:t>Stack/Stackless</a:t>
            </a:r>
          </a:p>
          <a:p>
            <a:pPr>
              <a:lnSpc>
                <a:spcPct val="80000"/>
              </a:lnSpc>
            </a:pP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2639849" y="648136"/>
            <a:ext cx="227724" cy="22772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2639849" y="1077458"/>
            <a:ext cx="227724" cy="22772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4254939" y="648136"/>
            <a:ext cx="227724" cy="227724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4254939" y="1077458"/>
            <a:ext cx="227724" cy="22772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5922581" y="648136"/>
            <a:ext cx="227724" cy="22772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5922581" y="1077458"/>
            <a:ext cx="227724" cy="227724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16"/>
          <p:cNvCxnSpPr/>
          <p:nvPr/>
        </p:nvCxnSpPr>
        <p:spPr>
          <a:xfrm flipV="1">
            <a:off x="146312" y="972350"/>
            <a:ext cx="8647343" cy="17582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848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6-06-09 à 16.49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12" y="1392770"/>
            <a:ext cx="8997688" cy="546703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 dirty="0"/>
              <a:t>	</a:t>
            </a:r>
            <a:r>
              <a:rPr lang="en-GB" dirty="0" smtClean="0"/>
              <a:t>Results</a:t>
            </a:r>
            <a:r>
              <a:rPr lang="fr-FR" dirty="0" smtClean="0"/>
              <a:t> &gt; </a:t>
            </a:r>
            <a:r>
              <a:rPr lang="fr-FR" dirty="0" err="1" smtClean="0"/>
              <a:t>Number</a:t>
            </a:r>
            <a:r>
              <a:rPr lang="fr-FR" dirty="0" smtClean="0"/>
              <a:t> of </a:t>
            </a:r>
            <a:r>
              <a:rPr lang="fr-FR" dirty="0" err="1" smtClean="0"/>
              <a:t>visited</a:t>
            </a:r>
            <a:r>
              <a:rPr lang="fr-FR" dirty="0" smtClean="0"/>
              <a:t> </a:t>
            </a:r>
            <a:r>
              <a:rPr lang="fr-FR" dirty="0" err="1" smtClean="0"/>
              <a:t>nodes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46312" y="650816"/>
            <a:ext cx="1876929" cy="88844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pPr>
              <a:lnSpc>
                <a:spcPct val="80000"/>
              </a:lnSpc>
            </a:pPr>
            <a:r>
              <a:rPr lang="fr-FR" sz="1600" dirty="0">
                <a:solidFill>
                  <a:schemeClr val="tx1"/>
                </a:solidFill>
              </a:rPr>
              <a:t>Visited nodes</a:t>
            </a:r>
          </a:p>
          <a:p>
            <a:pPr>
              <a:lnSpc>
                <a:spcPct val="80000"/>
              </a:lnSpc>
            </a:pPr>
            <a:endParaRPr lang="fr-FR" sz="16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fr-FR" sz="1600" dirty="0">
                <a:solidFill>
                  <a:schemeClr val="tx1"/>
                </a:solidFill>
              </a:rPr>
              <a:t>Stack/Stackless</a:t>
            </a:r>
          </a:p>
          <a:p>
            <a:pPr>
              <a:lnSpc>
                <a:spcPct val="80000"/>
              </a:lnSpc>
            </a:pP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2639849" y="648136"/>
            <a:ext cx="227724" cy="22772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2639849" y="1077458"/>
            <a:ext cx="227724" cy="22772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4254939" y="648136"/>
            <a:ext cx="227724" cy="227724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4254939" y="1077458"/>
            <a:ext cx="227724" cy="22772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5922581" y="648136"/>
            <a:ext cx="227724" cy="22772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5922581" y="1077458"/>
            <a:ext cx="227724" cy="227724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7616498" y="648136"/>
            <a:ext cx="227724" cy="227724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7616498" y="1077458"/>
            <a:ext cx="227724" cy="227724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16"/>
          <p:cNvCxnSpPr/>
          <p:nvPr/>
        </p:nvCxnSpPr>
        <p:spPr>
          <a:xfrm flipV="1">
            <a:off x="146312" y="972350"/>
            <a:ext cx="8647343" cy="17582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848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ego-chrono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35" b="22918"/>
          <a:stretch/>
        </p:blipFill>
        <p:spPr>
          <a:xfrm>
            <a:off x="382248" y="2792914"/>
            <a:ext cx="8137765" cy="3175200"/>
          </a:xfrm>
          <a:prstGeom prst="rect">
            <a:avLst/>
          </a:prstGeom>
        </p:spPr>
      </p:pic>
      <p:cxnSp>
        <p:nvCxnSpPr>
          <p:cNvPr id="21" name="Connecteur droit 20"/>
          <p:cNvCxnSpPr/>
          <p:nvPr/>
        </p:nvCxnSpPr>
        <p:spPr>
          <a:xfrm>
            <a:off x="7655910" y="200600"/>
            <a:ext cx="482600" cy="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en-GB" dirty="0" smtClean="0"/>
              <a:t>	Results &gt; Timings  (</a:t>
            </a:r>
            <a:r>
              <a:rPr lang="en-GB" sz="2000" i="1" dirty="0" smtClean="0"/>
              <a:t>Excavator 1130k triangles)</a:t>
            </a:r>
            <a:endParaRPr lang="en-GB" sz="2000" i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1" y="1104282"/>
            <a:ext cx="9144000" cy="348813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pPr>
              <a:lnSpc>
                <a:spcPct val="80000"/>
              </a:lnSpc>
            </a:pPr>
            <a:r>
              <a:rPr lang="fr-FR" sz="2000" dirty="0">
                <a:solidFill>
                  <a:srgbClr val="000000"/>
                </a:solidFill>
              </a:rPr>
              <a:t>		 		Depth test allows to improve over PSV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1062771" y="6269701"/>
            <a:ext cx="928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venir Light"/>
                <a:cs typeface="Avenir Light"/>
              </a:rPr>
              <a:t>Z-PASS</a:t>
            </a:r>
            <a:endParaRPr lang="en-GB" dirty="0">
              <a:latin typeface="Avenir Light"/>
              <a:cs typeface="Avenir Light"/>
            </a:endParaRPr>
          </a:p>
        </p:txBody>
      </p:sp>
      <p:cxnSp>
        <p:nvCxnSpPr>
          <p:cNvPr id="30" name="Connecteur droit 29"/>
          <p:cNvCxnSpPr/>
          <p:nvPr/>
        </p:nvCxnSpPr>
        <p:spPr>
          <a:xfrm>
            <a:off x="1288391" y="6716410"/>
            <a:ext cx="482600" cy="0"/>
          </a:xfrm>
          <a:prstGeom prst="line">
            <a:avLst/>
          </a:prstGeom>
          <a:ln w="381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7288048" y="6716000"/>
            <a:ext cx="482600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5571358" y="6716410"/>
            <a:ext cx="482600" cy="0"/>
          </a:xfrm>
          <a:prstGeom prst="line">
            <a:avLst/>
          </a:prstGeom>
          <a:ln w="38100" cmpd="sng">
            <a:solidFill>
              <a:srgbClr val="FFE76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3968531" y="6716000"/>
            <a:ext cx="482600" cy="0"/>
          </a:xfrm>
          <a:prstGeom prst="line">
            <a:avLst/>
          </a:prstGeom>
          <a:ln w="381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>
            <a:off x="2483069" y="6716000"/>
            <a:ext cx="482600" cy="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 flipV="1">
            <a:off x="-8759" y="6195784"/>
            <a:ext cx="9144000" cy="17582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-8759" y="1720879"/>
            <a:ext cx="9152759" cy="348813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pPr>
              <a:lnSpc>
                <a:spcPct val="80000"/>
              </a:lnSpc>
            </a:pPr>
            <a:r>
              <a:rPr lang="fr-FR" sz="2000" dirty="0">
                <a:solidFill>
                  <a:srgbClr val="000000"/>
                </a:solidFill>
              </a:rPr>
              <a:t>	 	D-PSV, D-Stackless, D-Hybrid have close performances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1" y="2336397"/>
            <a:ext cx="9156259" cy="348813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pPr>
              <a:lnSpc>
                <a:spcPct val="80000"/>
              </a:lnSpc>
            </a:pPr>
            <a:r>
              <a:rPr lang="fr-FR" sz="2000" dirty="0">
                <a:solidFill>
                  <a:srgbClr val="000000"/>
                </a:solidFill>
              </a:rPr>
              <a:t>	 	D-Hybrid </a:t>
            </a:r>
            <a:r>
              <a:rPr lang="fr-FR" sz="2000" dirty="0" err="1">
                <a:solidFill>
                  <a:srgbClr val="000000"/>
                </a:solidFill>
              </a:rPr>
              <a:t>is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slightly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>
                <a:solidFill>
                  <a:srgbClr val="000000"/>
                </a:solidFill>
              </a:rPr>
              <a:t>more efficient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286000" y="6269701"/>
            <a:ext cx="928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venir Light"/>
                <a:cs typeface="Avenir Light"/>
              </a:rPr>
              <a:t>PSV</a:t>
            </a:r>
            <a:endParaRPr lang="en-GB" dirty="0">
              <a:latin typeface="Avenir Light"/>
              <a:cs typeface="Avenir Light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742909" y="6265147"/>
            <a:ext cx="928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venir Light"/>
                <a:cs typeface="Avenir Light"/>
              </a:rPr>
              <a:t>D-PSV</a:t>
            </a:r>
            <a:endParaRPr lang="en-GB" dirty="0">
              <a:latin typeface="Avenir Light"/>
              <a:cs typeface="Avenir Light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080000" y="6260593"/>
            <a:ext cx="148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venir Light"/>
                <a:cs typeface="Avenir Light"/>
              </a:rPr>
              <a:t>D-</a:t>
            </a:r>
            <a:r>
              <a:rPr lang="en-GB" dirty="0" err="1" smtClean="0">
                <a:latin typeface="Avenir Light"/>
                <a:cs typeface="Avenir Light"/>
              </a:rPr>
              <a:t>Stackless</a:t>
            </a:r>
            <a:endParaRPr lang="en-GB" dirty="0">
              <a:latin typeface="Avenir Light"/>
              <a:cs typeface="Avenir Light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742211" y="6256039"/>
            <a:ext cx="148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venir Light"/>
                <a:cs typeface="Avenir Light"/>
              </a:rPr>
              <a:t>D-Hybrid</a:t>
            </a:r>
            <a:endParaRPr lang="en-GB" dirty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1416484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ego-chrono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35" b="22918"/>
          <a:stretch/>
        </p:blipFill>
        <p:spPr>
          <a:xfrm>
            <a:off x="382248" y="2792914"/>
            <a:ext cx="8137765" cy="3175200"/>
          </a:xfrm>
          <a:prstGeom prst="rect">
            <a:avLst/>
          </a:prstGeom>
        </p:spPr>
      </p:pic>
      <p:cxnSp>
        <p:nvCxnSpPr>
          <p:cNvPr id="21" name="Connecteur droit 20"/>
          <p:cNvCxnSpPr/>
          <p:nvPr/>
        </p:nvCxnSpPr>
        <p:spPr>
          <a:xfrm>
            <a:off x="7655910" y="200600"/>
            <a:ext cx="482600" cy="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en-GB" dirty="0" smtClean="0"/>
              <a:t>	Results &gt; Timings  (</a:t>
            </a:r>
            <a:r>
              <a:rPr lang="en-GB" sz="2000" i="1" dirty="0" smtClean="0"/>
              <a:t>Excavator 1130k triangles)</a:t>
            </a:r>
            <a:endParaRPr lang="en-GB" sz="2000" i="1" dirty="0"/>
          </a:p>
        </p:txBody>
      </p:sp>
      <p:sp>
        <p:nvSpPr>
          <p:cNvPr id="2" name="Rectangle 1"/>
          <p:cNvSpPr/>
          <p:nvPr/>
        </p:nvSpPr>
        <p:spPr>
          <a:xfrm>
            <a:off x="1075991" y="5044970"/>
            <a:ext cx="7106314" cy="63937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0" y="1612702"/>
            <a:ext cx="9135241" cy="348813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fr-FR" sz="2000" dirty="0" err="1" smtClean="0">
                <a:solidFill>
                  <a:srgbClr val="000000"/>
                </a:solidFill>
              </a:rPr>
              <a:t>Stability</a:t>
            </a:r>
            <a:r>
              <a:rPr lang="fr-FR" sz="2000" dirty="0" smtClean="0">
                <a:solidFill>
                  <a:srgbClr val="000000"/>
                </a:solidFill>
              </a:rPr>
              <a:t>: </a:t>
            </a:r>
            <a:r>
              <a:rPr lang="fr-FR" sz="2000" dirty="0">
                <a:solidFill>
                  <a:srgbClr val="000000"/>
                </a:solidFill>
              </a:rPr>
              <a:t>Query algorithms using depth test are also more stable</a:t>
            </a:r>
          </a:p>
        </p:txBody>
      </p:sp>
      <p:cxnSp>
        <p:nvCxnSpPr>
          <p:cNvPr id="30" name="Connecteur droit 29"/>
          <p:cNvCxnSpPr/>
          <p:nvPr/>
        </p:nvCxnSpPr>
        <p:spPr>
          <a:xfrm>
            <a:off x="1288391" y="6716410"/>
            <a:ext cx="482600" cy="0"/>
          </a:xfrm>
          <a:prstGeom prst="line">
            <a:avLst/>
          </a:prstGeom>
          <a:ln w="381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7288048" y="6716000"/>
            <a:ext cx="482600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5571358" y="6716410"/>
            <a:ext cx="482600" cy="0"/>
          </a:xfrm>
          <a:prstGeom prst="line">
            <a:avLst/>
          </a:prstGeom>
          <a:ln w="38100" cmpd="sng">
            <a:solidFill>
              <a:srgbClr val="FFE76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3968531" y="6716000"/>
            <a:ext cx="482600" cy="0"/>
          </a:xfrm>
          <a:prstGeom prst="line">
            <a:avLst/>
          </a:prstGeom>
          <a:ln w="381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>
            <a:off x="2483069" y="6716000"/>
            <a:ext cx="482600" cy="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3792482" y="6269701"/>
            <a:ext cx="4346027" cy="56055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cxnSp>
        <p:nvCxnSpPr>
          <p:cNvPr id="33" name="Connecteur droit 32"/>
          <p:cNvCxnSpPr/>
          <p:nvPr/>
        </p:nvCxnSpPr>
        <p:spPr>
          <a:xfrm flipV="1">
            <a:off x="-8759" y="6195784"/>
            <a:ext cx="9144000" cy="17582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1062771" y="6269701"/>
            <a:ext cx="928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venir Light"/>
                <a:cs typeface="Avenir Light"/>
              </a:rPr>
              <a:t>Z-PASS</a:t>
            </a:r>
            <a:endParaRPr lang="en-GB" dirty="0">
              <a:latin typeface="Avenir Light"/>
              <a:cs typeface="Avenir Light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286000" y="6269701"/>
            <a:ext cx="928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venir Light"/>
                <a:cs typeface="Avenir Light"/>
              </a:rPr>
              <a:t>PSV</a:t>
            </a:r>
            <a:endParaRPr lang="en-GB" dirty="0">
              <a:latin typeface="Avenir Light"/>
              <a:cs typeface="Avenir Light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742909" y="6265147"/>
            <a:ext cx="928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venir Light"/>
                <a:cs typeface="Avenir Light"/>
              </a:rPr>
              <a:t>D-PSV</a:t>
            </a:r>
            <a:endParaRPr lang="en-GB" dirty="0">
              <a:latin typeface="Avenir Light"/>
              <a:cs typeface="Avenir Light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080000" y="6260593"/>
            <a:ext cx="148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venir Light"/>
                <a:cs typeface="Avenir Light"/>
              </a:rPr>
              <a:t>D-</a:t>
            </a:r>
            <a:r>
              <a:rPr lang="en-GB" dirty="0" err="1" smtClean="0">
                <a:latin typeface="Avenir Light"/>
                <a:cs typeface="Avenir Light"/>
              </a:rPr>
              <a:t>Stackless</a:t>
            </a:r>
            <a:endParaRPr lang="en-GB" dirty="0">
              <a:latin typeface="Avenir Light"/>
              <a:cs typeface="Avenir Light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742211" y="6256039"/>
            <a:ext cx="148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venir Light"/>
                <a:cs typeface="Avenir Light"/>
              </a:rPr>
              <a:t>D-Hybrid</a:t>
            </a:r>
            <a:endParaRPr lang="en-GB" dirty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166407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ego-chrono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35" b="22918"/>
          <a:stretch/>
        </p:blipFill>
        <p:spPr>
          <a:xfrm>
            <a:off x="382248" y="2792914"/>
            <a:ext cx="8137765" cy="3175200"/>
          </a:xfrm>
          <a:prstGeom prst="rect">
            <a:avLst/>
          </a:prstGeom>
        </p:spPr>
      </p:pic>
      <p:cxnSp>
        <p:nvCxnSpPr>
          <p:cNvPr id="21" name="Connecteur droit 20"/>
          <p:cNvCxnSpPr/>
          <p:nvPr/>
        </p:nvCxnSpPr>
        <p:spPr>
          <a:xfrm>
            <a:off x="7655910" y="200600"/>
            <a:ext cx="482600" cy="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en-GB" dirty="0" smtClean="0"/>
              <a:t>	Results &gt; Timings  (</a:t>
            </a:r>
            <a:r>
              <a:rPr lang="en-GB" sz="2000" i="1" dirty="0" smtClean="0"/>
              <a:t>Excavator 1130k triangles)</a:t>
            </a:r>
            <a:endParaRPr lang="en-GB" sz="2000" i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0" y="701805"/>
            <a:ext cx="9135241" cy="348813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fr-FR" sz="2000" dirty="0" smtClean="0">
                <a:solidFill>
                  <a:srgbClr val="000000"/>
                </a:solidFill>
              </a:rPr>
              <a:t>Focus: </a:t>
            </a:r>
            <a:r>
              <a:rPr lang="fr-FR" sz="2000" dirty="0">
                <a:solidFill>
                  <a:srgbClr val="000000"/>
                </a:solidFill>
              </a:rPr>
              <a:t>Z-PASS faster</a:t>
            </a:r>
          </a:p>
        </p:txBody>
      </p:sp>
      <p:pic>
        <p:nvPicPr>
          <p:cNvPr id="15" name="Image 14" descr="lego-A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86" y="1205640"/>
            <a:ext cx="3386329" cy="1914175"/>
          </a:xfrm>
          <a:prstGeom prst="rect">
            <a:avLst/>
          </a:prstGeom>
        </p:spPr>
      </p:pic>
      <p:sp>
        <p:nvSpPr>
          <p:cNvPr id="17" name="Rectangle à coins arrondis 16"/>
          <p:cNvSpPr/>
          <p:nvPr/>
        </p:nvSpPr>
        <p:spPr>
          <a:xfrm>
            <a:off x="1999593" y="3119816"/>
            <a:ext cx="359103" cy="2765972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cxnSp>
        <p:nvCxnSpPr>
          <p:cNvPr id="16" name="Connecteur droit 15"/>
          <p:cNvCxnSpPr/>
          <p:nvPr/>
        </p:nvCxnSpPr>
        <p:spPr>
          <a:xfrm flipV="1">
            <a:off x="2179145" y="3119815"/>
            <a:ext cx="0" cy="2765972"/>
          </a:xfrm>
          <a:prstGeom prst="line">
            <a:avLst/>
          </a:prstGeom>
          <a:ln w="3175" cmpd="sng"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1288391" y="6716410"/>
            <a:ext cx="482600" cy="0"/>
          </a:xfrm>
          <a:prstGeom prst="line">
            <a:avLst/>
          </a:prstGeom>
          <a:ln w="381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7288048" y="6716000"/>
            <a:ext cx="482600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5571358" y="6716410"/>
            <a:ext cx="482600" cy="0"/>
          </a:xfrm>
          <a:prstGeom prst="line">
            <a:avLst/>
          </a:prstGeom>
          <a:ln w="38100" cmpd="sng">
            <a:solidFill>
              <a:srgbClr val="FFE76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>
            <a:off x="3968531" y="6716000"/>
            <a:ext cx="482600" cy="0"/>
          </a:xfrm>
          <a:prstGeom prst="line">
            <a:avLst/>
          </a:prstGeom>
          <a:ln w="381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>
            <a:off x="2483069" y="6716000"/>
            <a:ext cx="482600" cy="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 flipV="1">
            <a:off x="-8759" y="6195784"/>
            <a:ext cx="9144000" cy="17582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1062771" y="6269701"/>
            <a:ext cx="928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venir Light"/>
                <a:cs typeface="Avenir Light"/>
              </a:rPr>
              <a:t>Z-PASS</a:t>
            </a:r>
            <a:endParaRPr lang="en-GB" dirty="0">
              <a:latin typeface="Avenir Light"/>
              <a:cs typeface="Avenir Light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286000" y="6269701"/>
            <a:ext cx="928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venir Light"/>
                <a:cs typeface="Avenir Light"/>
              </a:rPr>
              <a:t>PSV</a:t>
            </a:r>
            <a:endParaRPr lang="en-GB" dirty="0">
              <a:latin typeface="Avenir Light"/>
              <a:cs typeface="Avenir Light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742909" y="6265147"/>
            <a:ext cx="928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venir Light"/>
                <a:cs typeface="Avenir Light"/>
              </a:rPr>
              <a:t>D-PSV</a:t>
            </a:r>
            <a:endParaRPr lang="en-GB" dirty="0">
              <a:latin typeface="Avenir Light"/>
              <a:cs typeface="Avenir Light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5080000" y="6260593"/>
            <a:ext cx="148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venir Light"/>
                <a:cs typeface="Avenir Light"/>
              </a:rPr>
              <a:t>D-</a:t>
            </a:r>
            <a:r>
              <a:rPr lang="en-GB" dirty="0" err="1" smtClean="0">
                <a:latin typeface="Avenir Light"/>
                <a:cs typeface="Avenir Light"/>
              </a:rPr>
              <a:t>Stackless</a:t>
            </a:r>
            <a:endParaRPr lang="en-GB" dirty="0">
              <a:latin typeface="Avenir Light"/>
              <a:cs typeface="Avenir Light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742211" y="6256039"/>
            <a:ext cx="148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venir Light"/>
                <a:cs typeface="Avenir Light"/>
              </a:rPr>
              <a:t>D-Hybrid</a:t>
            </a:r>
            <a:endParaRPr lang="en-GB" dirty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629210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ego-chrono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35" b="22918"/>
          <a:stretch/>
        </p:blipFill>
        <p:spPr>
          <a:xfrm>
            <a:off x="382248" y="2792914"/>
            <a:ext cx="8137765" cy="3175200"/>
          </a:xfrm>
          <a:prstGeom prst="rect">
            <a:avLst/>
          </a:prstGeom>
        </p:spPr>
      </p:pic>
      <p:cxnSp>
        <p:nvCxnSpPr>
          <p:cNvPr id="21" name="Connecteur droit 20"/>
          <p:cNvCxnSpPr/>
          <p:nvPr/>
        </p:nvCxnSpPr>
        <p:spPr>
          <a:xfrm>
            <a:off x="7655910" y="200600"/>
            <a:ext cx="482600" cy="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en-GB" dirty="0" smtClean="0"/>
              <a:t>	Results &gt; Timings  (</a:t>
            </a:r>
            <a:r>
              <a:rPr lang="en-GB" sz="2000" i="1" dirty="0" smtClean="0"/>
              <a:t>Excavator 1130k triangles)</a:t>
            </a:r>
            <a:endParaRPr lang="en-GB" sz="2000" i="1" dirty="0"/>
          </a:p>
        </p:txBody>
      </p:sp>
      <p:pic>
        <p:nvPicPr>
          <p:cNvPr id="15" name="Image 14" descr="lego-A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86" y="1205640"/>
            <a:ext cx="3386329" cy="1914175"/>
          </a:xfrm>
          <a:prstGeom prst="rect">
            <a:avLst/>
          </a:prstGeom>
        </p:spPr>
      </p:pic>
      <p:cxnSp>
        <p:nvCxnSpPr>
          <p:cNvPr id="16" name="Connecteur droit 15"/>
          <p:cNvCxnSpPr/>
          <p:nvPr/>
        </p:nvCxnSpPr>
        <p:spPr>
          <a:xfrm flipV="1">
            <a:off x="2179145" y="3119815"/>
            <a:ext cx="0" cy="2765972"/>
          </a:xfrm>
          <a:prstGeom prst="line">
            <a:avLst/>
          </a:prstGeom>
          <a:ln w="3175" cmpd="sng"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à coins arrondis 16"/>
          <p:cNvSpPr/>
          <p:nvPr/>
        </p:nvSpPr>
        <p:spPr>
          <a:xfrm>
            <a:off x="5503041" y="3119816"/>
            <a:ext cx="359103" cy="2765972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pic>
        <p:nvPicPr>
          <p:cNvPr id="19" name="Image 18" descr="lego-B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179" y="1205639"/>
            <a:ext cx="3386331" cy="1914175"/>
          </a:xfrm>
          <a:prstGeom prst="rect">
            <a:avLst/>
          </a:prstGeom>
        </p:spPr>
      </p:pic>
      <p:cxnSp>
        <p:nvCxnSpPr>
          <p:cNvPr id="20" name="Connecteur droit 19"/>
          <p:cNvCxnSpPr/>
          <p:nvPr/>
        </p:nvCxnSpPr>
        <p:spPr>
          <a:xfrm flipV="1">
            <a:off x="5686097" y="3119816"/>
            <a:ext cx="0" cy="2765972"/>
          </a:xfrm>
          <a:prstGeom prst="line">
            <a:avLst/>
          </a:prstGeom>
          <a:ln w="3175" cmpd="sng"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>
            <a:off x="1288391" y="6716410"/>
            <a:ext cx="482600" cy="0"/>
          </a:xfrm>
          <a:prstGeom prst="line">
            <a:avLst/>
          </a:prstGeom>
          <a:ln w="381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7288048" y="6716000"/>
            <a:ext cx="482600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5571358" y="6716410"/>
            <a:ext cx="482600" cy="0"/>
          </a:xfrm>
          <a:prstGeom prst="line">
            <a:avLst/>
          </a:prstGeom>
          <a:ln w="38100" cmpd="sng">
            <a:solidFill>
              <a:srgbClr val="FFE76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>
            <a:off x="3968531" y="6716000"/>
            <a:ext cx="482600" cy="0"/>
          </a:xfrm>
          <a:prstGeom prst="line">
            <a:avLst/>
          </a:prstGeom>
          <a:ln w="381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>
            <a:off x="2483069" y="6716000"/>
            <a:ext cx="482600" cy="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 flipV="1">
            <a:off x="-8759" y="6195784"/>
            <a:ext cx="9144000" cy="17582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0" y="701805"/>
            <a:ext cx="9135241" cy="348813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fr-FR" sz="2000" dirty="0" smtClean="0">
                <a:solidFill>
                  <a:srgbClr val="000000"/>
                </a:solidFill>
              </a:rPr>
              <a:t>Focus: </a:t>
            </a:r>
            <a:r>
              <a:rPr lang="fr-FR" sz="2000" dirty="0">
                <a:solidFill>
                  <a:srgbClr val="000000"/>
                </a:solidFill>
              </a:rPr>
              <a:t>Z-PASS (much) slower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062771" y="6269701"/>
            <a:ext cx="928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venir Light"/>
                <a:cs typeface="Avenir Light"/>
              </a:rPr>
              <a:t>Z-PASS</a:t>
            </a:r>
            <a:endParaRPr lang="en-GB" dirty="0">
              <a:latin typeface="Avenir Light"/>
              <a:cs typeface="Avenir Light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286000" y="6269701"/>
            <a:ext cx="928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venir Light"/>
                <a:cs typeface="Avenir Light"/>
              </a:rPr>
              <a:t>PSV</a:t>
            </a:r>
            <a:endParaRPr lang="en-GB" dirty="0">
              <a:latin typeface="Avenir Light"/>
              <a:cs typeface="Avenir Light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742909" y="6265147"/>
            <a:ext cx="928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venir Light"/>
                <a:cs typeface="Avenir Light"/>
              </a:rPr>
              <a:t>D-PSV</a:t>
            </a:r>
            <a:endParaRPr lang="en-GB" dirty="0">
              <a:latin typeface="Avenir Light"/>
              <a:cs typeface="Avenir Light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5080000" y="6260593"/>
            <a:ext cx="148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venir Light"/>
                <a:cs typeface="Avenir Light"/>
              </a:rPr>
              <a:t>D-</a:t>
            </a:r>
            <a:r>
              <a:rPr lang="en-GB" dirty="0" err="1" smtClean="0">
                <a:latin typeface="Avenir Light"/>
                <a:cs typeface="Avenir Light"/>
              </a:rPr>
              <a:t>Stackless</a:t>
            </a:r>
            <a:endParaRPr lang="en-GB" dirty="0">
              <a:latin typeface="Avenir Light"/>
              <a:cs typeface="Avenir Light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742211" y="6256039"/>
            <a:ext cx="148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venir Light"/>
                <a:cs typeface="Avenir Light"/>
              </a:rPr>
              <a:t>D-Hybrid</a:t>
            </a:r>
            <a:endParaRPr lang="en-GB" dirty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4192552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1511686" y="3651029"/>
            <a:ext cx="1922316" cy="1738689"/>
          </a:xfrm>
          <a:custGeom>
            <a:avLst/>
            <a:gdLst>
              <a:gd name="connsiteX0" fmla="*/ 0 w 1866560"/>
              <a:gd name="connsiteY0" fmla="*/ 0 h 1373760"/>
              <a:gd name="connsiteX1" fmla="*/ 1866560 w 1866560"/>
              <a:gd name="connsiteY1" fmla="*/ 0 h 1373760"/>
              <a:gd name="connsiteX2" fmla="*/ 1866560 w 1866560"/>
              <a:gd name="connsiteY2" fmla="*/ 1373760 h 1373760"/>
              <a:gd name="connsiteX3" fmla="*/ 0 w 1866560"/>
              <a:gd name="connsiteY3" fmla="*/ 1373760 h 1373760"/>
              <a:gd name="connsiteX4" fmla="*/ 0 w 1866560"/>
              <a:gd name="connsiteY4" fmla="*/ 0 h 1373760"/>
              <a:gd name="connsiteX0" fmla="*/ 0 w 2099831"/>
              <a:gd name="connsiteY0" fmla="*/ 0 h 2816640"/>
              <a:gd name="connsiteX1" fmla="*/ 2099831 w 2099831"/>
              <a:gd name="connsiteY1" fmla="*/ 1442880 h 2816640"/>
              <a:gd name="connsiteX2" fmla="*/ 2099831 w 2099831"/>
              <a:gd name="connsiteY2" fmla="*/ 2816640 h 2816640"/>
              <a:gd name="connsiteX3" fmla="*/ 233271 w 2099831"/>
              <a:gd name="connsiteY3" fmla="*/ 2816640 h 2816640"/>
              <a:gd name="connsiteX4" fmla="*/ 0 w 2099831"/>
              <a:gd name="connsiteY4" fmla="*/ 0 h 2816640"/>
              <a:gd name="connsiteX0" fmla="*/ 0 w 2068855"/>
              <a:gd name="connsiteY0" fmla="*/ 0 h 2804250"/>
              <a:gd name="connsiteX1" fmla="*/ 2068855 w 2068855"/>
              <a:gd name="connsiteY1" fmla="*/ 1430490 h 2804250"/>
              <a:gd name="connsiteX2" fmla="*/ 2068855 w 2068855"/>
              <a:gd name="connsiteY2" fmla="*/ 2804250 h 2804250"/>
              <a:gd name="connsiteX3" fmla="*/ 202295 w 2068855"/>
              <a:gd name="connsiteY3" fmla="*/ 2804250 h 2804250"/>
              <a:gd name="connsiteX4" fmla="*/ 0 w 2068855"/>
              <a:gd name="connsiteY4" fmla="*/ 0 h 2804250"/>
              <a:gd name="connsiteX0" fmla="*/ 0 w 2068855"/>
              <a:gd name="connsiteY0" fmla="*/ 0 h 2804250"/>
              <a:gd name="connsiteX1" fmla="*/ 1151977 w 2068855"/>
              <a:gd name="connsiteY1" fmla="*/ 693270 h 2804250"/>
              <a:gd name="connsiteX2" fmla="*/ 2068855 w 2068855"/>
              <a:gd name="connsiteY2" fmla="*/ 2804250 h 2804250"/>
              <a:gd name="connsiteX3" fmla="*/ 202295 w 2068855"/>
              <a:gd name="connsiteY3" fmla="*/ 2804250 h 2804250"/>
              <a:gd name="connsiteX4" fmla="*/ 0 w 2068855"/>
              <a:gd name="connsiteY4" fmla="*/ 0 h 2804250"/>
              <a:gd name="connsiteX0" fmla="*/ 0 w 1653782"/>
              <a:gd name="connsiteY0" fmla="*/ 0 h 2804250"/>
              <a:gd name="connsiteX1" fmla="*/ 1151977 w 1653782"/>
              <a:gd name="connsiteY1" fmla="*/ 693270 h 2804250"/>
              <a:gd name="connsiteX2" fmla="*/ 1653782 w 1653782"/>
              <a:gd name="connsiteY2" fmla="*/ 1738689 h 2804250"/>
              <a:gd name="connsiteX3" fmla="*/ 202295 w 1653782"/>
              <a:gd name="connsiteY3" fmla="*/ 2804250 h 2804250"/>
              <a:gd name="connsiteX4" fmla="*/ 0 w 1653782"/>
              <a:gd name="connsiteY4" fmla="*/ 0 h 2804250"/>
              <a:gd name="connsiteX0" fmla="*/ 268534 w 1922316"/>
              <a:gd name="connsiteY0" fmla="*/ 0 h 1738689"/>
              <a:gd name="connsiteX1" fmla="*/ 1420511 w 1922316"/>
              <a:gd name="connsiteY1" fmla="*/ 693270 h 1738689"/>
              <a:gd name="connsiteX2" fmla="*/ 1922316 w 1922316"/>
              <a:gd name="connsiteY2" fmla="*/ 1738689 h 1738689"/>
              <a:gd name="connsiteX3" fmla="*/ 0 w 1922316"/>
              <a:gd name="connsiteY3" fmla="*/ 1181128 h 1738689"/>
              <a:gd name="connsiteX4" fmla="*/ 268534 w 1922316"/>
              <a:gd name="connsiteY4" fmla="*/ 0 h 1738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2316" h="1738689">
                <a:moveTo>
                  <a:pt x="268534" y="0"/>
                </a:moveTo>
                <a:lnTo>
                  <a:pt x="1420511" y="693270"/>
                </a:lnTo>
                <a:lnTo>
                  <a:pt x="1922316" y="1738689"/>
                </a:lnTo>
                <a:lnTo>
                  <a:pt x="0" y="1181128"/>
                </a:lnTo>
                <a:lnTo>
                  <a:pt x="268534" y="0"/>
                </a:lnTo>
                <a:close/>
              </a:path>
            </a:pathLst>
          </a:cu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1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sp>
        <p:nvSpPr>
          <p:cNvPr id="4" name="Triangle isocèle 3"/>
          <p:cNvSpPr/>
          <p:nvPr/>
        </p:nvSpPr>
        <p:spPr>
          <a:xfrm rot="539382" flipH="1">
            <a:off x="1656742" y="2615140"/>
            <a:ext cx="2010514" cy="2635682"/>
          </a:xfrm>
          <a:custGeom>
            <a:avLst/>
            <a:gdLst>
              <a:gd name="connsiteX0" fmla="*/ 0 w 592041"/>
              <a:gd name="connsiteY0" fmla="*/ 3633402 h 3633402"/>
              <a:gd name="connsiteX1" fmla="*/ 276602 w 592041"/>
              <a:gd name="connsiteY1" fmla="*/ 0 h 3633402"/>
              <a:gd name="connsiteX2" fmla="*/ 592041 w 592041"/>
              <a:gd name="connsiteY2" fmla="*/ 3633402 h 3633402"/>
              <a:gd name="connsiteX3" fmla="*/ 0 w 592041"/>
              <a:gd name="connsiteY3" fmla="*/ 3633402 h 3633402"/>
              <a:gd name="connsiteX0" fmla="*/ 0 w 2374057"/>
              <a:gd name="connsiteY0" fmla="*/ 3535351 h 3535351"/>
              <a:gd name="connsiteX1" fmla="*/ 2374057 w 2374057"/>
              <a:gd name="connsiteY1" fmla="*/ 0 h 3535351"/>
              <a:gd name="connsiteX2" fmla="*/ 592041 w 2374057"/>
              <a:gd name="connsiteY2" fmla="*/ 3535351 h 3535351"/>
              <a:gd name="connsiteX3" fmla="*/ 0 w 2374057"/>
              <a:gd name="connsiteY3" fmla="*/ 3535351 h 3535351"/>
              <a:gd name="connsiteX0" fmla="*/ 0 w 2374057"/>
              <a:gd name="connsiteY0" fmla="*/ 3535351 h 3906602"/>
              <a:gd name="connsiteX1" fmla="*/ 2374057 w 2374057"/>
              <a:gd name="connsiteY1" fmla="*/ 0 h 3906602"/>
              <a:gd name="connsiteX2" fmla="*/ 2313597 w 2374057"/>
              <a:gd name="connsiteY2" fmla="*/ 3906602 h 3906602"/>
              <a:gd name="connsiteX3" fmla="*/ 0 w 2374057"/>
              <a:gd name="connsiteY3" fmla="*/ 3535351 h 3906602"/>
              <a:gd name="connsiteX0" fmla="*/ 0 w 1819301"/>
              <a:gd name="connsiteY0" fmla="*/ 2643097 h 3906602"/>
              <a:gd name="connsiteX1" fmla="*/ 1819301 w 1819301"/>
              <a:gd name="connsiteY1" fmla="*/ 0 h 3906602"/>
              <a:gd name="connsiteX2" fmla="*/ 1758841 w 1819301"/>
              <a:gd name="connsiteY2" fmla="*/ 3906602 h 3906602"/>
              <a:gd name="connsiteX3" fmla="*/ 0 w 1819301"/>
              <a:gd name="connsiteY3" fmla="*/ 2643097 h 3906602"/>
              <a:gd name="connsiteX0" fmla="*/ 0 w 1819301"/>
              <a:gd name="connsiteY0" fmla="*/ 2643097 h 3922311"/>
              <a:gd name="connsiteX1" fmla="*/ 1819301 w 1819301"/>
              <a:gd name="connsiteY1" fmla="*/ 0 h 3922311"/>
              <a:gd name="connsiteX2" fmla="*/ 1801313 w 1819301"/>
              <a:gd name="connsiteY2" fmla="*/ 3922311 h 3922311"/>
              <a:gd name="connsiteX3" fmla="*/ 0 w 1819301"/>
              <a:gd name="connsiteY3" fmla="*/ 2643097 h 3922311"/>
              <a:gd name="connsiteX0" fmla="*/ 0 w 1839346"/>
              <a:gd name="connsiteY0" fmla="*/ 2635682 h 3922311"/>
              <a:gd name="connsiteX1" fmla="*/ 1839346 w 1839346"/>
              <a:gd name="connsiteY1" fmla="*/ 0 h 3922311"/>
              <a:gd name="connsiteX2" fmla="*/ 1821358 w 1839346"/>
              <a:gd name="connsiteY2" fmla="*/ 3922311 h 3922311"/>
              <a:gd name="connsiteX3" fmla="*/ 0 w 1839346"/>
              <a:gd name="connsiteY3" fmla="*/ 2635682 h 3922311"/>
              <a:gd name="connsiteX0" fmla="*/ 0 w 2010514"/>
              <a:gd name="connsiteY0" fmla="*/ 2635682 h 2635682"/>
              <a:gd name="connsiteX1" fmla="*/ 1839346 w 2010514"/>
              <a:gd name="connsiteY1" fmla="*/ 0 h 2635682"/>
              <a:gd name="connsiteX2" fmla="*/ 2010514 w 2010514"/>
              <a:gd name="connsiteY2" fmla="*/ 2377929 h 2635682"/>
              <a:gd name="connsiteX3" fmla="*/ 0 w 2010514"/>
              <a:gd name="connsiteY3" fmla="*/ 2635682 h 263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0514" h="2635682">
                <a:moveTo>
                  <a:pt x="0" y="2635682"/>
                </a:moveTo>
                <a:lnTo>
                  <a:pt x="1839346" y="0"/>
                </a:lnTo>
                <a:lnTo>
                  <a:pt x="2010514" y="2377929"/>
                </a:lnTo>
                <a:lnTo>
                  <a:pt x="0" y="2635682"/>
                </a:lnTo>
                <a:close/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506775" y="1948698"/>
            <a:ext cx="780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venir Light"/>
                <a:cs typeface="Avenir Light"/>
              </a:rPr>
              <a:t>One shadow volume	                   	                      4 TOP tree nodes</a:t>
            </a:r>
            <a:endParaRPr lang="en-GB" dirty="0">
              <a:latin typeface="Avenir Light"/>
              <a:cs typeface="Avenir Light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en-GB" b="0" smtClean="0"/>
              <a:t>	PSV &gt; TOP Tree </a:t>
            </a:r>
            <a:endParaRPr lang="en-GB" b="0"/>
          </a:p>
        </p:txBody>
      </p:sp>
      <p:sp>
        <p:nvSpPr>
          <p:cNvPr id="41" name="ZoneTexte 40"/>
          <p:cNvSpPr txBox="1"/>
          <p:nvPr/>
        </p:nvSpPr>
        <p:spPr>
          <a:xfrm>
            <a:off x="577822" y="1081006"/>
            <a:ext cx="7809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smtClean="0">
                <a:latin typeface="Avenir Light"/>
                <a:cs typeface="Avenir Light"/>
              </a:rPr>
              <a:t>Ternary Object Partitioning: nodes have 3 children</a:t>
            </a:r>
            <a:endParaRPr lang="en-GB" sz="2400">
              <a:latin typeface="Avenir Light"/>
              <a:cs typeface="Avenir Light"/>
            </a:endParaRPr>
          </a:p>
        </p:txBody>
      </p:sp>
      <p:sp>
        <p:nvSpPr>
          <p:cNvPr id="5" name="Triangle isocèle 4"/>
          <p:cNvSpPr/>
          <p:nvPr/>
        </p:nvSpPr>
        <p:spPr>
          <a:xfrm>
            <a:off x="1443571" y="4833343"/>
            <a:ext cx="2001535" cy="1547761"/>
          </a:xfrm>
          <a:custGeom>
            <a:avLst/>
            <a:gdLst>
              <a:gd name="connsiteX0" fmla="*/ 0 w 2351070"/>
              <a:gd name="connsiteY0" fmla="*/ 1809905 h 1809905"/>
              <a:gd name="connsiteX1" fmla="*/ 1175535 w 2351070"/>
              <a:gd name="connsiteY1" fmla="*/ 0 h 1809905"/>
              <a:gd name="connsiteX2" fmla="*/ 2351070 w 2351070"/>
              <a:gd name="connsiteY2" fmla="*/ 1809905 h 1809905"/>
              <a:gd name="connsiteX3" fmla="*/ 0 w 2351070"/>
              <a:gd name="connsiteY3" fmla="*/ 1809905 h 1809905"/>
              <a:gd name="connsiteX0" fmla="*/ 2488764 w 4839834"/>
              <a:gd name="connsiteY0" fmla="*/ 936089 h 936089"/>
              <a:gd name="connsiteX1" fmla="*/ 0 w 4839834"/>
              <a:gd name="connsiteY1" fmla="*/ 0 h 936089"/>
              <a:gd name="connsiteX2" fmla="*/ 4839834 w 4839834"/>
              <a:gd name="connsiteY2" fmla="*/ 936089 h 936089"/>
              <a:gd name="connsiteX3" fmla="*/ 2488764 w 4839834"/>
              <a:gd name="connsiteY3" fmla="*/ 936089 h 936089"/>
              <a:gd name="connsiteX0" fmla="*/ 2488764 w 2488764"/>
              <a:gd name="connsiteY0" fmla="*/ 936089 h 936089"/>
              <a:gd name="connsiteX1" fmla="*/ 0 w 2488764"/>
              <a:gd name="connsiteY1" fmla="*/ 0 h 936089"/>
              <a:gd name="connsiteX2" fmla="*/ 1944513 w 2488764"/>
              <a:gd name="connsiteY2" fmla="*/ 545784 h 936089"/>
              <a:gd name="connsiteX3" fmla="*/ 2488764 w 2488764"/>
              <a:gd name="connsiteY3" fmla="*/ 936089 h 936089"/>
              <a:gd name="connsiteX0" fmla="*/ 0 w 1989883"/>
              <a:gd name="connsiteY0" fmla="*/ 1565237 h 1565237"/>
              <a:gd name="connsiteX1" fmla="*/ 45370 w 1989883"/>
              <a:gd name="connsiteY1" fmla="*/ 0 h 1565237"/>
              <a:gd name="connsiteX2" fmla="*/ 1989883 w 1989883"/>
              <a:gd name="connsiteY2" fmla="*/ 545784 h 1565237"/>
              <a:gd name="connsiteX3" fmla="*/ 0 w 1989883"/>
              <a:gd name="connsiteY3" fmla="*/ 1565237 h 1565237"/>
              <a:gd name="connsiteX0" fmla="*/ 0 w 2001535"/>
              <a:gd name="connsiteY0" fmla="*/ 1565237 h 1565237"/>
              <a:gd name="connsiteX1" fmla="*/ 45370 w 2001535"/>
              <a:gd name="connsiteY1" fmla="*/ 0 h 1565237"/>
              <a:gd name="connsiteX2" fmla="*/ 2001535 w 2001535"/>
              <a:gd name="connsiteY2" fmla="*/ 580737 h 1565237"/>
              <a:gd name="connsiteX3" fmla="*/ 0 w 2001535"/>
              <a:gd name="connsiteY3" fmla="*/ 1565237 h 1565237"/>
              <a:gd name="connsiteX0" fmla="*/ 0 w 2001535"/>
              <a:gd name="connsiteY0" fmla="*/ 1547761 h 1547761"/>
              <a:gd name="connsiteX1" fmla="*/ 57021 w 2001535"/>
              <a:gd name="connsiteY1" fmla="*/ 0 h 1547761"/>
              <a:gd name="connsiteX2" fmla="*/ 2001535 w 2001535"/>
              <a:gd name="connsiteY2" fmla="*/ 563261 h 1547761"/>
              <a:gd name="connsiteX3" fmla="*/ 0 w 2001535"/>
              <a:gd name="connsiteY3" fmla="*/ 1547761 h 15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1535" h="1547761">
                <a:moveTo>
                  <a:pt x="0" y="1547761"/>
                </a:moveTo>
                <a:lnTo>
                  <a:pt x="57021" y="0"/>
                </a:lnTo>
                <a:lnTo>
                  <a:pt x="2001535" y="563261"/>
                </a:lnTo>
                <a:lnTo>
                  <a:pt x="0" y="1547761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448683" y="4353365"/>
            <a:ext cx="1993560" cy="2018285"/>
          </a:xfrm>
          <a:custGeom>
            <a:avLst/>
            <a:gdLst>
              <a:gd name="connsiteX0" fmla="*/ 0 w 1866560"/>
              <a:gd name="connsiteY0" fmla="*/ 0 h 1373760"/>
              <a:gd name="connsiteX1" fmla="*/ 1866560 w 1866560"/>
              <a:gd name="connsiteY1" fmla="*/ 0 h 1373760"/>
              <a:gd name="connsiteX2" fmla="*/ 1866560 w 1866560"/>
              <a:gd name="connsiteY2" fmla="*/ 1373760 h 1373760"/>
              <a:gd name="connsiteX3" fmla="*/ 0 w 1866560"/>
              <a:gd name="connsiteY3" fmla="*/ 1373760 h 1373760"/>
              <a:gd name="connsiteX4" fmla="*/ 0 w 1866560"/>
              <a:gd name="connsiteY4" fmla="*/ 0 h 1373760"/>
              <a:gd name="connsiteX0" fmla="*/ 2051050 w 3917610"/>
              <a:gd name="connsiteY0" fmla="*/ 0 h 2196085"/>
              <a:gd name="connsiteX1" fmla="*/ 3917610 w 3917610"/>
              <a:gd name="connsiteY1" fmla="*/ 0 h 2196085"/>
              <a:gd name="connsiteX2" fmla="*/ 3917610 w 3917610"/>
              <a:gd name="connsiteY2" fmla="*/ 1373760 h 2196085"/>
              <a:gd name="connsiteX3" fmla="*/ 0 w 3917610"/>
              <a:gd name="connsiteY3" fmla="*/ 2196085 h 2196085"/>
              <a:gd name="connsiteX4" fmla="*/ 2051050 w 3917610"/>
              <a:gd name="connsiteY4" fmla="*/ 0 h 2196085"/>
              <a:gd name="connsiteX0" fmla="*/ 250825 w 3917610"/>
              <a:gd name="connsiteY0" fmla="*/ 603250 h 2196085"/>
              <a:gd name="connsiteX1" fmla="*/ 3917610 w 3917610"/>
              <a:gd name="connsiteY1" fmla="*/ 0 h 2196085"/>
              <a:gd name="connsiteX2" fmla="*/ 3917610 w 3917610"/>
              <a:gd name="connsiteY2" fmla="*/ 1373760 h 2196085"/>
              <a:gd name="connsiteX3" fmla="*/ 0 w 3917610"/>
              <a:gd name="connsiteY3" fmla="*/ 2196085 h 2196085"/>
              <a:gd name="connsiteX4" fmla="*/ 250825 w 3917610"/>
              <a:gd name="connsiteY4" fmla="*/ 603250 h 2196085"/>
              <a:gd name="connsiteX0" fmla="*/ 250825 w 3917610"/>
              <a:gd name="connsiteY0" fmla="*/ 425450 h 2018285"/>
              <a:gd name="connsiteX1" fmla="*/ 1488735 w 3917610"/>
              <a:gd name="connsiteY1" fmla="*/ 0 h 2018285"/>
              <a:gd name="connsiteX2" fmla="*/ 3917610 w 3917610"/>
              <a:gd name="connsiteY2" fmla="*/ 1195960 h 2018285"/>
              <a:gd name="connsiteX3" fmla="*/ 0 w 3917610"/>
              <a:gd name="connsiteY3" fmla="*/ 2018285 h 2018285"/>
              <a:gd name="connsiteX4" fmla="*/ 250825 w 3917610"/>
              <a:gd name="connsiteY4" fmla="*/ 425450 h 2018285"/>
              <a:gd name="connsiteX0" fmla="*/ 250825 w 1993560"/>
              <a:gd name="connsiteY0" fmla="*/ 425450 h 2018285"/>
              <a:gd name="connsiteX1" fmla="*/ 1488735 w 1993560"/>
              <a:gd name="connsiteY1" fmla="*/ 0 h 2018285"/>
              <a:gd name="connsiteX2" fmla="*/ 1993560 w 1993560"/>
              <a:gd name="connsiteY2" fmla="*/ 1046735 h 2018285"/>
              <a:gd name="connsiteX3" fmla="*/ 0 w 1993560"/>
              <a:gd name="connsiteY3" fmla="*/ 2018285 h 2018285"/>
              <a:gd name="connsiteX4" fmla="*/ 250825 w 1993560"/>
              <a:gd name="connsiteY4" fmla="*/ 425450 h 201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3560" h="2018285">
                <a:moveTo>
                  <a:pt x="250825" y="425450"/>
                </a:moveTo>
                <a:lnTo>
                  <a:pt x="1488735" y="0"/>
                </a:lnTo>
                <a:lnTo>
                  <a:pt x="1993560" y="1046735"/>
                </a:lnTo>
                <a:lnTo>
                  <a:pt x="0" y="2018285"/>
                </a:lnTo>
                <a:lnTo>
                  <a:pt x="250825" y="425450"/>
                </a:lnTo>
                <a:close/>
              </a:path>
            </a:pathLst>
          </a:cu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1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sp>
        <p:nvSpPr>
          <p:cNvPr id="2" name="Triangle isocèle 1"/>
          <p:cNvSpPr/>
          <p:nvPr/>
        </p:nvSpPr>
        <p:spPr>
          <a:xfrm rot="20443615">
            <a:off x="1487671" y="3553611"/>
            <a:ext cx="1314373" cy="1040345"/>
          </a:xfrm>
          <a:prstGeom prst="triangle">
            <a:avLst>
              <a:gd name="adj" fmla="val 34416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sp>
        <p:nvSpPr>
          <p:cNvPr id="55" name="Triangle isocèle 3"/>
          <p:cNvSpPr/>
          <p:nvPr/>
        </p:nvSpPr>
        <p:spPr>
          <a:xfrm rot="539382" flipH="1">
            <a:off x="1726336" y="2628911"/>
            <a:ext cx="1839346" cy="3922311"/>
          </a:xfrm>
          <a:custGeom>
            <a:avLst/>
            <a:gdLst>
              <a:gd name="connsiteX0" fmla="*/ 0 w 592041"/>
              <a:gd name="connsiteY0" fmla="*/ 3633402 h 3633402"/>
              <a:gd name="connsiteX1" fmla="*/ 276602 w 592041"/>
              <a:gd name="connsiteY1" fmla="*/ 0 h 3633402"/>
              <a:gd name="connsiteX2" fmla="*/ 592041 w 592041"/>
              <a:gd name="connsiteY2" fmla="*/ 3633402 h 3633402"/>
              <a:gd name="connsiteX3" fmla="*/ 0 w 592041"/>
              <a:gd name="connsiteY3" fmla="*/ 3633402 h 3633402"/>
              <a:gd name="connsiteX0" fmla="*/ 0 w 2374057"/>
              <a:gd name="connsiteY0" fmla="*/ 3535351 h 3535351"/>
              <a:gd name="connsiteX1" fmla="*/ 2374057 w 2374057"/>
              <a:gd name="connsiteY1" fmla="*/ 0 h 3535351"/>
              <a:gd name="connsiteX2" fmla="*/ 592041 w 2374057"/>
              <a:gd name="connsiteY2" fmla="*/ 3535351 h 3535351"/>
              <a:gd name="connsiteX3" fmla="*/ 0 w 2374057"/>
              <a:gd name="connsiteY3" fmla="*/ 3535351 h 3535351"/>
              <a:gd name="connsiteX0" fmla="*/ 0 w 2374057"/>
              <a:gd name="connsiteY0" fmla="*/ 3535351 h 3906602"/>
              <a:gd name="connsiteX1" fmla="*/ 2374057 w 2374057"/>
              <a:gd name="connsiteY1" fmla="*/ 0 h 3906602"/>
              <a:gd name="connsiteX2" fmla="*/ 2313597 w 2374057"/>
              <a:gd name="connsiteY2" fmla="*/ 3906602 h 3906602"/>
              <a:gd name="connsiteX3" fmla="*/ 0 w 2374057"/>
              <a:gd name="connsiteY3" fmla="*/ 3535351 h 3906602"/>
              <a:gd name="connsiteX0" fmla="*/ 0 w 1819301"/>
              <a:gd name="connsiteY0" fmla="*/ 2643097 h 3906602"/>
              <a:gd name="connsiteX1" fmla="*/ 1819301 w 1819301"/>
              <a:gd name="connsiteY1" fmla="*/ 0 h 3906602"/>
              <a:gd name="connsiteX2" fmla="*/ 1758841 w 1819301"/>
              <a:gd name="connsiteY2" fmla="*/ 3906602 h 3906602"/>
              <a:gd name="connsiteX3" fmla="*/ 0 w 1819301"/>
              <a:gd name="connsiteY3" fmla="*/ 2643097 h 3906602"/>
              <a:gd name="connsiteX0" fmla="*/ 0 w 1819301"/>
              <a:gd name="connsiteY0" fmla="*/ 2643097 h 3922311"/>
              <a:gd name="connsiteX1" fmla="*/ 1819301 w 1819301"/>
              <a:gd name="connsiteY1" fmla="*/ 0 h 3922311"/>
              <a:gd name="connsiteX2" fmla="*/ 1801313 w 1819301"/>
              <a:gd name="connsiteY2" fmla="*/ 3922311 h 3922311"/>
              <a:gd name="connsiteX3" fmla="*/ 0 w 1819301"/>
              <a:gd name="connsiteY3" fmla="*/ 2643097 h 3922311"/>
              <a:gd name="connsiteX0" fmla="*/ 0 w 1839346"/>
              <a:gd name="connsiteY0" fmla="*/ 2635682 h 3922311"/>
              <a:gd name="connsiteX1" fmla="*/ 1839346 w 1839346"/>
              <a:gd name="connsiteY1" fmla="*/ 0 h 3922311"/>
              <a:gd name="connsiteX2" fmla="*/ 1821358 w 1839346"/>
              <a:gd name="connsiteY2" fmla="*/ 3922311 h 3922311"/>
              <a:gd name="connsiteX3" fmla="*/ 0 w 1839346"/>
              <a:gd name="connsiteY3" fmla="*/ 2635682 h 392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9346" h="3922311">
                <a:moveTo>
                  <a:pt x="0" y="2635682"/>
                </a:moveTo>
                <a:lnTo>
                  <a:pt x="1839346" y="0"/>
                </a:lnTo>
                <a:lnTo>
                  <a:pt x="1821358" y="3922311"/>
                </a:lnTo>
                <a:lnTo>
                  <a:pt x="0" y="2635682"/>
                </a:lnTo>
                <a:close/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1982516" y="2447722"/>
            <a:ext cx="123937" cy="131528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986450" y="364868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latin typeface="Avenir Light"/>
                <a:cs typeface="Avenir Light"/>
              </a:rPr>
              <a:t>∩</a:t>
            </a:r>
            <a:endParaRPr lang="en-GB">
              <a:latin typeface="Avenir Light"/>
              <a:cs typeface="Avenir Light"/>
            </a:endParaRPr>
          </a:p>
        </p:txBody>
      </p:sp>
      <p:cxnSp>
        <p:nvCxnSpPr>
          <p:cNvPr id="49" name="Straight Connector 39"/>
          <p:cNvCxnSpPr/>
          <p:nvPr/>
        </p:nvCxnSpPr>
        <p:spPr>
          <a:xfrm>
            <a:off x="6677013" y="3748785"/>
            <a:ext cx="0" cy="2311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0"/>
          <p:cNvCxnSpPr/>
          <p:nvPr/>
        </p:nvCxnSpPr>
        <p:spPr>
          <a:xfrm>
            <a:off x="6149242" y="3478012"/>
            <a:ext cx="0" cy="2311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43"/>
          <p:cNvCxnSpPr/>
          <p:nvPr/>
        </p:nvCxnSpPr>
        <p:spPr>
          <a:xfrm flipH="1">
            <a:off x="6309175" y="3661635"/>
            <a:ext cx="343359" cy="2067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44"/>
          <p:cNvCxnSpPr/>
          <p:nvPr/>
        </p:nvCxnSpPr>
        <p:spPr>
          <a:xfrm flipH="1">
            <a:off x="5793643" y="3390862"/>
            <a:ext cx="343359" cy="2067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46"/>
          <p:cNvCxnSpPr/>
          <p:nvPr/>
        </p:nvCxnSpPr>
        <p:spPr>
          <a:xfrm>
            <a:off x="6172240" y="3401644"/>
            <a:ext cx="1017415" cy="5042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Oval 47"/>
          <p:cNvSpPr/>
          <p:nvPr/>
        </p:nvSpPr>
        <p:spPr>
          <a:xfrm>
            <a:off x="5965019" y="3200040"/>
            <a:ext cx="389830" cy="39555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GB" sz="2000">
              <a:latin typeface="Avenir Light"/>
              <a:cs typeface="Avenir Light"/>
            </a:endParaRPr>
          </a:p>
        </p:txBody>
      </p:sp>
      <p:sp>
        <p:nvSpPr>
          <p:cNvPr id="59" name="Oval 48"/>
          <p:cNvSpPr/>
          <p:nvPr/>
        </p:nvSpPr>
        <p:spPr>
          <a:xfrm>
            <a:off x="6480361" y="3474966"/>
            <a:ext cx="389830" cy="39555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GB" sz="2000">
              <a:latin typeface="Avenir Light"/>
              <a:cs typeface="Avenir Light"/>
            </a:endParaRPr>
          </a:p>
        </p:txBody>
      </p:sp>
      <p:sp>
        <p:nvSpPr>
          <p:cNvPr id="62" name="TextBox 51"/>
          <p:cNvSpPr txBox="1"/>
          <p:nvPr/>
        </p:nvSpPr>
        <p:spPr>
          <a:xfrm>
            <a:off x="5642719" y="3477961"/>
            <a:ext cx="338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latin typeface="Avenir Light"/>
                <a:cs typeface="Avenir Light"/>
              </a:rPr>
              <a:t>+</a:t>
            </a:r>
            <a:endParaRPr lang="en-GB">
              <a:latin typeface="Avenir Light"/>
              <a:cs typeface="Avenir Light"/>
            </a:endParaRPr>
          </a:p>
        </p:txBody>
      </p:sp>
      <p:sp>
        <p:nvSpPr>
          <p:cNvPr id="63" name="TextBox 52"/>
          <p:cNvSpPr txBox="1"/>
          <p:nvPr/>
        </p:nvSpPr>
        <p:spPr>
          <a:xfrm>
            <a:off x="6177931" y="3739259"/>
            <a:ext cx="338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latin typeface="Avenir Light"/>
                <a:cs typeface="Avenir Light"/>
              </a:rPr>
              <a:t>+</a:t>
            </a:r>
            <a:endParaRPr lang="en-GB">
              <a:latin typeface="Avenir Light"/>
              <a:cs typeface="Avenir Light"/>
            </a:endParaRPr>
          </a:p>
        </p:txBody>
      </p:sp>
      <p:sp>
        <p:nvSpPr>
          <p:cNvPr id="66" name="TextBox 55"/>
          <p:cNvSpPr txBox="1"/>
          <p:nvPr/>
        </p:nvSpPr>
        <p:spPr>
          <a:xfrm>
            <a:off x="7061987" y="3795300"/>
            <a:ext cx="261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latin typeface="Avenir Light"/>
                <a:cs typeface="Avenir Light"/>
              </a:rPr>
              <a:t>-</a:t>
            </a:r>
            <a:endParaRPr lang="en-GB">
              <a:latin typeface="Avenir Light"/>
              <a:cs typeface="Avenir Light"/>
            </a:endParaRPr>
          </a:p>
        </p:txBody>
      </p:sp>
      <p:sp>
        <p:nvSpPr>
          <p:cNvPr id="67" name="TextBox 56"/>
          <p:cNvSpPr txBox="1"/>
          <p:nvPr/>
        </p:nvSpPr>
        <p:spPr>
          <a:xfrm>
            <a:off x="6515424" y="390594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latin typeface="Avenir Light"/>
                <a:cs typeface="Avenir Light"/>
              </a:rPr>
              <a:t>∩</a:t>
            </a:r>
            <a:endParaRPr lang="en-GB">
              <a:latin typeface="Avenir Light"/>
              <a:cs typeface="Avenir Light"/>
            </a:endParaRPr>
          </a:p>
        </p:txBody>
      </p:sp>
      <p:sp>
        <p:nvSpPr>
          <p:cNvPr id="70" name="Flèche vers la droite 69"/>
          <p:cNvSpPr/>
          <p:nvPr/>
        </p:nvSpPr>
        <p:spPr>
          <a:xfrm>
            <a:off x="4077302" y="3597590"/>
            <a:ext cx="929197" cy="176752"/>
          </a:xfrm>
          <a:prstGeom prst="right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4027033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0" y="-44476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 dirty="0"/>
              <a:t>	</a:t>
            </a:r>
            <a:r>
              <a:rPr lang="fr-FR" dirty="0" err="1"/>
              <a:t>Results</a:t>
            </a:r>
            <a:r>
              <a:rPr lang="fr-FR" dirty="0"/>
              <a:t> &gt; Average computation times</a:t>
            </a:r>
          </a:p>
        </p:txBody>
      </p:sp>
      <p:pic>
        <p:nvPicPr>
          <p:cNvPr id="2" name="Image 1" descr="Capture d’écran 2016-06-21 à 12.59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31" y="1268045"/>
            <a:ext cx="7751379" cy="4473108"/>
          </a:xfrm>
          <a:prstGeom prst="rect">
            <a:avLst/>
          </a:prstGeom>
        </p:spPr>
      </p:pic>
      <p:pic>
        <p:nvPicPr>
          <p:cNvPr id="3" name="Image 2" descr="wl-chalmerscitade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9" y="3667878"/>
            <a:ext cx="1208584" cy="683170"/>
          </a:xfrm>
          <a:prstGeom prst="rect">
            <a:avLst/>
          </a:prstGeom>
        </p:spPr>
      </p:pic>
      <p:pic>
        <p:nvPicPr>
          <p:cNvPr id="6" name="Image 5" descr="wl-lego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3" y="5060527"/>
            <a:ext cx="1208690" cy="683231"/>
          </a:xfrm>
          <a:prstGeom prst="rect">
            <a:avLst/>
          </a:prstGeom>
        </p:spPr>
      </p:pic>
      <p:pic>
        <p:nvPicPr>
          <p:cNvPr id="9" name="Image 8" descr="wl-epiccitadel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9" y="2974663"/>
            <a:ext cx="1208584" cy="683171"/>
          </a:xfrm>
          <a:prstGeom prst="rect">
            <a:avLst/>
          </a:prstGeom>
        </p:spPr>
      </p:pic>
      <p:pic>
        <p:nvPicPr>
          <p:cNvPr id="10" name="Image 9" descr="wl-playground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9" y="2281424"/>
            <a:ext cx="1208584" cy="683171"/>
          </a:xfrm>
          <a:prstGeom prst="rect">
            <a:avLst/>
          </a:prstGeom>
        </p:spPr>
      </p:pic>
      <p:pic>
        <p:nvPicPr>
          <p:cNvPr id="11" name="Image 10" descr="wl-ship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9" y="4359836"/>
            <a:ext cx="1218023" cy="68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08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 dirty="0"/>
              <a:t>	</a:t>
            </a:r>
            <a:r>
              <a:rPr lang="fr-FR" dirty="0" err="1"/>
              <a:t>Results</a:t>
            </a:r>
            <a:r>
              <a:rPr lang="fr-FR" dirty="0"/>
              <a:t> &gt; Average computation times</a:t>
            </a:r>
          </a:p>
        </p:txBody>
      </p:sp>
      <p:pic>
        <p:nvPicPr>
          <p:cNvPr id="2" name="Image 1" descr="Capture d’écran 2016-06-21 à 12.59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31" y="1305032"/>
            <a:ext cx="7751379" cy="4473108"/>
          </a:xfrm>
          <a:prstGeom prst="rect">
            <a:avLst/>
          </a:prstGeom>
        </p:spPr>
      </p:pic>
      <p:pic>
        <p:nvPicPr>
          <p:cNvPr id="3" name="Image 2" descr="wl-chalmerscitade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9" y="3704865"/>
            <a:ext cx="1208584" cy="683170"/>
          </a:xfrm>
          <a:prstGeom prst="rect">
            <a:avLst/>
          </a:prstGeom>
        </p:spPr>
      </p:pic>
      <p:pic>
        <p:nvPicPr>
          <p:cNvPr id="6" name="Image 5" descr="wl-lego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3" y="5097514"/>
            <a:ext cx="1208690" cy="683231"/>
          </a:xfrm>
          <a:prstGeom prst="rect">
            <a:avLst/>
          </a:prstGeom>
        </p:spPr>
      </p:pic>
      <p:pic>
        <p:nvPicPr>
          <p:cNvPr id="9" name="Image 8" descr="wl-epiccitadel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9" y="3011650"/>
            <a:ext cx="1208584" cy="683171"/>
          </a:xfrm>
          <a:prstGeom prst="rect">
            <a:avLst/>
          </a:prstGeom>
        </p:spPr>
      </p:pic>
      <p:pic>
        <p:nvPicPr>
          <p:cNvPr id="10" name="Image 9" descr="wl-playground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9" y="2318411"/>
            <a:ext cx="1208584" cy="683171"/>
          </a:xfrm>
          <a:prstGeom prst="rect">
            <a:avLst/>
          </a:prstGeom>
        </p:spPr>
      </p:pic>
      <p:pic>
        <p:nvPicPr>
          <p:cNvPr id="11" name="Image 10" descr="wl-ship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9" y="4396823"/>
            <a:ext cx="1218023" cy="68850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409793" y="1979435"/>
            <a:ext cx="1646617" cy="3798705"/>
          </a:xfrm>
          <a:prstGeom prst="rect">
            <a:avLst/>
          </a:prstGeom>
          <a:solidFill>
            <a:srgbClr val="FF0000">
              <a:alpha val="2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0" y="6210968"/>
            <a:ext cx="9135241" cy="348813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fr-FR" sz="2000" dirty="0">
                <a:solidFill>
                  <a:srgbClr val="000000"/>
                </a:solidFill>
              </a:rPr>
              <a:t>Z-PASS is slow, forget about it</a:t>
            </a:r>
            <a:r>
              <a:rPr lang="is-IS" sz="2000" dirty="0">
                <a:solidFill>
                  <a:srgbClr val="000000"/>
                </a:solidFill>
              </a:rPr>
              <a:t>…</a:t>
            </a:r>
            <a:endParaRPr lang="fr-FR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068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 dirty="0"/>
              <a:t>	</a:t>
            </a:r>
            <a:r>
              <a:rPr lang="fr-FR" dirty="0" err="1"/>
              <a:t>Results</a:t>
            </a:r>
            <a:r>
              <a:rPr lang="fr-FR" dirty="0"/>
              <a:t> &gt; Average computation times</a:t>
            </a:r>
          </a:p>
        </p:txBody>
      </p:sp>
      <p:pic>
        <p:nvPicPr>
          <p:cNvPr id="2" name="Image 1" descr="Capture d’écran 2016-06-21 à 12.59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31" y="1305032"/>
            <a:ext cx="7751379" cy="4473108"/>
          </a:xfrm>
          <a:prstGeom prst="rect">
            <a:avLst/>
          </a:prstGeom>
        </p:spPr>
      </p:pic>
      <p:pic>
        <p:nvPicPr>
          <p:cNvPr id="3" name="Image 2" descr="wl-chalmerscitade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9" y="3704865"/>
            <a:ext cx="1208584" cy="683170"/>
          </a:xfrm>
          <a:prstGeom prst="rect">
            <a:avLst/>
          </a:prstGeom>
        </p:spPr>
      </p:pic>
      <p:pic>
        <p:nvPicPr>
          <p:cNvPr id="6" name="Image 5" descr="wl-lego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3" y="5097514"/>
            <a:ext cx="1208690" cy="683231"/>
          </a:xfrm>
          <a:prstGeom prst="rect">
            <a:avLst/>
          </a:prstGeom>
        </p:spPr>
      </p:pic>
      <p:pic>
        <p:nvPicPr>
          <p:cNvPr id="9" name="Image 8" descr="wl-epiccitadel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9" y="3011650"/>
            <a:ext cx="1208584" cy="683171"/>
          </a:xfrm>
          <a:prstGeom prst="rect">
            <a:avLst/>
          </a:prstGeom>
        </p:spPr>
      </p:pic>
      <p:pic>
        <p:nvPicPr>
          <p:cNvPr id="10" name="Image 9" descr="wl-playground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9" y="2318411"/>
            <a:ext cx="1208584" cy="683171"/>
          </a:xfrm>
          <a:prstGeom prst="rect">
            <a:avLst/>
          </a:prstGeom>
        </p:spPr>
      </p:pic>
      <p:pic>
        <p:nvPicPr>
          <p:cNvPr id="11" name="Image 10" descr="wl-ship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9" y="4396823"/>
            <a:ext cx="1218023" cy="68850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430958" y="1979435"/>
            <a:ext cx="1625452" cy="3798705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0" y="6210968"/>
            <a:ext cx="9135241" cy="348813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fr-FR" sz="2000" dirty="0">
                <a:solidFill>
                  <a:srgbClr val="000000"/>
                </a:solidFill>
              </a:rPr>
              <a:t>Z-PASS is slow, forget about it</a:t>
            </a:r>
            <a:r>
              <a:rPr lang="is-IS" sz="2000" dirty="0">
                <a:solidFill>
                  <a:srgbClr val="000000"/>
                </a:solidFill>
              </a:rPr>
              <a:t>…</a:t>
            </a:r>
            <a:endParaRPr lang="fr-FR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861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 dirty="0"/>
              <a:t>	</a:t>
            </a:r>
            <a:r>
              <a:rPr lang="fr-FR" dirty="0" err="1"/>
              <a:t>Results</a:t>
            </a:r>
            <a:r>
              <a:rPr lang="fr-FR" dirty="0"/>
              <a:t> &gt; Average computation times</a:t>
            </a:r>
          </a:p>
        </p:txBody>
      </p:sp>
      <p:pic>
        <p:nvPicPr>
          <p:cNvPr id="2" name="Image 1" descr="Capture d’écran 2016-06-21 à 12.59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31" y="1305032"/>
            <a:ext cx="7751379" cy="4473108"/>
          </a:xfrm>
          <a:prstGeom prst="rect">
            <a:avLst/>
          </a:prstGeom>
        </p:spPr>
      </p:pic>
      <p:pic>
        <p:nvPicPr>
          <p:cNvPr id="3" name="Image 2" descr="wl-chalmerscitade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9" y="3704865"/>
            <a:ext cx="1208584" cy="683170"/>
          </a:xfrm>
          <a:prstGeom prst="rect">
            <a:avLst/>
          </a:prstGeom>
        </p:spPr>
      </p:pic>
      <p:pic>
        <p:nvPicPr>
          <p:cNvPr id="6" name="Image 5" descr="wl-lego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3" y="5097514"/>
            <a:ext cx="1208690" cy="683231"/>
          </a:xfrm>
          <a:prstGeom prst="rect">
            <a:avLst/>
          </a:prstGeom>
        </p:spPr>
      </p:pic>
      <p:pic>
        <p:nvPicPr>
          <p:cNvPr id="9" name="Image 8" descr="wl-epiccitadel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9" y="3011650"/>
            <a:ext cx="1208584" cy="683171"/>
          </a:xfrm>
          <a:prstGeom prst="rect">
            <a:avLst/>
          </a:prstGeom>
        </p:spPr>
      </p:pic>
      <p:pic>
        <p:nvPicPr>
          <p:cNvPr id="10" name="Image 9" descr="wl-playground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9" y="2318411"/>
            <a:ext cx="1208584" cy="683171"/>
          </a:xfrm>
          <a:prstGeom prst="rect">
            <a:avLst/>
          </a:prstGeom>
        </p:spPr>
      </p:pic>
      <p:pic>
        <p:nvPicPr>
          <p:cNvPr id="11" name="Image 10" descr="wl-ship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9" y="4396823"/>
            <a:ext cx="1218023" cy="68850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430958" y="1979435"/>
            <a:ext cx="1625452" cy="3798705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0" y="6210968"/>
            <a:ext cx="9135241" cy="348813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fr-FR" sz="2000" dirty="0">
                <a:solidFill>
                  <a:srgbClr val="000000"/>
                </a:solidFill>
              </a:rPr>
              <a:t>D-Hybrid is the best most of the times </a:t>
            </a:r>
          </a:p>
        </p:txBody>
      </p:sp>
      <p:sp>
        <p:nvSpPr>
          <p:cNvPr id="4" name="Rectangle 3"/>
          <p:cNvSpPr/>
          <p:nvPr/>
        </p:nvSpPr>
        <p:spPr>
          <a:xfrm>
            <a:off x="1436414" y="5106273"/>
            <a:ext cx="586827" cy="254003"/>
          </a:xfrm>
          <a:prstGeom prst="rect">
            <a:avLst/>
          </a:prstGeom>
          <a:solidFill>
            <a:srgbClr val="FF00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36414" y="4423100"/>
            <a:ext cx="586827" cy="254003"/>
          </a:xfrm>
          <a:prstGeom prst="rect">
            <a:avLst/>
          </a:prstGeom>
          <a:solidFill>
            <a:srgbClr val="FF00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36414" y="3743431"/>
            <a:ext cx="586827" cy="254003"/>
          </a:xfrm>
          <a:prstGeom prst="rect">
            <a:avLst/>
          </a:prstGeom>
          <a:solidFill>
            <a:srgbClr val="FF00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36414" y="3055445"/>
            <a:ext cx="586827" cy="254003"/>
          </a:xfrm>
          <a:prstGeom prst="rect">
            <a:avLst/>
          </a:prstGeom>
          <a:solidFill>
            <a:srgbClr val="FF00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36414" y="2368327"/>
            <a:ext cx="586827" cy="254003"/>
          </a:xfrm>
          <a:prstGeom prst="rect">
            <a:avLst/>
          </a:prstGeom>
          <a:solidFill>
            <a:srgbClr val="FF00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74429" y="2368327"/>
            <a:ext cx="586827" cy="254003"/>
          </a:xfrm>
          <a:prstGeom prst="rect">
            <a:avLst/>
          </a:prstGeom>
          <a:solidFill>
            <a:schemeClr val="accent6"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74429" y="3743431"/>
            <a:ext cx="586827" cy="254003"/>
          </a:xfrm>
          <a:prstGeom prst="rect">
            <a:avLst/>
          </a:prstGeom>
          <a:solidFill>
            <a:schemeClr val="accent6"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96676" y="4423100"/>
            <a:ext cx="586827" cy="254003"/>
          </a:xfrm>
          <a:prstGeom prst="rect">
            <a:avLst/>
          </a:prstGeom>
          <a:solidFill>
            <a:schemeClr val="accent6"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74429" y="4423100"/>
            <a:ext cx="586827" cy="254003"/>
          </a:xfrm>
          <a:prstGeom prst="rect">
            <a:avLst/>
          </a:prstGeom>
          <a:solidFill>
            <a:srgbClr val="0080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74429" y="5097514"/>
            <a:ext cx="586827" cy="254003"/>
          </a:xfrm>
          <a:prstGeom prst="rect">
            <a:avLst/>
          </a:prstGeom>
          <a:solidFill>
            <a:schemeClr val="accent6"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496676" y="5097514"/>
            <a:ext cx="586827" cy="254003"/>
          </a:xfrm>
          <a:prstGeom prst="rect">
            <a:avLst/>
          </a:prstGeom>
          <a:solidFill>
            <a:schemeClr val="accent6"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974429" y="3055445"/>
            <a:ext cx="586827" cy="254003"/>
          </a:xfrm>
          <a:prstGeom prst="rect">
            <a:avLst/>
          </a:prstGeom>
          <a:solidFill>
            <a:schemeClr val="accent6"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496676" y="3055445"/>
            <a:ext cx="586827" cy="254003"/>
          </a:xfrm>
          <a:prstGeom prst="rect">
            <a:avLst/>
          </a:prstGeom>
          <a:solidFill>
            <a:schemeClr val="accent6"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96676" y="3743431"/>
            <a:ext cx="586827" cy="254003"/>
          </a:xfrm>
          <a:prstGeom prst="rect">
            <a:avLst/>
          </a:prstGeom>
          <a:solidFill>
            <a:schemeClr val="accent6"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496676" y="2368327"/>
            <a:ext cx="586827" cy="254003"/>
          </a:xfrm>
          <a:prstGeom prst="rect">
            <a:avLst/>
          </a:prstGeom>
          <a:solidFill>
            <a:schemeClr val="accent6"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24239" y="4426597"/>
            <a:ext cx="586827" cy="254003"/>
          </a:xfrm>
          <a:prstGeom prst="rect">
            <a:avLst/>
          </a:prstGeom>
          <a:solidFill>
            <a:schemeClr val="accent6"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024239" y="5101011"/>
            <a:ext cx="586827" cy="254003"/>
          </a:xfrm>
          <a:prstGeom prst="rect">
            <a:avLst/>
          </a:prstGeom>
          <a:solidFill>
            <a:srgbClr val="0080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24239" y="3058942"/>
            <a:ext cx="586827" cy="254003"/>
          </a:xfrm>
          <a:prstGeom prst="rect">
            <a:avLst/>
          </a:prstGeom>
          <a:solidFill>
            <a:srgbClr val="0080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024239" y="3746928"/>
            <a:ext cx="586827" cy="254003"/>
          </a:xfrm>
          <a:prstGeom prst="rect">
            <a:avLst/>
          </a:prstGeom>
          <a:solidFill>
            <a:srgbClr val="0080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24239" y="2371824"/>
            <a:ext cx="586827" cy="254003"/>
          </a:xfrm>
          <a:prstGeom prst="rect">
            <a:avLst/>
          </a:prstGeom>
          <a:solidFill>
            <a:srgbClr val="0080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734216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 dirty="0"/>
              <a:t>	</a:t>
            </a:r>
            <a:r>
              <a:rPr lang="fr-FR" dirty="0" err="1"/>
              <a:t>Results</a:t>
            </a:r>
            <a:r>
              <a:rPr lang="fr-FR" dirty="0"/>
              <a:t> &gt; Average computation times</a:t>
            </a:r>
          </a:p>
        </p:txBody>
      </p:sp>
      <p:pic>
        <p:nvPicPr>
          <p:cNvPr id="2" name="Image 1" descr="Capture d’écran 2016-06-21 à 12.59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31" y="1305032"/>
            <a:ext cx="7751379" cy="4473108"/>
          </a:xfrm>
          <a:prstGeom prst="rect">
            <a:avLst/>
          </a:prstGeom>
        </p:spPr>
      </p:pic>
      <p:pic>
        <p:nvPicPr>
          <p:cNvPr id="3" name="Image 2" descr="wl-chalmerscitade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9" y="3704865"/>
            <a:ext cx="1208584" cy="683170"/>
          </a:xfrm>
          <a:prstGeom prst="rect">
            <a:avLst/>
          </a:prstGeom>
        </p:spPr>
      </p:pic>
      <p:pic>
        <p:nvPicPr>
          <p:cNvPr id="6" name="Image 5" descr="wl-lego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3" y="5097514"/>
            <a:ext cx="1208690" cy="683231"/>
          </a:xfrm>
          <a:prstGeom prst="rect">
            <a:avLst/>
          </a:prstGeom>
        </p:spPr>
      </p:pic>
      <p:pic>
        <p:nvPicPr>
          <p:cNvPr id="9" name="Image 8" descr="wl-epiccitadel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9" y="3011650"/>
            <a:ext cx="1208584" cy="683171"/>
          </a:xfrm>
          <a:prstGeom prst="rect">
            <a:avLst/>
          </a:prstGeom>
        </p:spPr>
      </p:pic>
      <p:pic>
        <p:nvPicPr>
          <p:cNvPr id="10" name="Image 9" descr="wl-playground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9" y="2318411"/>
            <a:ext cx="1208584" cy="683171"/>
          </a:xfrm>
          <a:prstGeom prst="rect">
            <a:avLst/>
          </a:prstGeom>
        </p:spPr>
      </p:pic>
      <p:pic>
        <p:nvPicPr>
          <p:cNvPr id="11" name="Image 10" descr="wl-ship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9" y="4396823"/>
            <a:ext cx="1218023" cy="68850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430958" y="1979435"/>
            <a:ext cx="1625452" cy="3798705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0" y="6210968"/>
            <a:ext cx="9135241" cy="348813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fr-FR" sz="2000" dirty="0">
                <a:solidFill>
                  <a:srgbClr val="000000"/>
                </a:solidFill>
              </a:rPr>
              <a:t>D-Hybrid is more stable</a:t>
            </a:r>
          </a:p>
        </p:txBody>
      </p:sp>
      <p:sp>
        <p:nvSpPr>
          <p:cNvPr id="4" name="Rectangle 3"/>
          <p:cNvSpPr/>
          <p:nvPr/>
        </p:nvSpPr>
        <p:spPr>
          <a:xfrm>
            <a:off x="2014508" y="5106273"/>
            <a:ext cx="586827" cy="254003"/>
          </a:xfrm>
          <a:prstGeom prst="rect">
            <a:avLst/>
          </a:prstGeom>
          <a:solidFill>
            <a:srgbClr val="FF00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14508" y="4423100"/>
            <a:ext cx="586827" cy="254003"/>
          </a:xfrm>
          <a:prstGeom prst="rect">
            <a:avLst/>
          </a:prstGeom>
          <a:solidFill>
            <a:srgbClr val="FF00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14508" y="3743431"/>
            <a:ext cx="586827" cy="254003"/>
          </a:xfrm>
          <a:prstGeom prst="rect">
            <a:avLst/>
          </a:prstGeom>
          <a:solidFill>
            <a:srgbClr val="FF00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14508" y="3055445"/>
            <a:ext cx="586827" cy="254003"/>
          </a:xfrm>
          <a:prstGeom prst="rect">
            <a:avLst/>
          </a:prstGeom>
          <a:solidFill>
            <a:srgbClr val="FF00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14508" y="2368327"/>
            <a:ext cx="586827" cy="254003"/>
          </a:xfrm>
          <a:prstGeom prst="rect">
            <a:avLst/>
          </a:prstGeom>
          <a:solidFill>
            <a:srgbClr val="FF00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61282" y="2368327"/>
            <a:ext cx="586827" cy="254003"/>
          </a:xfrm>
          <a:prstGeom prst="rect">
            <a:avLst/>
          </a:prstGeom>
          <a:solidFill>
            <a:schemeClr val="accent6"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561282" y="3743431"/>
            <a:ext cx="586827" cy="254003"/>
          </a:xfrm>
          <a:prstGeom prst="rect">
            <a:avLst/>
          </a:prstGeom>
          <a:solidFill>
            <a:schemeClr val="accent6"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101047" y="4423100"/>
            <a:ext cx="586827" cy="254003"/>
          </a:xfrm>
          <a:prstGeom prst="rect">
            <a:avLst/>
          </a:prstGeom>
          <a:solidFill>
            <a:schemeClr val="accent6"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61282" y="4423100"/>
            <a:ext cx="586827" cy="254003"/>
          </a:xfrm>
          <a:prstGeom prst="rect">
            <a:avLst/>
          </a:prstGeom>
          <a:solidFill>
            <a:schemeClr val="accent6"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561282" y="5097514"/>
            <a:ext cx="586827" cy="254003"/>
          </a:xfrm>
          <a:prstGeom prst="rect">
            <a:avLst/>
          </a:prstGeom>
          <a:solidFill>
            <a:srgbClr val="0080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101047" y="5097514"/>
            <a:ext cx="586827" cy="254003"/>
          </a:xfrm>
          <a:prstGeom prst="rect">
            <a:avLst/>
          </a:prstGeom>
          <a:solidFill>
            <a:schemeClr val="accent6"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561282" y="3055445"/>
            <a:ext cx="586827" cy="254003"/>
          </a:xfrm>
          <a:prstGeom prst="rect">
            <a:avLst/>
          </a:prstGeom>
          <a:solidFill>
            <a:schemeClr val="accent6"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01047" y="3055445"/>
            <a:ext cx="586827" cy="254003"/>
          </a:xfrm>
          <a:prstGeom prst="rect">
            <a:avLst/>
          </a:prstGeom>
          <a:solidFill>
            <a:schemeClr val="accent6"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101047" y="3743431"/>
            <a:ext cx="586827" cy="254003"/>
          </a:xfrm>
          <a:prstGeom prst="rect">
            <a:avLst/>
          </a:prstGeom>
          <a:solidFill>
            <a:srgbClr val="0080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101047" y="2368327"/>
            <a:ext cx="586827" cy="254003"/>
          </a:xfrm>
          <a:prstGeom prst="rect">
            <a:avLst/>
          </a:prstGeom>
          <a:solidFill>
            <a:schemeClr val="accent6"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628610" y="4426597"/>
            <a:ext cx="586827" cy="254003"/>
          </a:xfrm>
          <a:prstGeom prst="rect">
            <a:avLst/>
          </a:prstGeom>
          <a:solidFill>
            <a:srgbClr val="0080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628610" y="5101011"/>
            <a:ext cx="586827" cy="254003"/>
          </a:xfrm>
          <a:prstGeom prst="rect">
            <a:avLst/>
          </a:prstGeom>
          <a:solidFill>
            <a:srgbClr val="0080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628610" y="3058942"/>
            <a:ext cx="586827" cy="254003"/>
          </a:xfrm>
          <a:prstGeom prst="rect">
            <a:avLst/>
          </a:prstGeom>
          <a:solidFill>
            <a:srgbClr val="0080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628610" y="3746928"/>
            <a:ext cx="586827" cy="254003"/>
          </a:xfrm>
          <a:prstGeom prst="rect">
            <a:avLst/>
          </a:prstGeom>
          <a:solidFill>
            <a:srgbClr val="0080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628610" y="2371824"/>
            <a:ext cx="586827" cy="254003"/>
          </a:xfrm>
          <a:prstGeom prst="rect">
            <a:avLst/>
          </a:prstGeom>
          <a:solidFill>
            <a:srgbClr val="0080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736690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fr-FR" dirty="0"/>
              <a:t>	</a:t>
            </a:r>
            <a:r>
              <a:rPr lang="fr-FR" dirty="0" smtClean="0"/>
              <a:t>Conclusions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19994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GB" sz="2600" dirty="0" smtClean="0">
                <a:latin typeface="Avenir Light"/>
                <a:cs typeface="Avenir Light"/>
              </a:rPr>
              <a:t>PSV analysis</a:t>
            </a:r>
            <a:endParaRPr lang="en-GB" sz="2400" dirty="0" smtClean="0">
              <a:latin typeface="Avenir Light"/>
              <a:cs typeface="Avenir Light"/>
            </a:endParaRPr>
          </a:p>
          <a:p>
            <a:pPr lvl="1"/>
            <a:r>
              <a:rPr lang="en-GB" sz="2400" dirty="0" smtClean="0">
                <a:solidFill>
                  <a:srgbClr val="595959"/>
                </a:solidFill>
                <a:latin typeface="Avenir Light"/>
                <a:cs typeface="Avenir Light"/>
              </a:rPr>
              <a:t>Slow for some lighted query points</a:t>
            </a:r>
          </a:p>
          <a:p>
            <a:pPr lvl="1"/>
            <a:r>
              <a:rPr lang="en-GB" sz="2400" dirty="0" smtClean="0">
                <a:solidFill>
                  <a:srgbClr val="595959"/>
                </a:solidFill>
                <a:latin typeface="Avenir Light"/>
                <a:cs typeface="Avenir Light"/>
              </a:rPr>
              <a:t>Stack size difficult to predict</a:t>
            </a:r>
          </a:p>
          <a:p>
            <a:pPr lvl="1"/>
            <a:endParaRPr lang="en-GB" sz="2400" dirty="0" smtClean="0">
              <a:solidFill>
                <a:schemeClr val="bg1">
                  <a:lumMod val="50000"/>
                </a:schemeClr>
              </a:solidFill>
              <a:latin typeface="Avenir Light"/>
              <a:cs typeface="Avenir Light"/>
            </a:endParaRPr>
          </a:p>
          <a:p>
            <a:r>
              <a:rPr lang="en-GB" sz="2600" dirty="0" smtClean="0">
                <a:latin typeface="Avenir Light"/>
                <a:cs typeface="Avenir Light"/>
              </a:rPr>
              <a:t>Two enhancements</a:t>
            </a:r>
            <a:endParaRPr lang="en-GB" sz="2400" dirty="0" smtClean="0">
              <a:latin typeface="Avenir Light"/>
              <a:cs typeface="Avenir Light"/>
            </a:endParaRPr>
          </a:p>
          <a:p>
            <a:pPr lvl="1"/>
            <a:r>
              <a:rPr lang="en-GB" sz="2400" dirty="0" smtClean="0">
                <a:solidFill>
                  <a:srgbClr val="595959"/>
                </a:solidFill>
                <a:latin typeface="Avenir Light"/>
                <a:cs typeface="Avenir Light"/>
              </a:rPr>
              <a:t>Depth constraint</a:t>
            </a:r>
          </a:p>
          <a:p>
            <a:pPr lvl="1"/>
            <a:r>
              <a:rPr lang="en-GB" sz="2400" dirty="0" err="1" smtClean="0">
                <a:solidFill>
                  <a:srgbClr val="595959"/>
                </a:solidFill>
                <a:latin typeface="Avenir Light"/>
                <a:cs typeface="Avenir Light"/>
              </a:rPr>
              <a:t>Stackless</a:t>
            </a:r>
            <a:r>
              <a:rPr lang="en-GB" sz="2400" dirty="0" smtClean="0">
                <a:solidFill>
                  <a:srgbClr val="595959"/>
                </a:solidFill>
                <a:latin typeface="Avenir Light"/>
                <a:cs typeface="Avenir Light"/>
              </a:rPr>
              <a:t> query</a:t>
            </a:r>
          </a:p>
          <a:p>
            <a:pPr lvl="1"/>
            <a:endParaRPr lang="en-GB" sz="2400" dirty="0" smtClean="0">
              <a:solidFill>
                <a:srgbClr val="7F7F7F"/>
              </a:solidFill>
              <a:latin typeface="Avenir Light"/>
              <a:cs typeface="Avenir Light"/>
            </a:endParaRPr>
          </a:p>
          <a:p>
            <a:r>
              <a:rPr lang="en-GB" sz="2600" dirty="0" smtClean="0">
                <a:latin typeface="Avenir Light"/>
                <a:cs typeface="Avenir Light"/>
              </a:rPr>
              <a:t>Results show Hybrid request is a good solution</a:t>
            </a:r>
            <a:endParaRPr lang="en-GB" sz="2400" dirty="0" smtClean="0">
              <a:latin typeface="Avenir Light"/>
              <a:cs typeface="Avenir Light"/>
            </a:endParaRPr>
          </a:p>
          <a:p>
            <a:pPr lvl="1"/>
            <a:r>
              <a:rPr lang="en-GB" sz="2400" dirty="0" smtClean="0">
                <a:solidFill>
                  <a:srgbClr val="595959"/>
                </a:solidFill>
                <a:latin typeface="Avenir Light"/>
                <a:cs typeface="Avenir Light"/>
              </a:rPr>
              <a:t>Small timings variation</a:t>
            </a:r>
          </a:p>
          <a:p>
            <a:pPr lvl="1"/>
            <a:endParaRPr lang="en-GB" sz="2400" dirty="0" smtClean="0">
              <a:solidFill>
                <a:srgbClr val="7F7F7F"/>
              </a:solidFill>
              <a:latin typeface="Avenir Light"/>
              <a:cs typeface="Avenir Light"/>
            </a:endParaRPr>
          </a:p>
          <a:p>
            <a:r>
              <a:rPr lang="en-GB" sz="2600" dirty="0" smtClean="0">
                <a:latin typeface="Avenir Light"/>
                <a:cs typeface="Avenir Light"/>
              </a:rPr>
              <a:t>Introduce constraints into the building step?</a:t>
            </a:r>
            <a:endParaRPr lang="en-GB" sz="2400" dirty="0">
              <a:latin typeface="Avenir Light"/>
              <a:cs typeface="Avenir Light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905850" y="6224983"/>
            <a:ext cx="5625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u="sng" dirty="0">
                <a:solidFill>
                  <a:srgbClr val="386EFF"/>
                </a:solidFill>
                <a:latin typeface="Helvetica"/>
              </a:rPr>
              <a:t>https://</a:t>
            </a:r>
            <a:r>
              <a:rPr lang="en-GB" sz="2400" u="sng" dirty="0" err="1">
                <a:solidFill>
                  <a:srgbClr val="386EFF"/>
                </a:solidFill>
                <a:latin typeface="Helvetica"/>
              </a:rPr>
              <a:t>github.com</a:t>
            </a:r>
            <a:r>
              <a:rPr lang="en-GB" sz="2400" u="sng" dirty="0">
                <a:solidFill>
                  <a:srgbClr val="386EFF"/>
                </a:solidFill>
                <a:latin typeface="Helvetica"/>
              </a:rPr>
              <a:t>/</a:t>
            </a:r>
            <a:r>
              <a:rPr lang="en-GB" sz="2400" u="sng" dirty="0" err="1">
                <a:solidFill>
                  <a:srgbClr val="386EFF"/>
                </a:solidFill>
                <a:latin typeface="Helvetica"/>
              </a:rPr>
              <a:t>PSVcode</a:t>
            </a:r>
            <a:r>
              <a:rPr lang="en-GB" sz="2400" u="sng" dirty="0">
                <a:solidFill>
                  <a:srgbClr val="386EFF"/>
                </a:solidFill>
                <a:latin typeface="Helvetica"/>
              </a:rPr>
              <a:t>/EGSR2016</a:t>
            </a:r>
            <a:endParaRPr lang="en-GB" sz="2400" b="1" dirty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462200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1511686" y="3651029"/>
            <a:ext cx="1922316" cy="1738689"/>
          </a:xfrm>
          <a:custGeom>
            <a:avLst/>
            <a:gdLst>
              <a:gd name="connsiteX0" fmla="*/ 0 w 1866560"/>
              <a:gd name="connsiteY0" fmla="*/ 0 h 1373760"/>
              <a:gd name="connsiteX1" fmla="*/ 1866560 w 1866560"/>
              <a:gd name="connsiteY1" fmla="*/ 0 h 1373760"/>
              <a:gd name="connsiteX2" fmla="*/ 1866560 w 1866560"/>
              <a:gd name="connsiteY2" fmla="*/ 1373760 h 1373760"/>
              <a:gd name="connsiteX3" fmla="*/ 0 w 1866560"/>
              <a:gd name="connsiteY3" fmla="*/ 1373760 h 1373760"/>
              <a:gd name="connsiteX4" fmla="*/ 0 w 1866560"/>
              <a:gd name="connsiteY4" fmla="*/ 0 h 1373760"/>
              <a:gd name="connsiteX0" fmla="*/ 0 w 2099831"/>
              <a:gd name="connsiteY0" fmla="*/ 0 h 2816640"/>
              <a:gd name="connsiteX1" fmla="*/ 2099831 w 2099831"/>
              <a:gd name="connsiteY1" fmla="*/ 1442880 h 2816640"/>
              <a:gd name="connsiteX2" fmla="*/ 2099831 w 2099831"/>
              <a:gd name="connsiteY2" fmla="*/ 2816640 h 2816640"/>
              <a:gd name="connsiteX3" fmla="*/ 233271 w 2099831"/>
              <a:gd name="connsiteY3" fmla="*/ 2816640 h 2816640"/>
              <a:gd name="connsiteX4" fmla="*/ 0 w 2099831"/>
              <a:gd name="connsiteY4" fmla="*/ 0 h 2816640"/>
              <a:gd name="connsiteX0" fmla="*/ 0 w 2068855"/>
              <a:gd name="connsiteY0" fmla="*/ 0 h 2804250"/>
              <a:gd name="connsiteX1" fmla="*/ 2068855 w 2068855"/>
              <a:gd name="connsiteY1" fmla="*/ 1430490 h 2804250"/>
              <a:gd name="connsiteX2" fmla="*/ 2068855 w 2068855"/>
              <a:gd name="connsiteY2" fmla="*/ 2804250 h 2804250"/>
              <a:gd name="connsiteX3" fmla="*/ 202295 w 2068855"/>
              <a:gd name="connsiteY3" fmla="*/ 2804250 h 2804250"/>
              <a:gd name="connsiteX4" fmla="*/ 0 w 2068855"/>
              <a:gd name="connsiteY4" fmla="*/ 0 h 2804250"/>
              <a:gd name="connsiteX0" fmla="*/ 0 w 2068855"/>
              <a:gd name="connsiteY0" fmla="*/ 0 h 2804250"/>
              <a:gd name="connsiteX1" fmla="*/ 1151977 w 2068855"/>
              <a:gd name="connsiteY1" fmla="*/ 693270 h 2804250"/>
              <a:gd name="connsiteX2" fmla="*/ 2068855 w 2068855"/>
              <a:gd name="connsiteY2" fmla="*/ 2804250 h 2804250"/>
              <a:gd name="connsiteX3" fmla="*/ 202295 w 2068855"/>
              <a:gd name="connsiteY3" fmla="*/ 2804250 h 2804250"/>
              <a:gd name="connsiteX4" fmla="*/ 0 w 2068855"/>
              <a:gd name="connsiteY4" fmla="*/ 0 h 2804250"/>
              <a:gd name="connsiteX0" fmla="*/ 0 w 1653782"/>
              <a:gd name="connsiteY0" fmla="*/ 0 h 2804250"/>
              <a:gd name="connsiteX1" fmla="*/ 1151977 w 1653782"/>
              <a:gd name="connsiteY1" fmla="*/ 693270 h 2804250"/>
              <a:gd name="connsiteX2" fmla="*/ 1653782 w 1653782"/>
              <a:gd name="connsiteY2" fmla="*/ 1738689 h 2804250"/>
              <a:gd name="connsiteX3" fmla="*/ 202295 w 1653782"/>
              <a:gd name="connsiteY3" fmla="*/ 2804250 h 2804250"/>
              <a:gd name="connsiteX4" fmla="*/ 0 w 1653782"/>
              <a:gd name="connsiteY4" fmla="*/ 0 h 2804250"/>
              <a:gd name="connsiteX0" fmla="*/ 268534 w 1922316"/>
              <a:gd name="connsiteY0" fmla="*/ 0 h 1738689"/>
              <a:gd name="connsiteX1" fmla="*/ 1420511 w 1922316"/>
              <a:gd name="connsiteY1" fmla="*/ 693270 h 1738689"/>
              <a:gd name="connsiteX2" fmla="*/ 1922316 w 1922316"/>
              <a:gd name="connsiteY2" fmla="*/ 1738689 h 1738689"/>
              <a:gd name="connsiteX3" fmla="*/ 0 w 1922316"/>
              <a:gd name="connsiteY3" fmla="*/ 1181128 h 1738689"/>
              <a:gd name="connsiteX4" fmla="*/ 268534 w 1922316"/>
              <a:gd name="connsiteY4" fmla="*/ 0 h 1738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2316" h="1738689">
                <a:moveTo>
                  <a:pt x="268534" y="0"/>
                </a:moveTo>
                <a:lnTo>
                  <a:pt x="1420511" y="693270"/>
                </a:lnTo>
                <a:lnTo>
                  <a:pt x="1922316" y="1738689"/>
                </a:lnTo>
                <a:lnTo>
                  <a:pt x="0" y="1181128"/>
                </a:lnTo>
                <a:lnTo>
                  <a:pt x="268534" y="0"/>
                </a:lnTo>
                <a:close/>
              </a:path>
            </a:pathLst>
          </a:cu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1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sp>
        <p:nvSpPr>
          <p:cNvPr id="4" name="Triangle isocèle 3"/>
          <p:cNvSpPr/>
          <p:nvPr/>
        </p:nvSpPr>
        <p:spPr>
          <a:xfrm rot="539382" flipH="1">
            <a:off x="1656742" y="2615140"/>
            <a:ext cx="2010514" cy="2635682"/>
          </a:xfrm>
          <a:custGeom>
            <a:avLst/>
            <a:gdLst>
              <a:gd name="connsiteX0" fmla="*/ 0 w 592041"/>
              <a:gd name="connsiteY0" fmla="*/ 3633402 h 3633402"/>
              <a:gd name="connsiteX1" fmla="*/ 276602 w 592041"/>
              <a:gd name="connsiteY1" fmla="*/ 0 h 3633402"/>
              <a:gd name="connsiteX2" fmla="*/ 592041 w 592041"/>
              <a:gd name="connsiteY2" fmla="*/ 3633402 h 3633402"/>
              <a:gd name="connsiteX3" fmla="*/ 0 w 592041"/>
              <a:gd name="connsiteY3" fmla="*/ 3633402 h 3633402"/>
              <a:gd name="connsiteX0" fmla="*/ 0 w 2374057"/>
              <a:gd name="connsiteY0" fmla="*/ 3535351 h 3535351"/>
              <a:gd name="connsiteX1" fmla="*/ 2374057 w 2374057"/>
              <a:gd name="connsiteY1" fmla="*/ 0 h 3535351"/>
              <a:gd name="connsiteX2" fmla="*/ 592041 w 2374057"/>
              <a:gd name="connsiteY2" fmla="*/ 3535351 h 3535351"/>
              <a:gd name="connsiteX3" fmla="*/ 0 w 2374057"/>
              <a:gd name="connsiteY3" fmla="*/ 3535351 h 3535351"/>
              <a:gd name="connsiteX0" fmla="*/ 0 w 2374057"/>
              <a:gd name="connsiteY0" fmla="*/ 3535351 h 3906602"/>
              <a:gd name="connsiteX1" fmla="*/ 2374057 w 2374057"/>
              <a:gd name="connsiteY1" fmla="*/ 0 h 3906602"/>
              <a:gd name="connsiteX2" fmla="*/ 2313597 w 2374057"/>
              <a:gd name="connsiteY2" fmla="*/ 3906602 h 3906602"/>
              <a:gd name="connsiteX3" fmla="*/ 0 w 2374057"/>
              <a:gd name="connsiteY3" fmla="*/ 3535351 h 3906602"/>
              <a:gd name="connsiteX0" fmla="*/ 0 w 1819301"/>
              <a:gd name="connsiteY0" fmla="*/ 2643097 h 3906602"/>
              <a:gd name="connsiteX1" fmla="*/ 1819301 w 1819301"/>
              <a:gd name="connsiteY1" fmla="*/ 0 h 3906602"/>
              <a:gd name="connsiteX2" fmla="*/ 1758841 w 1819301"/>
              <a:gd name="connsiteY2" fmla="*/ 3906602 h 3906602"/>
              <a:gd name="connsiteX3" fmla="*/ 0 w 1819301"/>
              <a:gd name="connsiteY3" fmla="*/ 2643097 h 3906602"/>
              <a:gd name="connsiteX0" fmla="*/ 0 w 1819301"/>
              <a:gd name="connsiteY0" fmla="*/ 2643097 h 3922311"/>
              <a:gd name="connsiteX1" fmla="*/ 1819301 w 1819301"/>
              <a:gd name="connsiteY1" fmla="*/ 0 h 3922311"/>
              <a:gd name="connsiteX2" fmla="*/ 1801313 w 1819301"/>
              <a:gd name="connsiteY2" fmla="*/ 3922311 h 3922311"/>
              <a:gd name="connsiteX3" fmla="*/ 0 w 1819301"/>
              <a:gd name="connsiteY3" fmla="*/ 2643097 h 3922311"/>
              <a:gd name="connsiteX0" fmla="*/ 0 w 1839346"/>
              <a:gd name="connsiteY0" fmla="*/ 2635682 h 3922311"/>
              <a:gd name="connsiteX1" fmla="*/ 1839346 w 1839346"/>
              <a:gd name="connsiteY1" fmla="*/ 0 h 3922311"/>
              <a:gd name="connsiteX2" fmla="*/ 1821358 w 1839346"/>
              <a:gd name="connsiteY2" fmla="*/ 3922311 h 3922311"/>
              <a:gd name="connsiteX3" fmla="*/ 0 w 1839346"/>
              <a:gd name="connsiteY3" fmla="*/ 2635682 h 3922311"/>
              <a:gd name="connsiteX0" fmla="*/ 0 w 2010514"/>
              <a:gd name="connsiteY0" fmla="*/ 2635682 h 2635682"/>
              <a:gd name="connsiteX1" fmla="*/ 1839346 w 2010514"/>
              <a:gd name="connsiteY1" fmla="*/ 0 h 2635682"/>
              <a:gd name="connsiteX2" fmla="*/ 2010514 w 2010514"/>
              <a:gd name="connsiteY2" fmla="*/ 2377929 h 2635682"/>
              <a:gd name="connsiteX3" fmla="*/ 0 w 2010514"/>
              <a:gd name="connsiteY3" fmla="*/ 2635682 h 263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0514" h="2635682">
                <a:moveTo>
                  <a:pt x="0" y="2635682"/>
                </a:moveTo>
                <a:lnTo>
                  <a:pt x="1839346" y="0"/>
                </a:lnTo>
                <a:lnTo>
                  <a:pt x="2010514" y="2377929"/>
                </a:lnTo>
                <a:lnTo>
                  <a:pt x="0" y="2635682"/>
                </a:lnTo>
                <a:close/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grpSp>
        <p:nvGrpSpPr>
          <p:cNvPr id="16" name="Group 36"/>
          <p:cNvGrpSpPr/>
          <p:nvPr/>
        </p:nvGrpSpPr>
        <p:grpSpPr>
          <a:xfrm>
            <a:off x="5642719" y="3200040"/>
            <a:ext cx="2819145" cy="1589181"/>
            <a:chOff x="4551029" y="1315460"/>
            <a:chExt cx="3848662" cy="2169531"/>
          </a:xfrm>
        </p:grpSpPr>
        <p:sp>
          <p:nvSpPr>
            <p:cNvPr id="17" name="TextBox 45"/>
            <p:cNvSpPr txBox="1"/>
            <p:nvPr/>
          </p:nvSpPr>
          <p:spPr>
            <a:xfrm>
              <a:off x="5020286" y="1927941"/>
              <a:ext cx="567233" cy="504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mtClean="0">
                  <a:latin typeface="Avenir Light"/>
                  <a:cs typeface="Avenir Light"/>
                </a:rPr>
                <a:t>∩</a:t>
              </a:r>
              <a:endParaRPr lang="en-GB">
                <a:latin typeface="Avenir Light"/>
                <a:cs typeface="Avenir Light"/>
              </a:endParaRPr>
            </a:p>
          </p:txBody>
        </p:sp>
        <p:cxnSp>
          <p:nvCxnSpPr>
            <p:cNvPr id="18" name="Straight Connector 37"/>
            <p:cNvCxnSpPr/>
            <p:nvPr/>
          </p:nvCxnSpPr>
          <p:spPr>
            <a:xfrm>
              <a:off x="6733667" y="2417544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38"/>
            <p:cNvCxnSpPr/>
            <p:nvPr/>
          </p:nvCxnSpPr>
          <p:spPr>
            <a:xfrm>
              <a:off x="7505970" y="2783544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39"/>
            <p:cNvCxnSpPr/>
            <p:nvPr/>
          </p:nvCxnSpPr>
          <p:spPr>
            <a:xfrm>
              <a:off x="5963034" y="2064600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40"/>
            <p:cNvCxnSpPr/>
            <p:nvPr/>
          </p:nvCxnSpPr>
          <p:spPr>
            <a:xfrm>
              <a:off x="5242528" y="1694944"/>
              <a:ext cx="0" cy="3156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41"/>
            <p:cNvCxnSpPr/>
            <p:nvPr/>
          </p:nvCxnSpPr>
          <p:spPr>
            <a:xfrm flipH="1">
              <a:off x="7020512" y="2683641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42"/>
            <p:cNvCxnSpPr/>
            <p:nvPr/>
          </p:nvCxnSpPr>
          <p:spPr>
            <a:xfrm flipH="1">
              <a:off x="6249879" y="2297273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43"/>
            <p:cNvCxnSpPr/>
            <p:nvPr/>
          </p:nvCxnSpPr>
          <p:spPr>
            <a:xfrm flipH="1">
              <a:off x="5460866" y="1945624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44"/>
            <p:cNvCxnSpPr/>
            <p:nvPr/>
          </p:nvCxnSpPr>
          <p:spPr>
            <a:xfrm flipH="1">
              <a:off x="4757069" y="1575968"/>
              <a:ext cx="468749" cy="282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46"/>
            <p:cNvCxnSpPr/>
            <p:nvPr/>
          </p:nvCxnSpPr>
          <p:spPr>
            <a:xfrm>
              <a:off x="5273924" y="1590688"/>
              <a:ext cx="2824839" cy="140515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Oval 47"/>
            <p:cNvSpPr/>
            <p:nvPr/>
          </p:nvSpPr>
          <p:spPr>
            <a:xfrm>
              <a:off x="4991029" y="1315460"/>
              <a:ext cx="532191" cy="5400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GB" sz="2000">
                <a:latin typeface="Avenir Light"/>
                <a:cs typeface="Avenir Light"/>
              </a:endParaRPr>
            </a:p>
          </p:txBody>
        </p:sp>
        <p:sp>
          <p:nvSpPr>
            <p:cNvPr id="28" name="Oval 48"/>
            <p:cNvSpPr/>
            <p:nvPr/>
          </p:nvSpPr>
          <p:spPr>
            <a:xfrm>
              <a:off x="5694567" y="1690786"/>
              <a:ext cx="532191" cy="5400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GB" sz="2000">
                <a:latin typeface="Avenir Light"/>
                <a:cs typeface="Avenir Light"/>
              </a:endParaRPr>
            </a:p>
          </p:txBody>
        </p:sp>
        <p:sp>
          <p:nvSpPr>
            <p:cNvPr id="29" name="Oval 49"/>
            <p:cNvSpPr/>
            <p:nvPr/>
          </p:nvSpPr>
          <p:spPr>
            <a:xfrm>
              <a:off x="6467545" y="2043974"/>
              <a:ext cx="532191" cy="5400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GB" sz="2000">
                <a:latin typeface="Avenir Light"/>
                <a:cs typeface="Avenir Light"/>
              </a:endParaRPr>
            </a:p>
          </p:txBody>
        </p:sp>
        <p:sp>
          <p:nvSpPr>
            <p:cNvPr id="30" name="Oval 50"/>
            <p:cNvSpPr/>
            <p:nvPr/>
          </p:nvSpPr>
          <p:spPr>
            <a:xfrm>
              <a:off x="7250379" y="2401347"/>
              <a:ext cx="532191" cy="54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GB" sz="2000">
                <a:latin typeface="Avenir Light"/>
                <a:cs typeface="Avenir Light"/>
              </a:endParaRPr>
            </a:p>
          </p:txBody>
        </p:sp>
        <p:sp>
          <p:nvSpPr>
            <p:cNvPr id="31" name="TextBox 51"/>
            <p:cNvSpPr txBox="1"/>
            <p:nvPr/>
          </p:nvSpPr>
          <p:spPr>
            <a:xfrm>
              <a:off x="4551029" y="1694874"/>
              <a:ext cx="461975" cy="504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mtClean="0">
                  <a:latin typeface="Avenir Light"/>
                  <a:cs typeface="Avenir Light"/>
                </a:rPr>
                <a:t>+</a:t>
              </a:r>
              <a:endParaRPr lang="en-GB">
                <a:latin typeface="Avenir Light"/>
                <a:cs typeface="Avenir Light"/>
              </a:endParaRPr>
            </a:p>
          </p:txBody>
        </p:sp>
        <p:sp>
          <p:nvSpPr>
            <p:cNvPr id="32" name="TextBox 52"/>
            <p:cNvSpPr txBox="1"/>
            <p:nvPr/>
          </p:nvSpPr>
          <p:spPr>
            <a:xfrm>
              <a:off x="5281694" y="2051595"/>
              <a:ext cx="461975" cy="504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mtClean="0">
                  <a:latin typeface="Avenir Light"/>
                  <a:cs typeface="Avenir Light"/>
                </a:rPr>
                <a:t>+</a:t>
              </a:r>
              <a:endParaRPr lang="en-GB">
                <a:latin typeface="Avenir Light"/>
                <a:cs typeface="Avenir Light"/>
              </a:endParaRPr>
            </a:p>
          </p:txBody>
        </p:sp>
        <p:sp>
          <p:nvSpPr>
            <p:cNvPr id="33" name="TextBox 53"/>
            <p:cNvSpPr txBox="1"/>
            <p:nvPr/>
          </p:nvSpPr>
          <p:spPr>
            <a:xfrm>
              <a:off x="6067342" y="2402076"/>
              <a:ext cx="461975" cy="504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mtClean="0">
                  <a:latin typeface="Avenir Light"/>
                  <a:cs typeface="Avenir Light"/>
                </a:rPr>
                <a:t>+</a:t>
              </a:r>
              <a:endParaRPr lang="en-GB">
                <a:latin typeface="Avenir Light"/>
                <a:cs typeface="Avenir Light"/>
              </a:endParaRPr>
            </a:p>
          </p:txBody>
        </p:sp>
        <p:sp>
          <p:nvSpPr>
            <p:cNvPr id="34" name="TextBox 54"/>
            <p:cNvSpPr txBox="1"/>
            <p:nvPr/>
          </p:nvSpPr>
          <p:spPr>
            <a:xfrm>
              <a:off x="6842483" y="2787363"/>
              <a:ext cx="461975" cy="504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mtClean="0">
                  <a:latin typeface="Avenir Light"/>
                  <a:cs typeface="Avenir Light"/>
                </a:rPr>
                <a:t>+</a:t>
              </a:r>
              <a:endParaRPr lang="en-GB">
                <a:latin typeface="Avenir Light"/>
                <a:cs typeface="Avenir Light"/>
              </a:endParaRPr>
            </a:p>
          </p:txBody>
        </p:sp>
        <p:sp>
          <p:nvSpPr>
            <p:cNvPr id="35" name="TextBox 55"/>
            <p:cNvSpPr txBox="1"/>
            <p:nvPr/>
          </p:nvSpPr>
          <p:spPr>
            <a:xfrm>
              <a:off x="8042652" y="2783054"/>
              <a:ext cx="357039" cy="504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mtClean="0">
                  <a:latin typeface="Avenir Light"/>
                  <a:cs typeface="Avenir Light"/>
                </a:rPr>
                <a:t>-</a:t>
              </a:r>
              <a:endParaRPr lang="en-GB">
                <a:latin typeface="Avenir Light"/>
                <a:cs typeface="Avenir Light"/>
              </a:endParaRPr>
            </a:p>
          </p:txBody>
        </p:sp>
        <p:sp>
          <p:nvSpPr>
            <p:cNvPr id="36" name="TextBox 56"/>
            <p:cNvSpPr txBox="1"/>
            <p:nvPr/>
          </p:nvSpPr>
          <p:spPr>
            <a:xfrm>
              <a:off x="5742435" y="2279150"/>
              <a:ext cx="567233" cy="504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mtClean="0">
                  <a:latin typeface="Avenir Light"/>
                  <a:cs typeface="Avenir Light"/>
                </a:rPr>
                <a:t>∩</a:t>
              </a:r>
              <a:endParaRPr lang="en-GB">
                <a:latin typeface="Avenir Light"/>
                <a:cs typeface="Avenir Light"/>
              </a:endParaRPr>
            </a:p>
          </p:txBody>
        </p:sp>
        <p:sp>
          <p:nvSpPr>
            <p:cNvPr id="37" name="TextBox 57"/>
            <p:cNvSpPr txBox="1"/>
            <p:nvPr/>
          </p:nvSpPr>
          <p:spPr>
            <a:xfrm>
              <a:off x="6513067" y="2623875"/>
              <a:ext cx="567233" cy="504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mtClean="0">
                  <a:latin typeface="Avenir Light"/>
                  <a:cs typeface="Avenir Light"/>
                </a:rPr>
                <a:t>∩</a:t>
              </a:r>
              <a:endParaRPr lang="en-GB">
                <a:latin typeface="Avenir Light"/>
                <a:cs typeface="Avenir Light"/>
              </a:endParaRPr>
            </a:p>
          </p:txBody>
        </p:sp>
        <p:sp>
          <p:nvSpPr>
            <p:cNvPr id="38" name="TextBox 58"/>
            <p:cNvSpPr txBox="1"/>
            <p:nvPr/>
          </p:nvSpPr>
          <p:spPr>
            <a:xfrm>
              <a:off x="7285372" y="2980783"/>
              <a:ext cx="567233" cy="504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mtClean="0">
                  <a:latin typeface="Avenir Light"/>
                  <a:cs typeface="Avenir Light"/>
                </a:rPr>
                <a:t>∩</a:t>
              </a:r>
              <a:endParaRPr lang="en-GB">
                <a:latin typeface="Avenir Light"/>
                <a:cs typeface="Avenir Light"/>
              </a:endParaRPr>
            </a:p>
          </p:txBody>
        </p:sp>
      </p:grpSp>
      <p:sp>
        <p:nvSpPr>
          <p:cNvPr id="40" name="ZoneTexte 39"/>
          <p:cNvSpPr txBox="1"/>
          <p:nvPr/>
        </p:nvSpPr>
        <p:spPr>
          <a:xfrm>
            <a:off x="506775" y="1948698"/>
            <a:ext cx="780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venir Light"/>
                <a:cs typeface="Avenir Light"/>
              </a:rPr>
              <a:t>One shadow volume	                   	                      4 TOP tree nodes</a:t>
            </a:r>
            <a:endParaRPr lang="en-GB" dirty="0">
              <a:latin typeface="Avenir Light"/>
              <a:cs typeface="Avenir Light"/>
            </a:endParaRPr>
          </a:p>
        </p:txBody>
      </p:sp>
      <p:sp>
        <p:nvSpPr>
          <p:cNvPr id="42" name="Flèche vers la droite 41"/>
          <p:cNvSpPr/>
          <p:nvPr/>
        </p:nvSpPr>
        <p:spPr>
          <a:xfrm>
            <a:off x="4077302" y="3597590"/>
            <a:ext cx="929197" cy="176752"/>
          </a:xfrm>
          <a:prstGeom prst="right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en-GB" smtClean="0"/>
              <a:t>	PSV &gt; TOP Tree </a:t>
            </a:r>
            <a:endParaRPr lang="en-GB"/>
          </a:p>
        </p:txBody>
      </p:sp>
      <p:sp>
        <p:nvSpPr>
          <p:cNvPr id="41" name="ZoneTexte 40"/>
          <p:cNvSpPr txBox="1"/>
          <p:nvPr/>
        </p:nvSpPr>
        <p:spPr>
          <a:xfrm>
            <a:off x="577822" y="1081006"/>
            <a:ext cx="7809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smtClean="0">
                <a:latin typeface="Avenir Light"/>
                <a:cs typeface="Avenir Light"/>
              </a:rPr>
              <a:t>Ternary Object Partitioning: nodes have 3 children</a:t>
            </a:r>
            <a:endParaRPr lang="en-GB" sz="2400">
              <a:latin typeface="Avenir Light"/>
              <a:cs typeface="Avenir Light"/>
            </a:endParaRPr>
          </a:p>
        </p:txBody>
      </p:sp>
      <p:sp>
        <p:nvSpPr>
          <p:cNvPr id="5" name="Triangle isocèle 4"/>
          <p:cNvSpPr/>
          <p:nvPr/>
        </p:nvSpPr>
        <p:spPr>
          <a:xfrm>
            <a:off x="1443571" y="4833343"/>
            <a:ext cx="2001535" cy="1547761"/>
          </a:xfrm>
          <a:custGeom>
            <a:avLst/>
            <a:gdLst>
              <a:gd name="connsiteX0" fmla="*/ 0 w 2351070"/>
              <a:gd name="connsiteY0" fmla="*/ 1809905 h 1809905"/>
              <a:gd name="connsiteX1" fmla="*/ 1175535 w 2351070"/>
              <a:gd name="connsiteY1" fmla="*/ 0 h 1809905"/>
              <a:gd name="connsiteX2" fmla="*/ 2351070 w 2351070"/>
              <a:gd name="connsiteY2" fmla="*/ 1809905 h 1809905"/>
              <a:gd name="connsiteX3" fmla="*/ 0 w 2351070"/>
              <a:gd name="connsiteY3" fmla="*/ 1809905 h 1809905"/>
              <a:gd name="connsiteX0" fmla="*/ 2488764 w 4839834"/>
              <a:gd name="connsiteY0" fmla="*/ 936089 h 936089"/>
              <a:gd name="connsiteX1" fmla="*/ 0 w 4839834"/>
              <a:gd name="connsiteY1" fmla="*/ 0 h 936089"/>
              <a:gd name="connsiteX2" fmla="*/ 4839834 w 4839834"/>
              <a:gd name="connsiteY2" fmla="*/ 936089 h 936089"/>
              <a:gd name="connsiteX3" fmla="*/ 2488764 w 4839834"/>
              <a:gd name="connsiteY3" fmla="*/ 936089 h 936089"/>
              <a:gd name="connsiteX0" fmla="*/ 2488764 w 2488764"/>
              <a:gd name="connsiteY0" fmla="*/ 936089 h 936089"/>
              <a:gd name="connsiteX1" fmla="*/ 0 w 2488764"/>
              <a:gd name="connsiteY1" fmla="*/ 0 h 936089"/>
              <a:gd name="connsiteX2" fmla="*/ 1944513 w 2488764"/>
              <a:gd name="connsiteY2" fmla="*/ 545784 h 936089"/>
              <a:gd name="connsiteX3" fmla="*/ 2488764 w 2488764"/>
              <a:gd name="connsiteY3" fmla="*/ 936089 h 936089"/>
              <a:gd name="connsiteX0" fmla="*/ 0 w 1989883"/>
              <a:gd name="connsiteY0" fmla="*/ 1565237 h 1565237"/>
              <a:gd name="connsiteX1" fmla="*/ 45370 w 1989883"/>
              <a:gd name="connsiteY1" fmla="*/ 0 h 1565237"/>
              <a:gd name="connsiteX2" fmla="*/ 1989883 w 1989883"/>
              <a:gd name="connsiteY2" fmla="*/ 545784 h 1565237"/>
              <a:gd name="connsiteX3" fmla="*/ 0 w 1989883"/>
              <a:gd name="connsiteY3" fmla="*/ 1565237 h 1565237"/>
              <a:gd name="connsiteX0" fmla="*/ 0 w 2001535"/>
              <a:gd name="connsiteY0" fmla="*/ 1565237 h 1565237"/>
              <a:gd name="connsiteX1" fmla="*/ 45370 w 2001535"/>
              <a:gd name="connsiteY1" fmla="*/ 0 h 1565237"/>
              <a:gd name="connsiteX2" fmla="*/ 2001535 w 2001535"/>
              <a:gd name="connsiteY2" fmla="*/ 580737 h 1565237"/>
              <a:gd name="connsiteX3" fmla="*/ 0 w 2001535"/>
              <a:gd name="connsiteY3" fmla="*/ 1565237 h 1565237"/>
              <a:gd name="connsiteX0" fmla="*/ 0 w 2001535"/>
              <a:gd name="connsiteY0" fmla="*/ 1547761 h 1547761"/>
              <a:gd name="connsiteX1" fmla="*/ 57021 w 2001535"/>
              <a:gd name="connsiteY1" fmla="*/ 0 h 1547761"/>
              <a:gd name="connsiteX2" fmla="*/ 2001535 w 2001535"/>
              <a:gd name="connsiteY2" fmla="*/ 563261 h 1547761"/>
              <a:gd name="connsiteX3" fmla="*/ 0 w 2001535"/>
              <a:gd name="connsiteY3" fmla="*/ 1547761 h 154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1535" h="1547761">
                <a:moveTo>
                  <a:pt x="0" y="1547761"/>
                </a:moveTo>
                <a:lnTo>
                  <a:pt x="57021" y="0"/>
                </a:lnTo>
                <a:lnTo>
                  <a:pt x="2001535" y="563261"/>
                </a:lnTo>
                <a:lnTo>
                  <a:pt x="0" y="1547761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41992" y="3661215"/>
            <a:ext cx="336890" cy="2713610"/>
          </a:xfrm>
          <a:custGeom>
            <a:avLst/>
            <a:gdLst>
              <a:gd name="connsiteX0" fmla="*/ 0 w 1866560"/>
              <a:gd name="connsiteY0" fmla="*/ 0 h 1373760"/>
              <a:gd name="connsiteX1" fmla="*/ 1866560 w 1866560"/>
              <a:gd name="connsiteY1" fmla="*/ 0 h 1373760"/>
              <a:gd name="connsiteX2" fmla="*/ 1866560 w 1866560"/>
              <a:gd name="connsiteY2" fmla="*/ 1373760 h 1373760"/>
              <a:gd name="connsiteX3" fmla="*/ 0 w 1866560"/>
              <a:gd name="connsiteY3" fmla="*/ 1373760 h 1373760"/>
              <a:gd name="connsiteX4" fmla="*/ 0 w 1866560"/>
              <a:gd name="connsiteY4" fmla="*/ 0 h 1373760"/>
              <a:gd name="connsiteX0" fmla="*/ 0 w 2930185"/>
              <a:gd name="connsiteY0" fmla="*/ 0 h 1891285"/>
              <a:gd name="connsiteX1" fmla="*/ 2930185 w 2930185"/>
              <a:gd name="connsiteY1" fmla="*/ 517525 h 1891285"/>
              <a:gd name="connsiteX2" fmla="*/ 2930185 w 2930185"/>
              <a:gd name="connsiteY2" fmla="*/ 1891285 h 1891285"/>
              <a:gd name="connsiteX3" fmla="*/ 1063625 w 2930185"/>
              <a:gd name="connsiteY3" fmla="*/ 1891285 h 1891285"/>
              <a:gd name="connsiteX4" fmla="*/ 0 w 2930185"/>
              <a:gd name="connsiteY4" fmla="*/ 0 h 1891285"/>
              <a:gd name="connsiteX0" fmla="*/ 0 w 2930185"/>
              <a:gd name="connsiteY0" fmla="*/ 0 h 1891285"/>
              <a:gd name="connsiteX1" fmla="*/ 47285 w 2930185"/>
              <a:gd name="connsiteY1" fmla="*/ 1047750 h 1891285"/>
              <a:gd name="connsiteX2" fmla="*/ 2930185 w 2930185"/>
              <a:gd name="connsiteY2" fmla="*/ 1891285 h 1891285"/>
              <a:gd name="connsiteX3" fmla="*/ 1063625 w 2930185"/>
              <a:gd name="connsiteY3" fmla="*/ 1891285 h 1891285"/>
              <a:gd name="connsiteX4" fmla="*/ 0 w 2930185"/>
              <a:gd name="connsiteY4" fmla="*/ 0 h 1891285"/>
              <a:gd name="connsiteX0" fmla="*/ 213065 w 1276690"/>
              <a:gd name="connsiteY0" fmla="*/ 0 h 2650110"/>
              <a:gd name="connsiteX1" fmla="*/ 260350 w 1276690"/>
              <a:gd name="connsiteY1" fmla="*/ 1047750 h 2650110"/>
              <a:gd name="connsiteX2" fmla="*/ 0 w 1276690"/>
              <a:gd name="connsiteY2" fmla="*/ 2650110 h 2650110"/>
              <a:gd name="connsiteX3" fmla="*/ 1276690 w 1276690"/>
              <a:gd name="connsiteY3" fmla="*/ 1891285 h 2650110"/>
              <a:gd name="connsiteX4" fmla="*/ 213065 w 1276690"/>
              <a:gd name="connsiteY4" fmla="*/ 0 h 2650110"/>
              <a:gd name="connsiteX0" fmla="*/ 213065 w 260350"/>
              <a:gd name="connsiteY0" fmla="*/ 0 h 2650110"/>
              <a:gd name="connsiteX1" fmla="*/ 260350 w 260350"/>
              <a:gd name="connsiteY1" fmla="*/ 1047750 h 2650110"/>
              <a:gd name="connsiteX2" fmla="*/ 0 w 260350"/>
              <a:gd name="connsiteY2" fmla="*/ 2650110 h 2650110"/>
              <a:gd name="connsiteX3" fmla="*/ 60665 w 260350"/>
              <a:gd name="connsiteY3" fmla="*/ 1110235 h 2650110"/>
              <a:gd name="connsiteX4" fmla="*/ 213065 w 260350"/>
              <a:gd name="connsiteY4" fmla="*/ 0 h 2650110"/>
              <a:gd name="connsiteX0" fmla="*/ 336890 w 336890"/>
              <a:gd name="connsiteY0" fmla="*/ 0 h 2713610"/>
              <a:gd name="connsiteX1" fmla="*/ 260350 w 336890"/>
              <a:gd name="connsiteY1" fmla="*/ 1111250 h 2713610"/>
              <a:gd name="connsiteX2" fmla="*/ 0 w 336890"/>
              <a:gd name="connsiteY2" fmla="*/ 2713610 h 2713610"/>
              <a:gd name="connsiteX3" fmla="*/ 60665 w 336890"/>
              <a:gd name="connsiteY3" fmla="*/ 1173735 h 2713610"/>
              <a:gd name="connsiteX4" fmla="*/ 336890 w 336890"/>
              <a:gd name="connsiteY4" fmla="*/ 0 h 2713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890" h="2713610">
                <a:moveTo>
                  <a:pt x="336890" y="0"/>
                </a:moveTo>
                <a:lnTo>
                  <a:pt x="260350" y="1111250"/>
                </a:lnTo>
                <a:lnTo>
                  <a:pt x="0" y="2713610"/>
                </a:lnTo>
                <a:lnTo>
                  <a:pt x="60665" y="1173735"/>
                </a:lnTo>
                <a:lnTo>
                  <a:pt x="336890" y="0"/>
                </a:lnTo>
                <a:close/>
              </a:path>
            </a:pathLst>
          </a:cu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1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448683" y="4353365"/>
            <a:ext cx="1993560" cy="2018285"/>
          </a:xfrm>
          <a:custGeom>
            <a:avLst/>
            <a:gdLst>
              <a:gd name="connsiteX0" fmla="*/ 0 w 1866560"/>
              <a:gd name="connsiteY0" fmla="*/ 0 h 1373760"/>
              <a:gd name="connsiteX1" fmla="*/ 1866560 w 1866560"/>
              <a:gd name="connsiteY1" fmla="*/ 0 h 1373760"/>
              <a:gd name="connsiteX2" fmla="*/ 1866560 w 1866560"/>
              <a:gd name="connsiteY2" fmla="*/ 1373760 h 1373760"/>
              <a:gd name="connsiteX3" fmla="*/ 0 w 1866560"/>
              <a:gd name="connsiteY3" fmla="*/ 1373760 h 1373760"/>
              <a:gd name="connsiteX4" fmla="*/ 0 w 1866560"/>
              <a:gd name="connsiteY4" fmla="*/ 0 h 1373760"/>
              <a:gd name="connsiteX0" fmla="*/ 2051050 w 3917610"/>
              <a:gd name="connsiteY0" fmla="*/ 0 h 2196085"/>
              <a:gd name="connsiteX1" fmla="*/ 3917610 w 3917610"/>
              <a:gd name="connsiteY1" fmla="*/ 0 h 2196085"/>
              <a:gd name="connsiteX2" fmla="*/ 3917610 w 3917610"/>
              <a:gd name="connsiteY2" fmla="*/ 1373760 h 2196085"/>
              <a:gd name="connsiteX3" fmla="*/ 0 w 3917610"/>
              <a:gd name="connsiteY3" fmla="*/ 2196085 h 2196085"/>
              <a:gd name="connsiteX4" fmla="*/ 2051050 w 3917610"/>
              <a:gd name="connsiteY4" fmla="*/ 0 h 2196085"/>
              <a:gd name="connsiteX0" fmla="*/ 250825 w 3917610"/>
              <a:gd name="connsiteY0" fmla="*/ 603250 h 2196085"/>
              <a:gd name="connsiteX1" fmla="*/ 3917610 w 3917610"/>
              <a:gd name="connsiteY1" fmla="*/ 0 h 2196085"/>
              <a:gd name="connsiteX2" fmla="*/ 3917610 w 3917610"/>
              <a:gd name="connsiteY2" fmla="*/ 1373760 h 2196085"/>
              <a:gd name="connsiteX3" fmla="*/ 0 w 3917610"/>
              <a:gd name="connsiteY3" fmla="*/ 2196085 h 2196085"/>
              <a:gd name="connsiteX4" fmla="*/ 250825 w 3917610"/>
              <a:gd name="connsiteY4" fmla="*/ 603250 h 2196085"/>
              <a:gd name="connsiteX0" fmla="*/ 250825 w 3917610"/>
              <a:gd name="connsiteY0" fmla="*/ 425450 h 2018285"/>
              <a:gd name="connsiteX1" fmla="*/ 1488735 w 3917610"/>
              <a:gd name="connsiteY1" fmla="*/ 0 h 2018285"/>
              <a:gd name="connsiteX2" fmla="*/ 3917610 w 3917610"/>
              <a:gd name="connsiteY2" fmla="*/ 1195960 h 2018285"/>
              <a:gd name="connsiteX3" fmla="*/ 0 w 3917610"/>
              <a:gd name="connsiteY3" fmla="*/ 2018285 h 2018285"/>
              <a:gd name="connsiteX4" fmla="*/ 250825 w 3917610"/>
              <a:gd name="connsiteY4" fmla="*/ 425450 h 2018285"/>
              <a:gd name="connsiteX0" fmla="*/ 250825 w 1993560"/>
              <a:gd name="connsiteY0" fmla="*/ 425450 h 2018285"/>
              <a:gd name="connsiteX1" fmla="*/ 1488735 w 1993560"/>
              <a:gd name="connsiteY1" fmla="*/ 0 h 2018285"/>
              <a:gd name="connsiteX2" fmla="*/ 1993560 w 1993560"/>
              <a:gd name="connsiteY2" fmla="*/ 1046735 h 2018285"/>
              <a:gd name="connsiteX3" fmla="*/ 0 w 1993560"/>
              <a:gd name="connsiteY3" fmla="*/ 2018285 h 2018285"/>
              <a:gd name="connsiteX4" fmla="*/ 250825 w 1993560"/>
              <a:gd name="connsiteY4" fmla="*/ 425450 h 201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3560" h="2018285">
                <a:moveTo>
                  <a:pt x="250825" y="425450"/>
                </a:moveTo>
                <a:lnTo>
                  <a:pt x="1488735" y="0"/>
                </a:lnTo>
                <a:lnTo>
                  <a:pt x="1993560" y="1046735"/>
                </a:lnTo>
                <a:lnTo>
                  <a:pt x="0" y="2018285"/>
                </a:lnTo>
                <a:lnTo>
                  <a:pt x="250825" y="425450"/>
                </a:lnTo>
                <a:close/>
              </a:path>
            </a:pathLst>
          </a:cu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1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sp>
        <p:nvSpPr>
          <p:cNvPr id="2" name="Triangle isocèle 1"/>
          <p:cNvSpPr/>
          <p:nvPr/>
        </p:nvSpPr>
        <p:spPr>
          <a:xfrm rot="20443615">
            <a:off x="1487671" y="3553611"/>
            <a:ext cx="1314373" cy="1040345"/>
          </a:xfrm>
          <a:prstGeom prst="triangle">
            <a:avLst>
              <a:gd name="adj" fmla="val 34416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sp>
        <p:nvSpPr>
          <p:cNvPr id="56" name="Triangle isocèle 3"/>
          <p:cNvSpPr/>
          <p:nvPr/>
        </p:nvSpPr>
        <p:spPr>
          <a:xfrm rot="539382" flipH="1">
            <a:off x="1565989" y="2473126"/>
            <a:ext cx="190583" cy="3922311"/>
          </a:xfrm>
          <a:custGeom>
            <a:avLst/>
            <a:gdLst>
              <a:gd name="connsiteX0" fmla="*/ 0 w 592041"/>
              <a:gd name="connsiteY0" fmla="*/ 3633402 h 3633402"/>
              <a:gd name="connsiteX1" fmla="*/ 276602 w 592041"/>
              <a:gd name="connsiteY1" fmla="*/ 0 h 3633402"/>
              <a:gd name="connsiteX2" fmla="*/ 592041 w 592041"/>
              <a:gd name="connsiteY2" fmla="*/ 3633402 h 3633402"/>
              <a:gd name="connsiteX3" fmla="*/ 0 w 592041"/>
              <a:gd name="connsiteY3" fmla="*/ 3633402 h 3633402"/>
              <a:gd name="connsiteX0" fmla="*/ 0 w 2374057"/>
              <a:gd name="connsiteY0" fmla="*/ 3535351 h 3535351"/>
              <a:gd name="connsiteX1" fmla="*/ 2374057 w 2374057"/>
              <a:gd name="connsiteY1" fmla="*/ 0 h 3535351"/>
              <a:gd name="connsiteX2" fmla="*/ 592041 w 2374057"/>
              <a:gd name="connsiteY2" fmla="*/ 3535351 h 3535351"/>
              <a:gd name="connsiteX3" fmla="*/ 0 w 2374057"/>
              <a:gd name="connsiteY3" fmla="*/ 3535351 h 3535351"/>
              <a:gd name="connsiteX0" fmla="*/ 0 w 2374057"/>
              <a:gd name="connsiteY0" fmla="*/ 3535351 h 3906602"/>
              <a:gd name="connsiteX1" fmla="*/ 2374057 w 2374057"/>
              <a:gd name="connsiteY1" fmla="*/ 0 h 3906602"/>
              <a:gd name="connsiteX2" fmla="*/ 2313597 w 2374057"/>
              <a:gd name="connsiteY2" fmla="*/ 3906602 h 3906602"/>
              <a:gd name="connsiteX3" fmla="*/ 0 w 2374057"/>
              <a:gd name="connsiteY3" fmla="*/ 3535351 h 3906602"/>
              <a:gd name="connsiteX0" fmla="*/ 0 w 1819301"/>
              <a:gd name="connsiteY0" fmla="*/ 2643097 h 3906602"/>
              <a:gd name="connsiteX1" fmla="*/ 1819301 w 1819301"/>
              <a:gd name="connsiteY1" fmla="*/ 0 h 3906602"/>
              <a:gd name="connsiteX2" fmla="*/ 1758841 w 1819301"/>
              <a:gd name="connsiteY2" fmla="*/ 3906602 h 3906602"/>
              <a:gd name="connsiteX3" fmla="*/ 0 w 1819301"/>
              <a:gd name="connsiteY3" fmla="*/ 2643097 h 3906602"/>
              <a:gd name="connsiteX0" fmla="*/ 0 w 1819301"/>
              <a:gd name="connsiteY0" fmla="*/ 2643097 h 3922311"/>
              <a:gd name="connsiteX1" fmla="*/ 1819301 w 1819301"/>
              <a:gd name="connsiteY1" fmla="*/ 0 h 3922311"/>
              <a:gd name="connsiteX2" fmla="*/ 1801313 w 1819301"/>
              <a:gd name="connsiteY2" fmla="*/ 3922311 h 3922311"/>
              <a:gd name="connsiteX3" fmla="*/ 0 w 1819301"/>
              <a:gd name="connsiteY3" fmla="*/ 2643097 h 3922311"/>
              <a:gd name="connsiteX0" fmla="*/ 0 w 1839346"/>
              <a:gd name="connsiteY0" fmla="*/ 2635682 h 3922311"/>
              <a:gd name="connsiteX1" fmla="*/ 1839346 w 1839346"/>
              <a:gd name="connsiteY1" fmla="*/ 0 h 3922311"/>
              <a:gd name="connsiteX2" fmla="*/ 1821358 w 1839346"/>
              <a:gd name="connsiteY2" fmla="*/ 3922311 h 3922311"/>
              <a:gd name="connsiteX3" fmla="*/ 0 w 1839346"/>
              <a:gd name="connsiteY3" fmla="*/ 2635682 h 3922311"/>
              <a:gd name="connsiteX0" fmla="*/ 190583 w 190583"/>
              <a:gd name="connsiteY0" fmla="*/ 2364138 h 3922311"/>
              <a:gd name="connsiteX1" fmla="*/ 17988 w 190583"/>
              <a:gd name="connsiteY1" fmla="*/ 0 h 3922311"/>
              <a:gd name="connsiteX2" fmla="*/ 0 w 190583"/>
              <a:gd name="connsiteY2" fmla="*/ 3922311 h 3922311"/>
              <a:gd name="connsiteX3" fmla="*/ 190583 w 190583"/>
              <a:gd name="connsiteY3" fmla="*/ 2364138 h 392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83" h="3922311">
                <a:moveTo>
                  <a:pt x="190583" y="2364138"/>
                </a:moveTo>
                <a:lnTo>
                  <a:pt x="17988" y="0"/>
                </a:lnTo>
                <a:lnTo>
                  <a:pt x="0" y="3922311"/>
                </a:lnTo>
                <a:lnTo>
                  <a:pt x="190583" y="2364138"/>
                </a:lnTo>
                <a:close/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sp>
        <p:nvSpPr>
          <p:cNvPr id="55" name="Triangle isocèle 3"/>
          <p:cNvSpPr/>
          <p:nvPr/>
        </p:nvSpPr>
        <p:spPr>
          <a:xfrm rot="539382" flipH="1">
            <a:off x="1726336" y="2628911"/>
            <a:ext cx="1839346" cy="3922311"/>
          </a:xfrm>
          <a:custGeom>
            <a:avLst/>
            <a:gdLst>
              <a:gd name="connsiteX0" fmla="*/ 0 w 592041"/>
              <a:gd name="connsiteY0" fmla="*/ 3633402 h 3633402"/>
              <a:gd name="connsiteX1" fmla="*/ 276602 w 592041"/>
              <a:gd name="connsiteY1" fmla="*/ 0 h 3633402"/>
              <a:gd name="connsiteX2" fmla="*/ 592041 w 592041"/>
              <a:gd name="connsiteY2" fmla="*/ 3633402 h 3633402"/>
              <a:gd name="connsiteX3" fmla="*/ 0 w 592041"/>
              <a:gd name="connsiteY3" fmla="*/ 3633402 h 3633402"/>
              <a:gd name="connsiteX0" fmla="*/ 0 w 2374057"/>
              <a:gd name="connsiteY0" fmla="*/ 3535351 h 3535351"/>
              <a:gd name="connsiteX1" fmla="*/ 2374057 w 2374057"/>
              <a:gd name="connsiteY1" fmla="*/ 0 h 3535351"/>
              <a:gd name="connsiteX2" fmla="*/ 592041 w 2374057"/>
              <a:gd name="connsiteY2" fmla="*/ 3535351 h 3535351"/>
              <a:gd name="connsiteX3" fmla="*/ 0 w 2374057"/>
              <a:gd name="connsiteY3" fmla="*/ 3535351 h 3535351"/>
              <a:gd name="connsiteX0" fmla="*/ 0 w 2374057"/>
              <a:gd name="connsiteY0" fmla="*/ 3535351 h 3906602"/>
              <a:gd name="connsiteX1" fmla="*/ 2374057 w 2374057"/>
              <a:gd name="connsiteY1" fmla="*/ 0 h 3906602"/>
              <a:gd name="connsiteX2" fmla="*/ 2313597 w 2374057"/>
              <a:gd name="connsiteY2" fmla="*/ 3906602 h 3906602"/>
              <a:gd name="connsiteX3" fmla="*/ 0 w 2374057"/>
              <a:gd name="connsiteY3" fmla="*/ 3535351 h 3906602"/>
              <a:gd name="connsiteX0" fmla="*/ 0 w 1819301"/>
              <a:gd name="connsiteY0" fmla="*/ 2643097 h 3906602"/>
              <a:gd name="connsiteX1" fmla="*/ 1819301 w 1819301"/>
              <a:gd name="connsiteY1" fmla="*/ 0 h 3906602"/>
              <a:gd name="connsiteX2" fmla="*/ 1758841 w 1819301"/>
              <a:gd name="connsiteY2" fmla="*/ 3906602 h 3906602"/>
              <a:gd name="connsiteX3" fmla="*/ 0 w 1819301"/>
              <a:gd name="connsiteY3" fmla="*/ 2643097 h 3906602"/>
              <a:gd name="connsiteX0" fmla="*/ 0 w 1819301"/>
              <a:gd name="connsiteY0" fmla="*/ 2643097 h 3922311"/>
              <a:gd name="connsiteX1" fmla="*/ 1819301 w 1819301"/>
              <a:gd name="connsiteY1" fmla="*/ 0 h 3922311"/>
              <a:gd name="connsiteX2" fmla="*/ 1801313 w 1819301"/>
              <a:gd name="connsiteY2" fmla="*/ 3922311 h 3922311"/>
              <a:gd name="connsiteX3" fmla="*/ 0 w 1819301"/>
              <a:gd name="connsiteY3" fmla="*/ 2643097 h 3922311"/>
              <a:gd name="connsiteX0" fmla="*/ 0 w 1839346"/>
              <a:gd name="connsiteY0" fmla="*/ 2635682 h 3922311"/>
              <a:gd name="connsiteX1" fmla="*/ 1839346 w 1839346"/>
              <a:gd name="connsiteY1" fmla="*/ 0 h 3922311"/>
              <a:gd name="connsiteX2" fmla="*/ 1821358 w 1839346"/>
              <a:gd name="connsiteY2" fmla="*/ 3922311 h 3922311"/>
              <a:gd name="connsiteX3" fmla="*/ 0 w 1839346"/>
              <a:gd name="connsiteY3" fmla="*/ 2635682 h 392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9346" h="3922311">
                <a:moveTo>
                  <a:pt x="0" y="2635682"/>
                </a:moveTo>
                <a:lnTo>
                  <a:pt x="1839346" y="0"/>
                </a:lnTo>
                <a:lnTo>
                  <a:pt x="1821358" y="3922311"/>
                </a:lnTo>
                <a:lnTo>
                  <a:pt x="0" y="2635682"/>
                </a:lnTo>
                <a:close/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1982516" y="2447722"/>
            <a:ext cx="123937" cy="131528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4027033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22400"/>
            <a:ext cx="9144000" cy="2057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898900"/>
            <a:ext cx="9144000" cy="2057400"/>
          </a:xfrm>
          <a:prstGeom prst="rect">
            <a:avLst/>
          </a:prstGeom>
          <a:solidFill>
            <a:srgbClr val="FF9E84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sp>
        <p:nvSpPr>
          <p:cNvPr id="6" name="ZoneTexte 5"/>
          <p:cNvSpPr txBox="1"/>
          <p:nvPr/>
        </p:nvSpPr>
        <p:spPr>
          <a:xfrm rot="16200000">
            <a:off x="-736342" y="2196098"/>
            <a:ext cx="2019816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smtClean="0">
                <a:solidFill>
                  <a:schemeClr val="bg1"/>
                </a:solidFill>
                <a:latin typeface="Avenir Light"/>
                <a:cs typeface="Avenir Light"/>
              </a:rPr>
              <a:t>GPU MEM</a:t>
            </a:r>
            <a:endParaRPr lang="en-GB" sz="2800" b="1">
              <a:solidFill>
                <a:schemeClr val="bg1"/>
              </a:solidFill>
              <a:latin typeface="Avenir Light"/>
              <a:cs typeface="Avenir Light"/>
            </a:endParaRPr>
          </a:p>
        </p:txBody>
      </p:sp>
      <p:sp>
        <p:nvSpPr>
          <p:cNvPr id="7" name="ZoneTexte 6"/>
          <p:cNvSpPr txBox="1"/>
          <p:nvPr/>
        </p:nvSpPr>
        <p:spPr>
          <a:xfrm rot="16200000">
            <a:off x="-767348" y="4666248"/>
            <a:ext cx="2057916" cy="523220"/>
          </a:xfrm>
          <a:prstGeom prst="rect">
            <a:avLst/>
          </a:prstGeom>
          <a:solidFill>
            <a:srgbClr val="F45B4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smtClean="0">
                <a:solidFill>
                  <a:srgbClr val="FFFFFF"/>
                </a:solidFill>
                <a:latin typeface="Avenir Light"/>
                <a:cs typeface="Avenir Light"/>
              </a:rPr>
              <a:t>SHADERS</a:t>
            </a:r>
            <a:endParaRPr lang="en-GB" sz="2800" b="1">
              <a:solidFill>
                <a:srgbClr val="FFFFFF"/>
              </a:solidFill>
              <a:latin typeface="Avenir Light"/>
              <a:cs typeface="Avenir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8975" y="4043790"/>
            <a:ext cx="3328225" cy="1764675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GB" smtClean="0">
                <a:latin typeface="Avenir Light"/>
                <a:cs typeface="Avenir Light"/>
              </a:rPr>
              <a:t>Building step</a:t>
            </a:r>
          </a:p>
          <a:p>
            <a:pPr algn="ctr"/>
            <a:endParaRPr lang="en-GB" smtClean="0">
              <a:latin typeface="Avenir Light"/>
              <a:cs typeface="Avenir Light"/>
            </a:endParaRPr>
          </a:p>
          <a:p>
            <a:pPr algn="ctr"/>
            <a:r>
              <a:rPr lang="en-GB" smtClean="0">
                <a:latin typeface="Avenir Light"/>
                <a:cs typeface="Avenir Light"/>
              </a:rPr>
              <a:t>Top tree construction in a Compute Shader</a:t>
            </a:r>
          </a:p>
          <a:p>
            <a:pPr algn="ctr"/>
            <a:endParaRPr lang="en-GB" smtClean="0">
              <a:latin typeface="Avenir Light"/>
              <a:cs typeface="Avenir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76919" y="4045934"/>
            <a:ext cx="3168582" cy="1762531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GB" smtClean="0">
                <a:latin typeface="Avenir Light"/>
                <a:cs typeface="Avenir Light"/>
              </a:rPr>
              <a:t>Shading step</a:t>
            </a:r>
          </a:p>
          <a:p>
            <a:pPr algn="ctr"/>
            <a:endParaRPr lang="en-GB" smtClean="0">
              <a:latin typeface="Avenir Light"/>
              <a:cs typeface="Avenir Light"/>
            </a:endParaRPr>
          </a:p>
          <a:p>
            <a:pPr algn="ctr"/>
            <a:r>
              <a:rPr lang="en-GB" smtClean="0">
                <a:latin typeface="Avenir Light"/>
                <a:cs typeface="Avenir Light"/>
              </a:rPr>
              <a:t>Point location in the TOP tree using a Fragment Shader</a:t>
            </a:r>
          </a:p>
          <a:p>
            <a:pPr algn="ctr"/>
            <a:r>
              <a:rPr lang="en-GB" smtClean="0">
                <a:latin typeface="Avenir Light"/>
                <a:cs typeface="Avenir Light"/>
              </a:rPr>
              <a:t>(output: lighted / in shadow)</a:t>
            </a:r>
            <a:endParaRPr lang="en-GB">
              <a:latin typeface="Avenir Light"/>
              <a:cs typeface="Avenir Light"/>
            </a:endParaRPr>
          </a:p>
        </p:txBody>
      </p:sp>
      <p:cxnSp>
        <p:nvCxnSpPr>
          <p:cNvPr id="11" name="Straight Arrow Connector 14"/>
          <p:cNvCxnSpPr/>
          <p:nvPr/>
        </p:nvCxnSpPr>
        <p:spPr>
          <a:xfrm>
            <a:off x="1976410" y="32639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4"/>
          <p:cNvCxnSpPr/>
          <p:nvPr/>
        </p:nvCxnSpPr>
        <p:spPr>
          <a:xfrm>
            <a:off x="5659410" y="3294127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820530" y="1592327"/>
            <a:ext cx="2034170" cy="1701800"/>
          </a:xfrm>
          <a:prstGeom prst="rect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GB" smtClean="0">
                <a:latin typeface="Avenir Light"/>
                <a:cs typeface="Avenir Light"/>
              </a:rPr>
              <a:t>TOP Tree</a:t>
            </a:r>
          </a:p>
        </p:txBody>
      </p:sp>
      <p:cxnSp>
        <p:nvCxnSpPr>
          <p:cNvPr id="12" name="Straight Arrow Connector 14"/>
          <p:cNvCxnSpPr/>
          <p:nvPr/>
        </p:nvCxnSpPr>
        <p:spPr>
          <a:xfrm>
            <a:off x="4084610" y="32639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951675" y="1574801"/>
            <a:ext cx="2070925" cy="171932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GB" smtClean="0">
                <a:latin typeface="Avenir Light"/>
                <a:cs typeface="Avenir Light"/>
              </a:rPr>
              <a:t>Triangles soup</a:t>
            </a:r>
          </a:p>
          <a:p>
            <a:pPr algn="ctr"/>
            <a:r>
              <a:rPr lang="en-GB" smtClean="0">
                <a:latin typeface="Avenir Light"/>
                <a:cs typeface="Avenir Light"/>
              </a:rPr>
              <a:t>+</a:t>
            </a:r>
          </a:p>
          <a:p>
            <a:pPr algn="ctr"/>
            <a:r>
              <a:rPr lang="en-GB" smtClean="0">
                <a:latin typeface="Avenir Light"/>
                <a:cs typeface="Avenir Light"/>
              </a:rPr>
              <a:t>Light position</a:t>
            </a:r>
            <a:endParaRPr lang="en-GB">
              <a:latin typeface="Avenir Light"/>
              <a:cs typeface="Avenir Light"/>
            </a:endParaRPr>
          </a:p>
        </p:txBody>
      </p:sp>
      <p:cxnSp>
        <p:nvCxnSpPr>
          <p:cNvPr id="18" name="Straight Arrow Connector 14"/>
          <p:cNvCxnSpPr/>
          <p:nvPr/>
        </p:nvCxnSpPr>
        <p:spPr>
          <a:xfrm>
            <a:off x="6954810" y="3263900"/>
            <a:ext cx="4790" cy="8128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652631" y="1592327"/>
            <a:ext cx="2034170" cy="1701800"/>
          </a:xfrm>
          <a:prstGeom prst="rect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 anchorCtr="0"/>
          <a:lstStyle/>
          <a:p>
            <a:pPr algn="ctr"/>
            <a:r>
              <a:rPr lang="en-GB" smtClean="0">
                <a:latin typeface="Avenir Light"/>
                <a:cs typeface="Avenir Light"/>
              </a:rPr>
              <a:t>Image points</a:t>
            </a:r>
          </a:p>
          <a:p>
            <a:pPr algn="ctr"/>
            <a:r>
              <a:rPr lang="en-GB" smtClean="0">
                <a:latin typeface="Avenir Light"/>
                <a:cs typeface="Avenir Light"/>
              </a:rPr>
              <a:t>(Z-buffer)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en-GB" smtClean="0"/>
              <a:t>	PSV &gt; overview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775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rouper 119"/>
          <p:cNvGrpSpPr/>
          <p:nvPr/>
        </p:nvGrpSpPr>
        <p:grpSpPr>
          <a:xfrm>
            <a:off x="5225115" y="2209771"/>
            <a:ext cx="2179804" cy="1263833"/>
            <a:chOff x="3780535" y="625347"/>
            <a:chExt cx="2692207" cy="1560921"/>
          </a:xfrm>
        </p:grpSpPr>
        <p:cxnSp>
          <p:nvCxnSpPr>
            <p:cNvPr id="102" name="Straight Connector 136"/>
            <p:cNvCxnSpPr/>
            <p:nvPr/>
          </p:nvCxnSpPr>
          <p:spPr>
            <a:xfrm>
              <a:off x="4146884" y="820385"/>
              <a:ext cx="2325858" cy="1163215"/>
            </a:xfrm>
            <a:prstGeom prst="line">
              <a:avLst/>
            </a:prstGeom>
            <a:solidFill>
              <a:schemeClr val="bg1"/>
            </a:solidFill>
            <a:ln w="19050" cmpd="sng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3" name="Group 137"/>
            <p:cNvGrpSpPr/>
            <p:nvPr/>
          </p:nvGrpSpPr>
          <p:grpSpPr>
            <a:xfrm>
              <a:off x="3780535" y="625347"/>
              <a:ext cx="543050" cy="637429"/>
              <a:chOff x="1589024" y="3452580"/>
              <a:chExt cx="574626" cy="674628"/>
            </a:xfrm>
            <a:solidFill>
              <a:schemeClr val="bg1"/>
            </a:solidFill>
          </p:grpSpPr>
          <p:cxnSp>
            <p:nvCxnSpPr>
              <p:cNvPr id="116" name="Straight Connector 150"/>
              <p:cNvCxnSpPr>
                <a:stCxn id="118" idx="4"/>
              </p:cNvCxnSpPr>
              <p:nvPr/>
            </p:nvCxnSpPr>
            <p:spPr>
              <a:xfrm>
                <a:off x="1964075" y="3857581"/>
                <a:ext cx="12600" cy="26962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51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8" name="Oval 152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60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1</a:t>
                </a:r>
                <a:endParaRPr lang="en-GB" sz="160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4" name="Group 138"/>
            <p:cNvGrpSpPr/>
            <p:nvPr/>
          </p:nvGrpSpPr>
          <p:grpSpPr>
            <a:xfrm>
              <a:off x="4705506" y="1078165"/>
              <a:ext cx="543050" cy="679248"/>
              <a:chOff x="1589024" y="3452580"/>
              <a:chExt cx="574626" cy="718888"/>
            </a:xfrm>
            <a:solidFill>
              <a:schemeClr val="bg1"/>
            </a:solidFill>
          </p:grpSpPr>
          <p:cxnSp>
            <p:nvCxnSpPr>
              <p:cNvPr id="113" name="Straight Connector 147"/>
              <p:cNvCxnSpPr>
                <a:stCxn id="115" idx="4"/>
              </p:cNvCxnSpPr>
              <p:nvPr/>
            </p:nvCxnSpPr>
            <p:spPr>
              <a:xfrm>
                <a:off x="1964075" y="3857580"/>
                <a:ext cx="0" cy="313888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48"/>
              <p:cNvCxnSpPr/>
              <p:nvPr/>
            </p:nvCxnSpPr>
            <p:spPr>
              <a:xfrm flipH="1">
                <a:off x="1589024" y="3647961"/>
                <a:ext cx="351570" cy="211667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5" name="Oval 149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60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2</a:t>
                </a:r>
                <a:endParaRPr lang="en-GB" sz="160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105" name="Group 139"/>
            <p:cNvGrpSpPr/>
            <p:nvPr/>
          </p:nvGrpSpPr>
          <p:grpSpPr>
            <a:xfrm>
              <a:off x="5605705" y="1572804"/>
              <a:ext cx="624243" cy="613464"/>
              <a:chOff x="1503110" y="3452580"/>
              <a:chExt cx="660540" cy="649265"/>
            </a:xfrm>
            <a:solidFill>
              <a:schemeClr val="bg1"/>
            </a:solidFill>
          </p:grpSpPr>
          <p:cxnSp>
            <p:nvCxnSpPr>
              <p:cNvPr id="110" name="Straight Connector 144"/>
              <p:cNvCxnSpPr/>
              <p:nvPr/>
            </p:nvCxnSpPr>
            <p:spPr>
              <a:xfrm>
                <a:off x="1953127" y="3737193"/>
                <a:ext cx="2994" cy="364652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45"/>
              <p:cNvCxnSpPr/>
              <p:nvPr/>
            </p:nvCxnSpPr>
            <p:spPr>
              <a:xfrm flipH="1">
                <a:off x="1503110" y="3647961"/>
                <a:ext cx="437487" cy="310006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2" name="Oval 146"/>
              <p:cNvSpPr/>
              <p:nvPr/>
            </p:nvSpPr>
            <p:spPr>
              <a:xfrm>
                <a:off x="1764498" y="3452580"/>
                <a:ext cx="399152" cy="405000"/>
              </a:xfrm>
              <a:prstGeom prst="ellips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1600" smtClean="0">
                    <a:solidFill>
                      <a:schemeClr val="tx1"/>
                    </a:solidFill>
                    <a:latin typeface="Avenir Light"/>
                    <a:cs typeface="Avenir Light"/>
                  </a:rPr>
                  <a:t>3</a:t>
                </a:r>
                <a:endParaRPr lang="en-GB" sz="1600">
                  <a:solidFill>
                    <a:schemeClr val="tx1"/>
                  </a:solidFill>
                  <a:latin typeface="Avenir Light"/>
                  <a:cs typeface="Avenir Light"/>
                </a:endParaRPr>
              </a:p>
            </p:txBody>
          </p:sp>
        </p:grpSp>
      </p:grpSp>
      <p:sp>
        <p:nvSpPr>
          <p:cNvPr id="167" name="Rectangle à coins arrondis 166"/>
          <p:cNvSpPr/>
          <p:nvPr/>
        </p:nvSpPr>
        <p:spPr>
          <a:xfrm>
            <a:off x="7404918" y="3235050"/>
            <a:ext cx="217355" cy="217355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sp>
        <p:nvSpPr>
          <p:cNvPr id="184" name="Forme libre 183"/>
          <p:cNvSpPr/>
          <p:nvPr/>
        </p:nvSpPr>
        <p:spPr>
          <a:xfrm>
            <a:off x="452962" y="3825095"/>
            <a:ext cx="2140354" cy="2217758"/>
          </a:xfrm>
          <a:custGeom>
            <a:avLst/>
            <a:gdLst>
              <a:gd name="connsiteX0" fmla="*/ 1156390 w 2818701"/>
              <a:gd name="connsiteY0" fmla="*/ 0 h 2942461"/>
              <a:gd name="connsiteX1" fmla="*/ 2591553 w 2818701"/>
              <a:gd name="connsiteY1" fmla="*/ 320057 h 2942461"/>
              <a:gd name="connsiteX2" fmla="*/ 2818701 w 2818701"/>
              <a:gd name="connsiteY2" fmla="*/ 2942461 h 2942461"/>
              <a:gd name="connsiteX3" fmla="*/ 0 w 2818701"/>
              <a:gd name="connsiteY3" fmla="*/ 2230076 h 2942461"/>
              <a:gd name="connsiteX4" fmla="*/ 1156390 w 2818701"/>
              <a:gd name="connsiteY4" fmla="*/ 0 h 2942461"/>
              <a:gd name="connsiteX0" fmla="*/ 1156390 w 2831339"/>
              <a:gd name="connsiteY0" fmla="*/ 0 h 2946674"/>
              <a:gd name="connsiteX1" fmla="*/ 2591553 w 2831339"/>
              <a:gd name="connsiteY1" fmla="*/ 320057 h 2946674"/>
              <a:gd name="connsiteX2" fmla="*/ 2831339 w 2831339"/>
              <a:gd name="connsiteY2" fmla="*/ 2946674 h 2946674"/>
              <a:gd name="connsiteX3" fmla="*/ 0 w 2831339"/>
              <a:gd name="connsiteY3" fmla="*/ 2230076 h 2946674"/>
              <a:gd name="connsiteX4" fmla="*/ 1156390 w 2831339"/>
              <a:gd name="connsiteY4" fmla="*/ 0 h 2946674"/>
              <a:gd name="connsiteX0" fmla="*/ 1156390 w 2793426"/>
              <a:gd name="connsiteY0" fmla="*/ 0 h 2971949"/>
              <a:gd name="connsiteX1" fmla="*/ 2591553 w 2793426"/>
              <a:gd name="connsiteY1" fmla="*/ 320057 h 2971949"/>
              <a:gd name="connsiteX2" fmla="*/ 2793426 w 2793426"/>
              <a:gd name="connsiteY2" fmla="*/ 2971949 h 2971949"/>
              <a:gd name="connsiteX3" fmla="*/ 0 w 2793426"/>
              <a:gd name="connsiteY3" fmla="*/ 2230076 h 2971949"/>
              <a:gd name="connsiteX4" fmla="*/ 1156390 w 2793426"/>
              <a:gd name="connsiteY4" fmla="*/ 0 h 2971949"/>
              <a:gd name="connsiteX0" fmla="*/ 1156390 w 2835551"/>
              <a:gd name="connsiteY0" fmla="*/ 0 h 2963524"/>
              <a:gd name="connsiteX1" fmla="*/ 2591553 w 2835551"/>
              <a:gd name="connsiteY1" fmla="*/ 320057 h 2963524"/>
              <a:gd name="connsiteX2" fmla="*/ 2835551 w 2835551"/>
              <a:gd name="connsiteY2" fmla="*/ 2963524 h 2963524"/>
              <a:gd name="connsiteX3" fmla="*/ 0 w 2835551"/>
              <a:gd name="connsiteY3" fmla="*/ 2230076 h 2963524"/>
              <a:gd name="connsiteX4" fmla="*/ 1156390 w 2835551"/>
              <a:gd name="connsiteY4" fmla="*/ 0 h 2963524"/>
              <a:gd name="connsiteX0" fmla="*/ 1063715 w 2742876"/>
              <a:gd name="connsiteY0" fmla="*/ 0 h 2963524"/>
              <a:gd name="connsiteX1" fmla="*/ 2498878 w 2742876"/>
              <a:gd name="connsiteY1" fmla="*/ 320057 h 2963524"/>
              <a:gd name="connsiteX2" fmla="*/ 2742876 w 2742876"/>
              <a:gd name="connsiteY2" fmla="*/ 2963524 h 2963524"/>
              <a:gd name="connsiteX3" fmla="*/ 0 w 2742876"/>
              <a:gd name="connsiteY3" fmla="*/ 2432276 h 2963524"/>
              <a:gd name="connsiteX4" fmla="*/ 1063715 w 2742876"/>
              <a:gd name="connsiteY4" fmla="*/ 0 h 2963524"/>
              <a:gd name="connsiteX0" fmla="*/ 1160603 w 2839764"/>
              <a:gd name="connsiteY0" fmla="*/ 0 h 2963524"/>
              <a:gd name="connsiteX1" fmla="*/ 2595766 w 2839764"/>
              <a:gd name="connsiteY1" fmla="*/ 320057 h 2963524"/>
              <a:gd name="connsiteX2" fmla="*/ 2839764 w 2839764"/>
              <a:gd name="connsiteY2" fmla="*/ 2963524 h 2963524"/>
              <a:gd name="connsiteX3" fmla="*/ 0 w 2839764"/>
              <a:gd name="connsiteY3" fmla="*/ 2234288 h 2963524"/>
              <a:gd name="connsiteX4" fmla="*/ 1160603 w 2839764"/>
              <a:gd name="connsiteY4" fmla="*/ 0 h 2963524"/>
              <a:gd name="connsiteX0" fmla="*/ 1169028 w 2839764"/>
              <a:gd name="connsiteY0" fmla="*/ 0 h 2942461"/>
              <a:gd name="connsiteX1" fmla="*/ 2595766 w 2839764"/>
              <a:gd name="connsiteY1" fmla="*/ 298994 h 2942461"/>
              <a:gd name="connsiteX2" fmla="*/ 2839764 w 2839764"/>
              <a:gd name="connsiteY2" fmla="*/ 2942461 h 2942461"/>
              <a:gd name="connsiteX3" fmla="*/ 0 w 2839764"/>
              <a:gd name="connsiteY3" fmla="*/ 2213225 h 2942461"/>
              <a:gd name="connsiteX4" fmla="*/ 1169028 w 2839764"/>
              <a:gd name="connsiteY4" fmla="*/ 0 h 2942461"/>
              <a:gd name="connsiteX0" fmla="*/ 1164815 w 2839764"/>
              <a:gd name="connsiteY0" fmla="*/ 0 h 2942461"/>
              <a:gd name="connsiteX1" fmla="*/ 2595766 w 2839764"/>
              <a:gd name="connsiteY1" fmla="*/ 298994 h 2942461"/>
              <a:gd name="connsiteX2" fmla="*/ 2839764 w 2839764"/>
              <a:gd name="connsiteY2" fmla="*/ 2942461 h 2942461"/>
              <a:gd name="connsiteX3" fmla="*/ 0 w 2839764"/>
              <a:gd name="connsiteY3" fmla="*/ 2213225 h 2942461"/>
              <a:gd name="connsiteX4" fmla="*/ 1164815 w 2839764"/>
              <a:gd name="connsiteY4" fmla="*/ 0 h 2942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9764" h="2942461">
                <a:moveTo>
                  <a:pt x="1164815" y="0"/>
                </a:moveTo>
                <a:lnTo>
                  <a:pt x="2595766" y="298994"/>
                </a:lnTo>
                <a:lnTo>
                  <a:pt x="2839764" y="2942461"/>
                </a:lnTo>
                <a:lnTo>
                  <a:pt x="0" y="2213225"/>
                </a:lnTo>
                <a:lnTo>
                  <a:pt x="1164815" y="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cxnSp>
        <p:nvCxnSpPr>
          <p:cNvPr id="176" name="Connecteur droit 175"/>
          <p:cNvCxnSpPr>
            <a:stCxn id="175" idx="0"/>
          </p:cNvCxnSpPr>
          <p:nvPr/>
        </p:nvCxnSpPr>
        <p:spPr>
          <a:xfrm>
            <a:off x="2230427" y="2111144"/>
            <a:ext cx="365753" cy="3939179"/>
          </a:xfrm>
          <a:prstGeom prst="line">
            <a:avLst/>
          </a:prstGeom>
          <a:ln w="3175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Connecteur droit 178"/>
          <p:cNvCxnSpPr>
            <a:stCxn id="175" idx="0"/>
          </p:cNvCxnSpPr>
          <p:nvPr/>
        </p:nvCxnSpPr>
        <p:spPr>
          <a:xfrm flipH="1">
            <a:off x="456136" y="2111144"/>
            <a:ext cx="1774290" cy="3371121"/>
          </a:xfrm>
          <a:prstGeom prst="line">
            <a:avLst/>
          </a:prstGeom>
          <a:ln w="3175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Connecteur droit 171"/>
          <p:cNvCxnSpPr/>
          <p:nvPr/>
        </p:nvCxnSpPr>
        <p:spPr>
          <a:xfrm>
            <a:off x="1335501" y="3824531"/>
            <a:ext cx="1073912" cy="22735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5" name="Ellipse 174"/>
          <p:cNvSpPr/>
          <p:nvPr/>
        </p:nvSpPr>
        <p:spPr>
          <a:xfrm>
            <a:off x="2191517" y="2111144"/>
            <a:ext cx="77820" cy="77820"/>
          </a:xfrm>
          <a:prstGeom prst="ellipse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Light"/>
              <a:cs typeface="Avenir Light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0" y="-7489"/>
            <a:ext cx="9144000" cy="523220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800" b="1">
                <a:solidFill>
                  <a:schemeClr val="bg1"/>
                </a:solidFill>
                <a:latin typeface="Avenir Light"/>
                <a:ea typeface="小塚ゴシック Pr6N H"/>
                <a:cs typeface="Avenir Light"/>
              </a:defRPr>
            </a:lvl1pPr>
          </a:lstStyle>
          <a:p>
            <a:r>
              <a:rPr lang="en-GB" smtClean="0"/>
              <a:t>	PSV &gt; TOP tree building</a:t>
            </a:r>
            <a:endParaRPr lang="en-GB"/>
          </a:p>
        </p:txBody>
      </p:sp>
      <p:sp>
        <p:nvSpPr>
          <p:cNvPr id="23" name="ZoneTexte 22"/>
          <p:cNvSpPr txBox="1"/>
          <p:nvPr/>
        </p:nvSpPr>
        <p:spPr>
          <a:xfrm>
            <a:off x="577822" y="1081006"/>
            <a:ext cx="7809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smtClean="0">
                <a:latin typeface="Avenir Light"/>
                <a:cs typeface="Avenir Light"/>
              </a:rPr>
              <a:t>Insert a </a:t>
            </a:r>
            <a:r>
              <a:rPr lang="en-GB" sz="2400" smtClean="0">
                <a:solidFill>
                  <a:srgbClr val="FF0000"/>
                </a:solidFill>
                <a:latin typeface="Avenir Light"/>
                <a:cs typeface="Avenir Light"/>
              </a:rPr>
              <a:t>first</a:t>
            </a:r>
            <a:r>
              <a:rPr lang="en-GB" sz="2400" smtClean="0">
                <a:latin typeface="Avenir Light"/>
                <a:cs typeface="Avenir Light"/>
              </a:rPr>
              <a:t> triangle</a:t>
            </a:r>
            <a:endParaRPr lang="en-GB" sz="2400">
              <a:latin typeface="Avenir Light"/>
              <a:cs typeface="Avenir Light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89161" y="5143711"/>
            <a:ext cx="288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smtClean="0">
                <a:latin typeface="Avenir Light"/>
                <a:cs typeface="Avenir Light"/>
              </a:rPr>
              <a:t>1</a:t>
            </a:r>
            <a:endParaRPr lang="en-GB" sz="1600">
              <a:latin typeface="Avenir Light"/>
              <a:cs typeface="Avenir Light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596180" y="5688423"/>
            <a:ext cx="288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smtClean="0">
                <a:latin typeface="Avenir Light"/>
                <a:cs typeface="Avenir Light"/>
              </a:rPr>
              <a:t>2</a:t>
            </a:r>
            <a:endParaRPr lang="en-GB" sz="1600">
              <a:latin typeface="Avenir Light"/>
              <a:cs typeface="Avenir Light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1732801" y="3575506"/>
            <a:ext cx="288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smtClean="0">
                <a:latin typeface="Avenir Light"/>
                <a:cs typeface="Avenir Light"/>
              </a:rPr>
              <a:t>3</a:t>
            </a:r>
            <a:endParaRPr lang="en-GB" sz="160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419742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6326</TotalTime>
  <Words>1212</Words>
  <Application>Microsoft Macintosh PowerPoint</Application>
  <PresentationFormat>Présentation à l'écran (4:3)</PresentationFormat>
  <Paragraphs>680</Paragraphs>
  <Slides>65</Slides>
  <Notes>24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65</vt:i4>
      </vt:variant>
    </vt:vector>
  </HeadingPairs>
  <TitlesOfParts>
    <vt:vector size="66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>XLIM UMR6172 - Université de Limoges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Frédéric Mora</dc:creator>
  <cp:keywords/>
  <dc:description/>
  <cp:lastModifiedBy>Frédéric Mora</cp:lastModifiedBy>
  <cp:revision>95</cp:revision>
  <dcterms:created xsi:type="dcterms:W3CDTF">2016-06-09T13:40:48Z</dcterms:created>
  <dcterms:modified xsi:type="dcterms:W3CDTF">2016-09-15T08:33:55Z</dcterms:modified>
  <cp:category/>
</cp:coreProperties>
</file>