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5.png" ContentType="image/png"/>
  <Override PartName="/ppt/media/image4.png" ContentType="image/pn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619905C-9129-4960-A5A8-823663422529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298F1B4-D67A-47AB-8397-B8960843218E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5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A3433B4-D89F-4166-AFA0-44807066AF6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8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26D332-B036-4987-ACD9-FB2E15FB2EAE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A6CD338-8B6A-434C-A9A2-783D12D633CC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8D40714-821D-4D0D-9EBD-6E28DBEC597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AD61247-806E-4811-9367-59E7415CED5D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F389CD-08D7-46D6-B018-4D493A84AB45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A570923-FC10-4007-A055-CDA01C32ADB0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83408A1-85FF-4C03-9CA4-A2967E726875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00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16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B03AA55-9F97-49A8-912D-C0C53080987F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mailto:multimedia-sante@unilim.fr" TargetMode="Externa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s://www.unilim.fr/internat_limousin/these/medecine/" TargetMode="External"/><Relationship Id="rId2" Type="http://schemas.openxmlformats.org/officeDocument/2006/relationships/hyperlink" Target="mailto:marion.bonnoron@unilim.fr" TargetMode="External"/><Relationship Id="rId3" Type="http://schemas.openxmlformats.org/officeDocument/2006/relationships/image" Target="../media/image7.jpeg"/><Relationship Id="rId4" Type="http://schemas.openxmlformats.org/officeDocument/2006/relationships/image" Target="../media/image1.jpeg"/><Relationship Id="rId5" Type="http://schemas.openxmlformats.org/officeDocument/2006/relationships/image" Target="../media/image8.jpeg"/><Relationship Id="rId6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 2" descr=""/>
          <p:cNvPicPr/>
          <p:nvPr/>
        </p:nvPicPr>
        <p:blipFill>
          <a:blip r:embed="rId1"/>
          <a:stretch/>
        </p:blipFill>
        <p:spPr>
          <a:xfrm>
            <a:off x="100800" y="93240"/>
            <a:ext cx="5419440" cy="1082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Image 4" descr=""/>
          <p:cNvPicPr/>
          <p:nvPr/>
        </p:nvPicPr>
        <p:blipFill>
          <a:blip r:embed="rId2"/>
          <a:srcRect l="35111" t="37707" r="35220" b="51036"/>
          <a:stretch/>
        </p:blipFill>
        <p:spPr>
          <a:xfrm>
            <a:off x="9770400" y="6112800"/>
            <a:ext cx="2259360" cy="64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ZoneTexte 5"/>
          <p:cNvSpPr/>
          <p:nvPr/>
        </p:nvSpPr>
        <p:spPr>
          <a:xfrm>
            <a:off x="1800000" y="1823760"/>
            <a:ext cx="953964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Aptos"/>
                <a:ea typeface="Aptos"/>
              </a:rPr>
              <a:t>Séminaire « Réussir sa thèse d’exercice en Médecine »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Aptos"/>
              </a:rPr>
              <a:t>	</a:t>
            </a: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Aptos"/>
              </a:rPr>
              <a:t>                </a:t>
            </a:r>
            <a:r>
              <a:rPr b="1" lang="fr-FR" sz="2400" strike="noStrike" u="sng">
                <a:solidFill>
                  <a:schemeClr val="dk1"/>
                </a:solidFill>
                <a:effectLst/>
                <a:uFillTx/>
                <a:latin typeface="Calibri"/>
                <a:ea typeface="Aptos"/>
              </a:rPr>
              <a:t>Aspects spécifiques administratifs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ZoneTexte 6"/>
          <p:cNvSpPr/>
          <p:nvPr/>
        </p:nvSpPr>
        <p:spPr>
          <a:xfrm>
            <a:off x="245520" y="5651280"/>
            <a:ext cx="4452480" cy="11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Accès 3</a:t>
            </a:r>
            <a:r>
              <a:rPr b="0" lang="fr-FR" sz="1800" strike="noStrike" u="none" baseline="30000">
                <a:solidFill>
                  <a:schemeClr val="dk1"/>
                </a:solidFill>
                <a:effectLst/>
                <a:uFillTx/>
                <a:latin typeface="Calibri"/>
              </a:rPr>
              <a:t>e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Cycle 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Cyril KAHFUJIAN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Marion BONNORON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22/01/2026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3" name="Picture 2" descr=""/>
          <p:cNvPicPr/>
          <p:nvPr/>
        </p:nvPicPr>
        <p:blipFill>
          <a:blip r:embed="rId3"/>
          <a:stretch/>
        </p:blipFill>
        <p:spPr>
          <a:xfrm>
            <a:off x="4756320" y="3486960"/>
            <a:ext cx="2443320" cy="1912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" descr=""/>
          <p:cNvPicPr/>
          <p:nvPr/>
        </p:nvPicPr>
        <p:blipFill>
          <a:blip r:embed="rId1"/>
          <a:srcRect l="0" t="0" r="0" b="4349"/>
          <a:stretch/>
        </p:blipFill>
        <p:spPr>
          <a:xfrm>
            <a:off x="3600000" y="18360"/>
            <a:ext cx="4320000" cy="6821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fr-FR" sz="2800" strike="noStrike" u="sng">
                <a:solidFill>
                  <a:schemeClr val="dk1"/>
                </a:solidFill>
                <a:effectLst/>
                <a:uFillTx/>
                <a:latin typeface="Calibri"/>
              </a:rPr>
              <a:t>Composition du jury de thèse 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838080" y="1368360"/>
            <a:ext cx="10514520" cy="525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Le jury doit comprendre </a:t>
            </a:r>
            <a:r>
              <a:rPr b="1" lang="fr-FR" sz="16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minimum 3 universitaires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dont 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au moins 2 universitaires de la Faculté de Médecine de Limoges.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Universitaires = PU-PH, MCU-PH, PU-MG, PA-MG, MCU-MG, MCA-MG, PHU, PAU-PH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Non Universitaires =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CCA, AHU, AUMG, CCUMG 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1" lang="fr-FR" sz="1600" strike="noStrike" u="sng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Composition type à respecter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: 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Président :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Professeur des Universités (PU-PH, PU-MG, PAU-PH) de la Faculté de Médecine de Limoges, en activité. 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1</a:t>
            </a:r>
            <a:r>
              <a:rPr b="1" lang="fr-FR" sz="1600" strike="noStrike" u="none" baseline="3000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er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assesseur :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Enseignant titulaire (PU-PH, MCU-PH, PU-MG, PA-MG, MCU-MG, MCA-MG, PHU)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 la Faculté de Médecine de Limoges,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en activité. 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7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2</a:t>
            </a:r>
            <a:r>
              <a:rPr b="1" lang="fr-FR" sz="1600" strike="noStrike" u="none" baseline="3000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assesseur : 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Enseignant titulaire ou émérite de l’Université de Limoges ou autre université française, dans les composantes Médecine ou Pharmacie 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3</a:t>
            </a:r>
            <a:r>
              <a:rPr b="1" lang="fr-FR" sz="1600" strike="noStrike" u="none" baseline="30000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</a:t>
            </a: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assesseur :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Enseignant titulaire ou émérite de l’Université de Limoges ou autre université française, dans l’une des composantes suivantes : Médecine, Pharmacie ou autre discipline, ou le directeur de thèse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Facultatif :</a:t>
            </a:r>
            <a:r>
              <a:rPr b="0" lang="fr-FR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jusqu’à 2 autres membres invités maximum</a:t>
            </a:r>
            <a:endParaRPr b="0" lang="fr-F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trike="noStrike" u="sng">
                <a:solidFill>
                  <a:schemeClr val="dk1"/>
                </a:solidFill>
                <a:effectLst/>
                <a:uFillTx/>
                <a:latin typeface="Calibri"/>
              </a:rPr>
              <a:t>Le directeur de thèse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Le</a:t>
            </a:r>
            <a:r>
              <a:rPr b="1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Directeur de thèse :</a:t>
            </a: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doit être </a:t>
            </a:r>
            <a:r>
              <a:rPr b="0" lang="fr-FR" sz="22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docteur en médecine</a:t>
            </a: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, avec l’un des statuts suivants : 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hospitalo- universitaire                                      (PU-PH, MCU-PH, PHU, CCA)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enseignant en MG                                              (PU-MG, PA-MG, MCU-MG, MCA- MG)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praticien hospitalier chargé d’enseignement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maître de stage universitaire (MSU)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tuteur en MG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enseignant émérite</a:t>
            </a:r>
            <a:endParaRPr b="0" lang="fr-F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172200" y="1825560"/>
            <a:ext cx="52567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        il peut être le 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président</a:t>
            </a: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, le 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1er ou le 2e     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	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  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	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          assesseur </a:t>
            </a: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du jury</a:t>
            </a: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SAUF si </a:t>
            </a: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: il porte le statut de praticien hospitalier chargé d’enseignement, de MSU ou tuteur en MG </a:t>
            </a: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il sera alors classé 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3</a:t>
            </a:r>
            <a:r>
              <a:rPr b="1" lang="fr-FR" sz="1900" strike="noStrike" u="none" baseline="30000">
                <a:solidFill>
                  <a:schemeClr val="accent2"/>
                </a:solidFill>
                <a:effectLst/>
                <a:uFillTx/>
                <a:latin typeface="Calibri"/>
              </a:rPr>
              <a:t>e</a:t>
            </a:r>
            <a:r>
              <a:rPr b="1" lang="fr-FR" sz="1900" strike="noStrike" u="none">
                <a:solidFill>
                  <a:schemeClr val="accent2"/>
                </a:solidFill>
                <a:effectLst/>
                <a:uFillTx/>
                <a:latin typeface="Calibri"/>
              </a:rPr>
              <a:t> assesseur</a:t>
            </a:r>
            <a:r>
              <a:rPr b="0" lang="fr-FR" sz="19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.</a:t>
            </a:r>
            <a:r>
              <a:rPr b="0" lang="fr-FR" sz="26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endParaRPr b="0" lang="fr-F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Flèche : droite 12"/>
          <p:cNvSpPr/>
          <p:nvPr/>
        </p:nvSpPr>
        <p:spPr>
          <a:xfrm>
            <a:off x="6305400" y="2719440"/>
            <a:ext cx="354600" cy="1598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8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5640" bIns="3564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" name="Image 13" descr=""/>
          <p:cNvPicPr/>
          <p:nvPr/>
        </p:nvPicPr>
        <p:blipFill>
          <a:blip r:embed="rId1"/>
          <a:stretch/>
        </p:blipFill>
        <p:spPr>
          <a:xfrm>
            <a:off x="7488720" y="4797720"/>
            <a:ext cx="1682640" cy="137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fr-FR" sz="1800" strike="noStrike" u="sng">
                <a:solidFill>
                  <a:schemeClr val="dk1"/>
                </a:solidFill>
                <a:effectLst/>
                <a:uFillTx/>
                <a:latin typeface="Calibri"/>
              </a:rPr>
              <a:t>Informations Complémentaires – Soutenance 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14277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Pour passer votre thèse, </a:t>
            </a:r>
            <a:r>
              <a:rPr b="0" lang="fr-FR" sz="1800" strike="noStrike" u="sng">
                <a:solidFill>
                  <a:schemeClr val="dk1"/>
                </a:solidFill>
                <a:effectLst/>
                <a:uFillTx/>
                <a:latin typeface="Calibri"/>
              </a:rPr>
              <a:t>vous devez obligatoirement être inscrit sur l’année en cours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 - passage de la thèse possible 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jusqu’au 31 décembre 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 l’année en cours 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 </a:t>
            </a:r>
            <a:r>
              <a:rPr b="1" lang="fr-FR" sz="1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SAUF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si vous passez Docteur Junior (DJ) au prochain semestre :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    - passage de la thèse 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jusqu’au 31 octobre 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pour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une prise de poste de DJ en novembre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    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passage de la thèse 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jusqu’au 30 avril </a:t>
            </a: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pour</a:t>
            </a:r>
            <a:r>
              <a:rPr b="1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une prise de poste de DJ en mai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Votre soutenance a une durée totale </a:t>
            </a:r>
            <a:r>
              <a:rPr b="1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d’1h30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– cette durée comprend votre présentation orale, les questions posées par votre jury, le serment et la délibération.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 votre thèse est </a:t>
            </a:r>
            <a:r>
              <a:rPr b="1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confidentielle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merci de l’indiquer dès vos premières démarches administratives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Pour demander un </a:t>
            </a:r>
            <a:r>
              <a:rPr b="1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lien visioconférence 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veuillez contacter le Service Multimédia Campus santé : </a:t>
            </a:r>
            <a:r>
              <a:rPr b="0" lang="fr-FR" sz="1800" strike="noStrike" u="sng">
                <a:solidFill>
                  <a:srgbClr val="0563c1"/>
                </a:solidFill>
                <a:effectLst/>
                <a:uFillTx/>
                <a:latin typeface="Calibri"/>
                <a:hlinkClick r:id="rId1"/>
              </a:rPr>
              <a:t>multimedia-sante@unilim.fr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en leur indiquant le jour, la salle, et l’heure de votre soutenance. 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" name="Picture 2" descr=""/>
          <p:cNvPicPr/>
          <p:nvPr/>
        </p:nvPicPr>
        <p:blipFill>
          <a:blip r:embed="rId2"/>
          <a:stretch/>
        </p:blipFill>
        <p:spPr>
          <a:xfrm>
            <a:off x="8739000" y="4865040"/>
            <a:ext cx="3222360" cy="182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527840"/>
            <a:ext cx="9142920" cy="65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fr-FR" sz="2800" strike="noStrike" u="sng">
                <a:solidFill>
                  <a:schemeClr val="dk1"/>
                </a:solidFill>
                <a:effectLst/>
                <a:uFillTx/>
                <a:latin typeface="Calibri"/>
              </a:rPr>
              <a:t>Informations Thèse - Documents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subTitle"/>
          </p:nvPr>
        </p:nvSpPr>
        <p:spPr>
          <a:xfrm>
            <a:off x="1376280" y="2304720"/>
            <a:ext cx="9438120" cy="179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5000" lnSpcReduction="19999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Sur le site de l’Internat Limousin :  </a:t>
            </a:r>
            <a:r>
              <a:rPr b="0" lang="fr-FR" sz="72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1"/>
              </a:rPr>
              <a:t>https://www.unilim.fr/internat_limousin/these/medecine/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Rubrique : </a:t>
            </a:r>
            <a:r>
              <a:rPr b="1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composition du dossier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     Pour tous les renseignements / questions : 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BONNORON Marion 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Bureau n°12 – Rez-de-chaussée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7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05.55.43.59.40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72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2"/>
              </a:rPr>
              <a:t>marion.bonnoron@unilim.fr</a:t>
            </a:r>
            <a:endParaRPr b="0" lang="fr-FR" sz="7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Picture 2" descr=""/>
          <p:cNvPicPr/>
          <p:nvPr/>
        </p:nvPicPr>
        <p:blipFill>
          <a:blip r:embed="rId3"/>
          <a:stretch/>
        </p:blipFill>
        <p:spPr>
          <a:xfrm>
            <a:off x="9158760" y="4766760"/>
            <a:ext cx="2913480" cy="1942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Image 6" descr=""/>
          <p:cNvPicPr/>
          <p:nvPr/>
        </p:nvPicPr>
        <p:blipFill>
          <a:blip r:embed="rId4"/>
          <a:stretch/>
        </p:blipFill>
        <p:spPr>
          <a:xfrm>
            <a:off x="100800" y="93240"/>
            <a:ext cx="4344480" cy="86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Picture 4" descr=""/>
          <p:cNvPicPr/>
          <p:nvPr/>
        </p:nvPicPr>
        <p:blipFill>
          <a:blip r:embed="rId5"/>
          <a:stretch/>
        </p:blipFill>
        <p:spPr>
          <a:xfrm>
            <a:off x="95400" y="4766760"/>
            <a:ext cx="1942200" cy="1942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Application>LibreOffice/25.2.7.2$Windows_X86_64 LibreOffice_project/5cbfd1ab6520636bb5f7b99185aa69bd7456825d</Application>
  <AppVersion>15.0000</AppVersion>
  <Words>515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2026-01-21T08:57:56Z</dcterms:created>
  <dc:creator>Marion Bonnoron</dc:creator>
  <dc:description/>
  <dc:language>fr-FR</dc:language>
  <cp:lastModifiedBy/>
  <dcterms:modified xsi:type="dcterms:W3CDTF">2026-01-22T14:53:25Z</dcterms:modified>
  <cp:revision>19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6</vt:i4>
  </property>
</Properties>
</file>