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9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0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1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2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3" r:id="rId3"/>
    <p:sldMasterId id="2147483683" r:id="rId4"/>
    <p:sldMasterId id="2147483693" r:id="rId5"/>
    <p:sldMasterId id="2147483702" r:id="rId6"/>
    <p:sldMasterId id="2147483712" r:id="rId7"/>
    <p:sldMasterId id="2147483722" r:id="rId8"/>
    <p:sldMasterId id="2147483731" r:id="rId9"/>
    <p:sldMasterId id="2147483740" r:id="rId10"/>
    <p:sldMasterId id="2147483749" r:id="rId11"/>
    <p:sldMasterId id="2147483758" r:id="rId12"/>
    <p:sldMasterId id="2147483785" r:id="rId13"/>
  </p:sldMasterIdLst>
  <p:notesMasterIdLst>
    <p:notesMasterId r:id="rId31"/>
  </p:notesMasterIdLst>
  <p:sldIdLst>
    <p:sldId id="270" r:id="rId14"/>
    <p:sldId id="1096" r:id="rId15"/>
    <p:sldId id="1097" r:id="rId16"/>
    <p:sldId id="1104" r:id="rId17"/>
    <p:sldId id="1103" r:id="rId18"/>
    <p:sldId id="1102" r:id="rId19"/>
    <p:sldId id="1101" r:id="rId20"/>
    <p:sldId id="1100" r:id="rId21"/>
    <p:sldId id="1099" r:id="rId22"/>
    <p:sldId id="1098" r:id="rId23"/>
    <p:sldId id="1106" r:id="rId24"/>
    <p:sldId id="1105" r:id="rId25"/>
    <p:sldId id="1108" r:id="rId26"/>
    <p:sldId id="1107" r:id="rId27"/>
    <p:sldId id="1110" r:id="rId28"/>
    <p:sldId id="1109" r:id="rId29"/>
    <p:sldId id="419" r:id="rId30"/>
  </p:sldIdLst>
  <p:sldSz cx="12192000" cy="6858000"/>
  <p:notesSz cx="6799263" cy="9929813"/>
  <p:defaultTextStyle>
    <a:defPPr>
      <a:defRPr lang="fr-FR"/>
    </a:defPPr>
    <a:lvl1pPr marL="0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83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173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260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346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438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518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683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8F94"/>
    <a:srgbClr val="E9C8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97" autoAdjust="0"/>
    <p:restoredTop sz="93220" autoAdjust="0"/>
  </p:normalViewPr>
  <p:slideViewPr>
    <p:cSldViewPr snapToGrid="0">
      <p:cViewPr varScale="1">
        <p:scale>
          <a:sx n="105" d="100"/>
          <a:sy n="105" d="100"/>
        </p:scale>
        <p:origin x="36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4080" y="120"/>
      </p:cViewPr>
      <p:guideLst>
        <p:guide orient="horz" pos="2880"/>
        <p:guide pos="2160"/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93909-CA70-4DE0-8B75-BA10EE077FBB}" type="datetimeFigureOut">
              <a:rPr lang="fr-FR" smtClean="0"/>
              <a:t>12/11/2025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7887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3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B2063-0893-4BF3-A687-89BB81C9AC3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5473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3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3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60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6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38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8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83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B2063-0893-4BF3-A687-89BB81C9AC37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2544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2063-0893-4BF3-A687-89BB81C9AC37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0966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2063-0893-4BF3-A687-89BB81C9AC37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9769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defRPr/>
            </a:pPr>
            <a:r>
              <a:rPr lang="fr-FR" sz="1700" u="sng" dirty="0">
                <a:solidFill>
                  <a:srgbClr val="C00E23"/>
                </a:solidFill>
              </a:rPr>
              <a:t>Pour les CESP signés à compter de l’entrée en vigueur du décret n°2020-268 du 17/03/2020</a:t>
            </a:r>
            <a:r>
              <a:rPr lang="fr-FR" sz="1700" dirty="0">
                <a:solidFill>
                  <a:srgbClr val="C00E23"/>
                </a:solidFill>
              </a:rPr>
              <a:t> :</a:t>
            </a:r>
          </a:p>
          <a:p>
            <a:pPr>
              <a:buFont typeface="Arial" charset="0"/>
              <a:buNone/>
              <a:defRPr/>
            </a:pPr>
            <a:endParaRPr lang="fr-FR" sz="1100" dirty="0"/>
          </a:p>
          <a:p>
            <a:pPr>
              <a:buFont typeface="Arial" charset="0"/>
              <a:buNone/>
              <a:defRPr/>
            </a:pPr>
            <a:r>
              <a:rPr lang="fr-FR" sz="1500" dirty="0">
                <a:solidFill>
                  <a:srgbClr val="000066"/>
                </a:solidFill>
              </a:rPr>
              <a:t>Le CNG instruit les situations dans lesquelles les engagements contractuels n’ont pas été respectés, à la suite d’une dénonciation de contrat par le signataire ou d’un signalement d’une ARS.</a:t>
            </a:r>
          </a:p>
          <a:p>
            <a:pPr>
              <a:buFont typeface="Arial" charset="0"/>
              <a:buNone/>
              <a:defRPr/>
            </a:pPr>
            <a:endParaRPr lang="fr-FR" sz="1500" dirty="0">
              <a:solidFill>
                <a:srgbClr val="000066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fr-FR" sz="1500" u="sng" dirty="0">
                <a:solidFill>
                  <a:srgbClr val="000066"/>
                </a:solidFill>
              </a:rPr>
              <a:t>Tout défaut total ou partiel d’exécution du contrat donne lieu au règlement par le signataire au CNG</a:t>
            </a:r>
            <a:r>
              <a:rPr lang="fr-FR" sz="1500" dirty="0">
                <a:solidFill>
                  <a:srgbClr val="000066"/>
                </a:solidFill>
              </a:rPr>
              <a:t> :</a:t>
            </a:r>
          </a:p>
          <a:p>
            <a:pPr>
              <a:buFont typeface="Arial" charset="0"/>
              <a:buChar char="•"/>
              <a:defRPr/>
            </a:pPr>
            <a:r>
              <a:rPr lang="fr-FR" sz="1500" dirty="0">
                <a:solidFill>
                  <a:srgbClr val="000066"/>
                </a:solidFill>
              </a:rPr>
              <a:t>D’une indemnité égale au produit du dernier montant d’allocation mensuelle perçu par la durée pendant laquelle l’engagement n’a pas été respecté ;</a:t>
            </a:r>
          </a:p>
          <a:p>
            <a:pPr>
              <a:buFont typeface="Arial" charset="0"/>
              <a:buChar char="•"/>
              <a:defRPr/>
            </a:pPr>
            <a:r>
              <a:rPr lang="fr-FR" sz="1500" dirty="0">
                <a:solidFill>
                  <a:srgbClr val="000066"/>
                </a:solidFill>
              </a:rPr>
              <a:t>D’une pénalité calculée proportionnellement au nombre de mois de perception de l’allocation, dans la limite de 200€ par mois, lorsque le manquement est antérieur à la fin de la formation et ayant un caractère forfaitaire, dans la limite de 20 000€, lorsqu’il est postérieur.</a:t>
            </a:r>
          </a:p>
          <a:p>
            <a:pPr>
              <a:buFont typeface="Arial" charset="0"/>
              <a:buNone/>
              <a:defRPr/>
            </a:pPr>
            <a:endParaRPr lang="fr-FR" sz="1500" dirty="0">
              <a:solidFill>
                <a:srgbClr val="000066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fr-FR" sz="1500" u="sng" dirty="0">
                <a:solidFill>
                  <a:srgbClr val="000066"/>
                </a:solidFill>
              </a:rPr>
              <a:t>L’indemnité et les pénalités ne sont pas dues lorsque</a:t>
            </a:r>
            <a:r>
              <a:rPr lang="fr-FR" sz="1500" dirty="0">
                <a:solidFill>
                  <a:srgbClr val="000066"/>
                </a:solidFill>
              </a:rPr>
              <a:t> :</a:t>
            </a:r>
          </a:p>
          <a:p>
            <a:pPr>
              <a:buFont typeface="Arial" charset="0"/>
              <a:buChar char="•"/>
              <a:defRPr/>
            </a:pPr>
            <a:r>
              <a:rPr lang="fr-FR" sz="1500" dirty="0">
                <a:solidFill>
                  <a:srgbClr val="000066"/>
                </a:solidFill>
              </a:rPr>
              <a:t>Le signataire décède pendant la durée de son contrat</a:t>
            </a:r>
          </a:p>
          <a:p>
            <a:pPr>
              <a:buFont typeface="Arial" charset="0"/>
              <a:buChar char="•"/>
              <a:defRPr/>
            </a:pPr>
            <a:r>
              <a:rPr lang="fr-FR" sz="1500" dirty="0">
                <a:solidFill>
                  <a:srgbClr val="000066"/>
                </a:solidFill>
              </a:rPr>
              <a:t>Le signataire est atteint d’une affection ou d’un handicap rendant dangereux ou impossible l’exercice de la profession ou la poursuite des études</a:t>
            </a:r>
          </a:p>
          <a:p>
            <a:pPr>
              <a:buFont typeface="Arial" charset="0"/>
              <a:buChar char="•"/>
              <a:defRPr/>
            </a:pPr>
            <a:r>
              <a:rPr lang="fr-FR" sz="1500" dirty="0">
                <a:solidFill>
                  <a:srgbClr val="000066"/>
                </a:solidFill>
              </a:rPr>
              <a:t>La zone où est située le lieu d’exercice choisi par le signataire, non modifié depuis 3 ans, cesse d’être une zone caractérisée par une offre médicale insuffisante ou par des difficultés d’accès aux soins.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2063-0893-4BF3-A687-89BB81C9AC37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8483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info en 2023-24 :</a:t>
            </a:r>
          </a:p>
          <a:p>
            <a:r>
              <a:rPr lang="fr-FR" dirty="0"/>
              <a:t>Bordeaux : 15 / 9</a:t>
            </a:r>
          </a:p>
          <a:p>
            <a:r>
              <a:rPr lang="fr-FR" dirty="0"/>
              <a:t>Limoges : 9 / 13</a:t>
            </a:r>
          </a:p>
          <a:p>
            <a:r>
              <a:rPr lang="fr-FR" dirty="0"/>
              <a:t>Poitiers : 11 / 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2063-0893-4BF3-A687-89BB81C9AC37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0203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2063-0893-4BF3-A687-89BB81C9AC37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4880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2063-0893-4BF3-A687-89BB81C9AC37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2644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2063-0893-4BF3-A687-89BB81C9AC37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3309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2063-0893-4BF3-A687-89BB81C9AC37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8192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u="sng" dirty="0">
                <a:solidFill>
                  <a:srgbClr val="002395"/>
                </a:solidFill>
              </a:rPr>
              <a:t>Références Réglementaires </a:t>
            </a:r>
            <a:r>
              <a:rPr lang="fr-FR" altLang="fr-FR" dirty="0">
                <a:solidFill>
                  <a:srgbClr val="002395"/>
                </a:solidFill>
              </a:rPr>
              <a:t> =&gt; F</a:t>
            </a:r>
            <a:r>
              <a:rPr lang="fr-FR" altLang="fr-FR" dirty="0">
                <a:solidFill>
                  <a:srgbClr val="FF0000"/>
                </a:solidFill>
              </a:rPr>
              <a:t>AQ du Ministère</a:t>
            </a:r>
          </a:p>
          <a:p>
            <a:endParaRPr lang="fr-FR" altLang="fr-FR" dirty="0">
              <a:solidFill>
                <a:srgbClr val="FF0000"/>
              </a:solidFill>
            </a:endParaRPr>
          </a:p>
          <a:p>
            <a:r>
              <a:rPr lang="fr-FR" altLang="fr-FR" dirty="0">
                <a:solidFill>
                  <a:srgbClr val="FF0000"/>
                </a:solidFill>
              </a:rPr>
              <a:t>Bénéficiaires : + </a:t>
            </a:r>
            <a:r>
              <a:rPr lang="fr-FR" altLang="fr-FR" dirty="0">
                <a:solidFill>
                  <a:srgbClr val="002395"/>
                </a:solidFill>
              </a:rPr>
              <a:t>Praticiens à diplôme étranger hors Union européenne (PADHUE) autorisés à poursuivre un parcours de consolidation des compétences en médecine ou en odontologie</a:t>
            </a:r>
            <a:r>
              <a:rPr lang="fr-FR" altLang="fr-FR" dirty="0"/>
              <a:t> </a:t>
            </a:r>
            <a:endParaRPr lang="fr-FR" altLang="fr-FR" dirty="0">
              <a:solidFill>
                <a:srgbClr val="002395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2063-0893-4BF3-A687-89BB81C9AC37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4466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2063-0893-4BF3-A687-89BB81C9AC37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0185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dirty="0"/>
              <a:t>¤ Nombre de contrats : si le nombre de dossier dépasse le nombre de contrats potentiels, création d’une liste d’attente(les contrats parviendront aux étudiants en octobre N+1 pour un 1er versement rétroactif en novembre N+1)</a:t>
            </a:r>
          </a:p>
          <a:p>
            <a:endParaRPr lang="fr-FR" altLang="fr-FR" dirty="0"/>
          </a:p>
          <a:p>
            <a:r>
              <a:rPr lang="fr-FR" altLang="fr-FR" dirty="0">
                <a:solidFill>
                  <a:srgbClr val="002395"/>
                </a:solidFill>
              </a:rPr>
              <a:t>¤ /!\ En fonction de la date de parution de l’arrêté fixant le nombre de contrats CESP, le versement de l’allocation mensuelle peut n’intervenir qu’à partir du mois de juin / juillet</a:t>
            </a:r>
          </a:p>
          <a:p>
            <a:endParaRPr lang="fr-FR" altLang="fr-FR" dirty="0"/>
          </a:p>
          <a:p>
            <a:r>
              <a:rPr lang="fr-FR" altLang="fr-FR" dirty="0">
                <a:solidFill>
                  <a:srgbClr val="002395"/>
                </a:solidFill>
                <a:sym typeface="Wingdings" panose="05000000000000000000" pitchFamily="2" charset="2"/>
              </a:rPr>
              <a:t>¤ Liste principale + si nécessaire établissement d’une liste complémentaire</a:t>
            </a:r>
          </a:p>
          <a:p>
            <a:endParaRPr lang="fr-FR" altLang="fr-FR" dirty="0"/>
          </a:p>
          <a:p>
            <a:r>
              <a:rPr lang="fr-FR" altLang="fr-FR" dirty="0"/>
              <a:t>¤ Allocation mensuelle d’un montant de 1200 € brut/mois imposable (soit 1 106,88€ net)</a:t>
            </a:r>
          </a:p>
          <a:p>
            <a:r>
              <a:rPr lang="fr-FR" altLang="fr-FR" dirty="0"/>
              <a:t>/!\ Impact sur bourse ou allocations diverses (logement …)</a:t>
            </a:r>
          </a:p>
          <a:p>
            <a:r>
              <a:rPr lang="fr-FR" altLang="fr-FR" dirty="0"/>
              <a:t>Possibilité de cumul avec d’autres aides territoriales mais rajout de contraintes sur le périmètre d’installation</a:t>
            </a:r>
          </a:p>
          <a:p>
            <a:endParaRPr lang="fr-FR" altLang="fr-FR" dirty="0"/>
          </a:p>
          <a:p>
            <a:r>
              <a:rPr lang="fr-FR" altLang="fr-FR" dirty="0"/>
              <a:t>¤ Rétroactivité : 2</a:t>
            </a:r>
            <a:r>
              <a:rPr lang="fr-FR" altLang="fr-FR" baseline="30000" dirty="0"/>
              <a:t>nd</a:t>
            </a:r>
            <a:r>
              <a:rPr lang="fr-FR" altLang="fr-FR" dirty="0"/>
              <a:t> cycle = octobre / 3</a:t>
            </a:r>
            <a:r>
              <a:rPr lang="fr-FR" altLang="fr-FR" baseline="30000" dirty="0"/>
              <a:t>ème</a:t>
            </a:r>
            <a:r>
              <a:rPr lang="fr-FR" altLang="fr-FR" dirty="0"/>
              <a:t> cycle = novembre</a:t>
            </a:r>
          </a:p>
          <a:p>
            <a:endParaRPr lang="fr-FR" altLang="fr-FR" dirty="0"/>
          </a:p>
          <a:p>
            <a:r>
              <a:rPr lang="fr-FR" altLang="fr-FR" dirty="0"/>
              <a:t>ATTENTION : versement avec 1 an de décalage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2063-0893-4BF3-A687-89BB81C9AC37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6794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2063-0893-4BF3-A687-89BB81C9AC37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7317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2063-0893-4BF3-A687-89BB81C9AC37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0059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dirty="0"/>
              <a:t>/!\ pas de poste fléché par étudiant. Les postent restent offerts au choix.</a:t>
            </a:r>
          </a:p>
          <a:p>
            <a:endParaRPr lang="fr-FR" altLang="fr-FR" dirty="0"/>
          </a:p>
          <a:p>
            <a:r>
              <a:rPr lang="fr-FR" altLang="fr-FR" dirty="0"/>
              <a:t>Pour le 2</a:t>
            </a:r>
            <a:r>
              <a:rPr lang="fr-FR" altLang="fr-FR" baseline="30000" dirty="0"/>
              <a:t>nd</a:t>
            </a:r>
            <a:r>
              <a:rPr lang="fr-FR" altLang="fr-FR" dirty="0"/>
              <a:t> cycle : en NA ouverture des postes en médecine générale</a:t>
            </a:r>
          </a:p>
          <a:p>
            <a:endParaRPr lang="fr-FR" altLang="fr-FR" dirty="0"/>
          </a:p>
          <a:p>
            <a:r>
              <a:rPr lang="fr-FR" altLang="fr-FR" dirty="0"/>
              <a:t>NB : possibilité de non signature ou rupture avant la procédure d’affectation nationale</a:t>
            </a:r>
          </a:p>
          <a:p>
            <a:endParaRPr lang="fr-FR" altLang="fr-FR" dirty="0"/>
          </a:p>
          <a:p>
            <a:endParaRPr lang="fr-FR" altLang="fr-FR" dirty="0"/>
          </a:p>
          <a:p>
            <a:r>
              <a:rPr lang="fr-FR" altLang="fr-FR" dirty="0"/>
              <a:t>Suspension allocation = </a:t>
            </a:r>
          </a:p>
          <a:p>
            <a:r>
              <a:rPr lang="fr-FR" altLang="fr-FR" dirty="0"/>
              <a:t>*période : congés maternité, maladie …</a:t>
            </a:r>
          </a:p>
          <a:p>
            <a:r>
              <a:rPr lang="fr-FR" altLang="fr-FR" dirty="0"/>
              <a:t>*durant le 3</a:t>
            </a:r>
            <a:r>
              <a:rPr lang="fr-FR" altLang="fr-FR" baseline="30000" dirty="0"/>
              <a:t>ème</a:t>
            </a:r>
            <a:r>
              <a:rPr lang="fr-FR" altLang="fr-FR" dirty="0"/>
              <a:t> cycle (pour réduire la durée d’engagement) dans les 30 jours suivants la prise de fonction avec prise d’effet le 1</a:t>
            </a:r>
            <a:r>
              <a:rPr lang="fr-FR" altLang="fr-FR" baseline="30000" dirty="0"/>
              <a:t>er</a:t>
            </a:r>
            <a:r>
              <a:rPr lang="fr-FR" altLang="fr-FR" dirty="0"/>
              <a:t> janvier N+1</a:t>
            </a:r>
          </a:p>
          <a:p>
            <a:endParaRPr lang="fr-FR" altLang="fr-FR" dirty="0"/>
          </a:p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b="1" dirty="0"/>
              <a:t>/!\ Allocation suspendue si pas de fourniture du certificat de scolarité</a:t>
            </a:r>
          </a:p>
          <a:p>
            <a:endParaRPr lang="fr-FR" alt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2063-0893-4BF3-A687-89BB81C9AC37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3458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dirty="0">
                <a:solidFill>
                  <a:srgbClr val="002395"/>
                </a:solidFill>
              </a:rPr>
              <a:t>L’exercice professionnel est considéré comme débutant à la date d’obtention du DE de docteur en médecine</a:t>
            </a:r>
          </a:p>
          <a:p>
            <a:r>
              <a:rPr lang="fr-FR" altLang="fr-FR" dirty="0"/>
              <a:t>Report installation : (après la thèse) 12 mois maximum</a:t>
            </a:r>
            <a:r>
              <a:rPr lang="fr-FR" altLang="fr-FR" dirty="0">
                <a:solidFill>
                  <a:srgbClr val="002395"/>
                </a:solidFill>
              </a:rPr>
              <a:t>(report possible: ex formation post internat)</a:t>
            </a:r>
          </a:p>
          <a:p>
            <a:endParaRPr lang="fr-FR" altLang="fr-FR" dirty="0">
              <a:solidFill>
                <a:srgbClr val="002395"/>
              </a:solidFill>
            </a:endParaRPr>
          </a:p>
          <a:p>
            <a:r>
              <a:rPr lang="fr-FR" altLang="fr-FR" dirty="0">
                <a:solidFill>
                  <a:srgbClr val="002395"/>
                </a:solidFill>
              </a:rPr>
              <a:t>Guichet unique en Vienne : CPAM, DD ARS 86, CROM, CD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2063-0893-4BF3-A687-89BB81C9AC37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3394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2063-0893-4BF3-A687-89BB81C9AC37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5515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3" indent="0" algn="ctr">
              <a:buNone/>
              <a:defRPr sz="2000"/>
            </a:lvl2pPr>
            <a:lvl3pPr marL="914173" indent="0" algn="ctr">
              <a:buNone/>
              <a:defRPr sz="1900"/>
            </a:lvl3pPr>
            <a:lvl4pPr marL="1371260" indent="0" algn="ctr">
              <a:buNone/>
              <a:defRPr sz="1600"/>
            </a:lvl4pPr>
            <a:lvl5pPr marL="1828346" indent="0" algn="ctr">
              <a:buNone/>
              <a:defRPr sz="1600"/>
            </a:lvl5pPr>
            <a:lvl6pPr marL="2285438" indent="0" algn="ctr">
              <a:buNone/>
              <a:defRPr sz="1600"/>
            </a:lvl6pPr>
            <a:lvl7pPr marL="2742518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3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E3350-BAE0-4DF0-B865-7D401C7C401A}" type="datetime1">
              <a:rPr lang="fr-FR" smtClean="0"/>
              <a:t>12/11/2025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de l’Offre de Soins et de l’Autonomie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B1C7-12F7-4DDC-AF63-98DF718F811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679622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3EFE-B936-4887-8AB3-CD4B990AE71E}" type="datetime1">
              <a:rPr lang="fr-FR" smtClean="0"/>
              <a:t>12/11/2025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de l’Offre de Soins et de l’Autonomie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B1C7-12F7-4DDC-AF63-98DF718F811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6874255"/>
      </p:ext>
    </p:extLst>
  </p:cSld>
  <p:clrMapOvr>
    <a:masterClrMapping/>
  </p:clrMapOvr>
  <p:transition spd="slow">
    <p:wip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12/11/2025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1" y="5829283"/>
            <a:ext cx="6672171" cy="597263"/>
          </a:xfrm>
        </p:spPr>
        <p:txBody>
          <a:bodyPr anchor="ctr" anchorCtr="0"/>
          <a:lstStyle>
            <a:lvl1pPr algn="l">
              <a:defRPr sz="1467"/>
            </a:lvl1pPr>
          </a:lstStyle>
          <a:p>
            <a:r>
              <a:rPr lang="fr-FR" dirty="0"/>
              <a:t>Direction de l’offre de soin / Pôle ressources humaines en santé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315051" y="720509"/>
            <a:ext cx="2906136" cy="16747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0000" y="48000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5623"/>
      </p:ext>
    </p:extLst>
  </p:cSld>
  <p:clrMapOvr>
    <a:masterClrMapping/>
  </p:clrMapOvr>
  <p:transition spd="slow">
    <p:wip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1F256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28458" y="260648"/>
            <a:ext cx="7136493" cy="480000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67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6933">
              <a:spcBef>
                <a:spcPts val="47"/>
              </a:spcBef>
            </a:pPr>
            <a:r>
              <a:rPr lang="fr-FR" spc="-7" dirty="0"/>
              <a:t>11/03/2022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67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21036">
              <a:spcBef>
                <a:spcPts val="47"/>
              </a:spcBef>
            </a:pPr>
            <a:fld id="{81D60167-4931-47E6-BA6A-407CBD079E47}" type="slidenum">
              <a:rPr lang="fr-FR" smtClean="0">
                <a:solidFill>
                  <a:srgbClr val="FFFFFF"/>
                </a:solidFill>
              </a:rPr>
              <a:pPr marL="121036">
                <a:spcBef>
                  <a:spcPts val="47"/>
                </a:spcBef>
              </a:pPr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939" y="227567"/>
            <a:ext cx="1869173" cy="54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965047"/>
      </p:ext>
    </p:extLst>
  </p:cSld>
  <p:clrMapOvr>
    <a:masterClrMapping/>
  </p:clrMapOvr>
  <p:transition spd="slow">
    <p:wip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0" y="6396861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67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/>
              <a:pPr/>
              <a:t>12/11/2025</a:t>
            </a:fld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20"/>
            <a:ext cx="11232819" cy="323935"/>
          </a:xfrm>
        </p:spPr>
        <p:txBody>
          <a:bodyPr/>
          <a:lstStyle>
            <a:lvl1pPr marL="12700" indent="114294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79" indent="-19199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6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67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800" y="2276873"/>
            <a:ext cx="11232445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620302577"/>
      </p:ext>
    </p:extLst>
  </p:cSld>
  <p:clrMapOvr>
    <a:masterClrMapping/>
  </p:clrMapOvr>
  <p:transition spd="slow">
    <p:wip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371" y="2084853"/>
            <a:ext cx="3360000" cy="3840427"/>
          </a:xfrm>
        </p:spPr>
        <p:txBody>
          <a:bodyPr/>
          <a:lstStyle>
            <a:lvl1pPr marL="191990" indent="-191990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79" indent="-19199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084851"/>
            <a:ext cx="3360000" cy="3814349"/>
          </a:xfrm>
        </p:spPr>
        <p:txBody>
          <a:bodyPr/>
          <a:lstStyle>
            <a:lvl1pPr marL="191990" indent="-191990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79" indent="-19199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084851"/>
            <a:ext cx="3360000" cy="3814349"/>
          </a:xfrm>
        </p:spPr>
        <p:txBody>
          <a:bodyPr/>
          <a:lstStyle>
            <a:lvl1pPr marL="191990" indent="-191990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79" indent="-19199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8" y="6396861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67" b="1">
                <a:solidFill>
                  <a:schemeClr val="tx1"/>
                </a:solidFill>
              </a:defRPr>
            </a:lvl1pPr>
          </a:lstStyle>
          <a:p>
            <a:fld id="{251C71F6-E0A6-1740-B64F-38F332886BAF}" type="datetime1">
              <a:rPr lang="fr-FR" cap="all" smtClean="0"/>
              <a:pPr/>
              <a:t>12/11/2025</a:t>
            </a:fld>
            <a:endParaRPr lang="fr-FR" cap="all" dirty="0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37" y="910403"/>
            <a:ext cx="11233151" cy="719988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6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67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164879780"/>
      </p:ext>
    </p:extLst>
  </p:cSld>
  <p:clrMapOvr>
    <a:masterClrMapping/>
  </p:clrMapOvr>
  <p:transition spd="slow">
    <p:wip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8" y="6396861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67" b="1">
                <a:solidFill>
                  <a:schemeClr val="tx1"/>
                </a:solidFill>
              </a:defRPr>
            </a:lvl1pPr>
          </a:lstStyle>
          <a:p>
            <a:fld id="{5E6183FC-BA60-7C49-ABF3-B50982741576}" type="datetime1">
              <a:rPr lang="fr-FR" cap="all" smtClean="0"/>
              <a:pPr/>
              <a:t>12/11/2025</a:t>
            </a:fld>
            <a:endParaRPr lang="fr-FR" cap="all" dirty="0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6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67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1801" y="1664920"/>
            <a:ext cx="11232819" cy="323935"/>
          </a:xfrm>
        </p:spPr>
        <p:txBody>
          <a:bodyPr/>
          <a:lstStyle>
            <a:lvl1pPr marL="0" indent="126994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79" indent="-19199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37" y="910403"/>
            <a:ext cx="11233151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31378" y="2276873"/>
            <a:ext cx="3408628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67808" y="2276873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304245" y="2276873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461992571"/>
      </p:ext>
    </p:extLst>
  </p:cSld>
  <p:clrMapOvr>
    <a:masterClrMapping/>
  </p:clrMapOvr>
  <p:transition spd="slow">
    <p:wip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371" y="2276873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8" y="6396861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67" b="1">
                <a:solidFill>
                  <a:schemeClr val="tx1"/>
                </a:solidFill>
              </a:defRPr>
            </a:lvl1pPr>
          </a:lstStyle>
          <a:p>
            <a:fld id="{0597CDB5-73DC-8641-8CC1-FAD9379FD627}" type="datetime1">
              <a:rPr lang="fr-FR" cap="all" smtClean="0"/>
              <a:pPr/>
              <a:t>12/11/2025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20"/>
            <a:ext cx="11232819" cy="323935"/>
          </a:xfrm>
        </p:spPr>
        <p:txBody>
          <a:bodyPr/>
          <a:lstStyle>
            <a:lvl1pPr marL="0" indent="126994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79" indent="-19199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37" y="910403"/>
            <a:ext cx="11233151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6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67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75787" y="2276873"/>
            <a:ext cx="7488832" cy="3840427"/>
          </a:xfr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603263394"/>
      </p:ext>
    </p:extLst>
  </p:cSld>
  <p:clrMapOvr>
    <a:masterClrMapping/>
  </p:clrMapOvr>
  <p:transition spd="slow">
    <p:wip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304245" y="2276873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8" y="6396861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67" b="1">
                <a:solidFill>
                  <a:schemeClr val="tx1"/>
                </a:solidFill>
              </a:defRPr>
            </a:lvl1pPr>
          </a:lstStyle>
          <a:p>
            <a:fld id="{8E1290DD-BE4D-794B-919C-D565D1B9C67D}" type="datetime1">
              <a:rPr lang="fr-FR" cap="all" smtClean="0"/>
              <a:pPr/>
              <a:t>12/11/2025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20"/>
            <a:ext cx="11232819" cy="323935"/>
          </a:xfrm>
        </p:spPr>
        <p:txBody>
          <a:bodyPr/>
          <a:lstStyle>
            <a:lvl1pPr marL="0" indent="126994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79" indent="-19199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37" y="910403"/>
            <a:ext cx="11233151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6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67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1371" y="2276892"/>
            <a:ext cx="7681384" cy="3839633"/>
          </a:xfrm>
        </p:spPr>
        <p:txBody>
          <a:bodyPr/>
          <a:lstStyle/>
          <a:p>
            <a:r>
              <a:rPr lang="fr-FR" dirty="0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3947508759"/>
      </p:ext>
    </p:extLst>
  </p:cSld>
  <p:clrMapOvr>
    <a:masterClrMapping/>
  </p:clrMapOvr>
  <p:transition spd="slow">
    <p:wip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29DF172-12F0-D244-8F51-E16DC0507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000" y="336000"/>
            <a:ext cx="1920000" cy="1920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0" y="2852936"/>
            <a:ext cx="11232000" cy="3057632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267" b="1" cap="all" baseline="0"/>
            </a:lvl1pPr>
            <a:lvl2pPr marL="122761" indent="0">
              <a:spcBef>
                <a:spcPts val="667"/>
              </a:spcBef>
              <a:spcAft>
                <a:spcPts val="0"/>
              </a:spcAft>
              <a:buNone/>
              <a:tabLst/>
              <a:defRPr sz="2533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431800" y="6379200"/>
            <a:ext cx="11232819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8" y="6396861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67" b="1">
                <a:solidFill>
                  <a:schemeClr val="tx1"/>
                </a:solidFill>
              </a:defRPr>
            </a:lvl1pPr>
          </a:lstStyle>
          <a:p>
            <a:fld id="{D7698221-35EF-134F-B87A-568DECC70F29}" type="datetime1">
              <a:rPr lang="fr-FR" cap="all" smtClean="0"/>
              <a:pPr/>
              <a:t>12/11/2025</a:t>
            </a:fld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67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423956" y="260648"/>
            <a:ext cx="6241025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67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B5534E2-19C3-C848-AD92-C2BA62CED4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753076" y="466404"/>
            <a:ext cx="2660949" cy="153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00459"/>
      </p:ext>
    </p:extLst>
  </p:cSld>
  <p:clrMapOvr>
    <a:masterClrMapping/>
  </p:clrMapOvr>
  <p:transition spd="slow">
    <p:wip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12192000" cy="5925277"/>
          </a:xfrm>
          <a:solidFill>
            <a:schemeClr val="tx2"/>
          </a:solidFill>
        </p:spPr>
        <p:txBody>
          <a:bodyPr tIns="1079973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85713" y="6396861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67" b="1">
                <a:solidFill>
                  <a:schemeClr val="bg1"/>
                </a:solidFill>
              </a:defRPr>
            </a:lvl1pPr>
          </a:lstStyle>
          <a:p>
            <a:fld id="{5F7325A3-5315-1B4B-A0D9-112471EB5837}" type="datetime1">
              <a:rPr lang="fr-FR" cap="all" smtClean="0"/>
              <a:pPr/>
              <a:t>12/11/2025</a:t>
            </a:fld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59991" anchor="ctr" anchorCtr="0"/>
          <a:lstStyle>
            <a:lvl1pPr marL="527973" indent="-527973">
              <a:buFont typeface="+mj-lt"/>
              <a:buAutoNum type="arabicPeriod"/>
              <a:defRPr sz="4267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67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6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67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581942466"/>
      </p:ext>
    </p:extLst>
  </p:cSld>
  <p:clrMapOvr>
    <a:masterClrMapping/>
  </p:clrMapOvr>
  <p:transition spd="slow">
    <p:wip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12/11/2025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829285"/>
            <a:ext cx="4320000" cy="597263"/>
          </a:xfrm>
        </p:spPr>
        <p:txBody>
          <a:bodyPr anchor="ctr" anchorCtr="0"/>
          <a:lstStyle>
            <a:lvl1pPr algn="l">
              <a:defRPr sz="1467"/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315051" y="720509"/>
            <a:ext cx="2906136" cy="16747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0000" y="48000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7095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2" y="365132"/>
            <a:ext cx="2628900" cy="581183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32"/>
            <a:ext cx="7734300" cy="581183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cap="all" dirty="0"/>
              <a:t>CRP - 7 SEPTEMBRE 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de l’Offre de Soins et de l’Autonomie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B1C7-12F7-4DDC-AF63-98DF718F811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021245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9C99B08-8E90-471E-96CC-E84FDB7BA992}" type="datetime1">
              <a:rPr lang="fr-FR" smtClean="0"/>
              <a:t>12/11/2025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829283"/>
            <a:ext cx="4320000" cy="597263"/>
          </a:xfrm>
        </p:spPr>
        <p:txBody>
          <a:bodyPr anchor="ctr" anchorCtr="0"/>
          <a:lstStyle>
            <a:lvl1pPr algn="l">
              <a:defRPr sz="1500"/>
            </a:lvl1pPr>
          </a:lstStyle>
          <a:p>
            <a:r>
              <a:rPr lang="fr-FR" dirty="0"/>
              <a:t>Direction de l’Offre de Soins et de l’Autonomie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315052" y="720514"/>
            <a:ext cx="2906135" cy="16747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0000" y="480001"/>
            <a:ext cx="3600000" cy="360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94360" y="4247777"/>
            <a:ext cx="3067988" cy="235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17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0" y="6396863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cap="all" dirty="0">
                <a:solidFill>
                  <a:srgbClr val="000000"/>
                </a:solidFill>
              </a:rPr>
              <a:t>14/12/2021</a:t>
            </a: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21"/>
            <a:ext cx="11232819" cy="323935"/>
          </a:xfrm>
        </p:spPr>
        <p:txBody>
          <a:bodyPr/>
          <a:lstStyle>
            <a:lvl1pPr marL="9525" indent="8570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920" indent="-14396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8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800" y="2276876"/>
            <a:ext cx="11232445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63048184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371" y="2084858"/>
            <a:ext cx="3360000" cy="3840427"/>
          </a:xfrm>
        </p:spPr>
        <p:txBody>
          <a:bodyPr/>
          <a:lstStyle>
            <a:lvl1pPr marL="143960" indent="-14396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20" indent="-14396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084851"/>
            <a:ext cx="3360000" cy="3814349"/>
          </a:xfrm>
        </p:spPr>
        <p:txBody>
          <a:bodyPr/>
          <a:lstStyle>
            <a:lvl1pPr marL="143960" indent="-14396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20" indent="-14396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084851"/>
            <a:ext cx="3360000" cy="3814349"/>
          </a:xfrm>
        </p:spPr>
        <p:txBody>
          <a:bodyPr/>
          <a:lstStyle>
            <a:lvl1pPr marL="143960" indent="-14396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20" indent="-14396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11" y="6396863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cap="all" dirty="0">
                <a:solidFill>
                  <a:srgbClr val="000000"/>
                </a:solidFill>
              </a:rPr>
              <a:t>14/12/2021</a:t>
            </a:r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11" y="910403"/>
            <a:ext cx="11233152" cy="719988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8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18343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11" y="6396863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cap="all" dirty="0">
                <a:solidFill>
                  <a:srgbClr val="000000"/>
                </a:solidFill>
              </a:rPr>
              <a:t>14/12/2021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8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1801" y="1664921"/>
            <a:ext cx="11232819" cy="323935"/>
          </a:xfrm>
        </p:spPr>
        <p:txBody>
          <a:bodyPr/>
          <a:lstStyle>
            <a:lvl1pPr marL="0" indent="9523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920" indent="-14396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11" y="910403"/>
            <a:ext cx="11233152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31371" y="2276876"/>
            <a:ext cx="3408628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67808" y="2276876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304245" y="2276876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4209044114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371" y="2276876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11" y="6396863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cap="all" dirty="0">
                <a:solidFill>
                  <a:srgbClr val="000000"/>
                </a:solidFill>
              </a:rPr>
              <a:t>14/12/2021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21"/>
            <a:ext cx="11232819" cy="323935"/>
          </a:xfrm>
        </p:spPr>
        <p:txBody>
          <a:bodyPr/>
          <a:lstStyle>
            <a:lvl1pPr marL="0" indent="9523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920" indent="-14396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11" y="910403"/>
            <a:ext cx="11233152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8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75787" y="2276876"/>
            <a:ext cx="7488832" cy="3840427"/>
          </a:xfr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678970464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304245" y="2276876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11" y="6396863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cap="all" dirty="0">
                <a:solidFill>
                  <a:srgbClr val="000000"/>
                </a:solidFill>
              </a:rPr>
              <a:t>14/12/2021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21"/>
            <a:ext cx="11232819" cy="323935"/>
          </a:xfrm>
        </p:spPr>
        <p:txBody>
          <a:bodyPr/>
          <a:lstStyle>
            <a:lvl1pPr marL="0" indent="9523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920" indent="-14396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11" y="910403"/>
            <a:ext cx="11233152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8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1371" y="2276886"/>
            <a:ext cx="7681384" cy="3839633"/>
          </a:xfrm>
        </p:spPr>
        <p:txBody>
          <a:bodyPr/>
          <a:lstStyle/>
          <a:p>
            <a:r>
              <a:rPr lang="fr-FR" dirty="0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1492651352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29DF172-12F0-D244-8F51-E16DC0507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000" y="336000"/>
            <a:ext cx="1920000" cy="1920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0" y="2852936"/>
            <a:ext cx="11232000" cy="3057632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00" b="1" cap="all" baseline="0"/>
            </a:lvl1pPr>
            <a:lvl2pPr marL="92054" indent="0">
              <a:spcBef>
                <a:spcPts val="500"/>
              </a:spcBef>
              <a:spcAft>
                <a:spcPts val="0"/>
              </a:spcAft>
              <a:buNone/>
              <a:tabLst/>
              <a:defRPr sz="19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431801" y="6379200"/>
            <a:ext cx="11232819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11" y="6396863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cap="all" dirty="0">
                <a:solidFill>
                  <a:srgbClr val="000000"/>
                </a:solidFill>
              </a:rPr>
              <a:t>14/12/2021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423936" y="260648"/>
            <a:ext cx="6241025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B5534E2-19C3-C848-AD92-C2BA62CED4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753077" y="466404"/>
            <a:ext cx="2660949" cy="153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26558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92364" y="1371936"/>
            <a:ext cx="12192000" cy="5925277"/>
          </a:xfrm>
          <a:solidFill>
            <a:schemeClr val="tx2"/>
          </a:solidFill>
        </p:spPr>
        <p:txBody>
          <a:bodyPr tIns="1079733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85713" y="6396863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fr-FR" cap="all" dirty="0">
                <a:solidFill>
                  <a:srgbClr val="FFFFFF"/>
                </a:solidFill>
              </a:rPr>
              <a:t>14/12/2021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59918" anchor="ctr" anchorCtr="0"/>
          <a:lstStyle>
            <a:lvl1pPr marL="395901" indent="-395901">
              <a:buFont typeface="+mj-lt"/>
              <a:buAutoNum type="arabicPeriod"/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714212" y="213914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4321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3729-ACD4-45CB-8055-6856C9B83A95}" type="datetime1">
              <a:rPr lang="fr-FR" smtClean="0"/>
              <a:t>12/11/2025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de l’Offre de Soins et de l’Autonomie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B1C7-12F7-4DDC-AF63-98DF718F811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5765452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>
                <a:solidFill>
                  <a:srgbClr val="000000">
                    <a:alpha val="0"/>
                  </a:srgbClr>
                </a:solidFill>
              </a:rPr>
              <a:t>14/12/2021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829287"/>
            <a:ext cx="4320000" cy="597263"/>
          </a:xfrm>
        </p:spPr>
        <p:txBody>
          <a:bodyPr anchor="ctr" anchorCtr="0"/>
          <a:lstStyle>
            <a:lvl1pPr algn="l">
              <a:defRPr sz="1200"/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‹N°›</a:t>
            </a:fld>
            <a:endParaRPr lang="fr-FR" dirty="0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315052" y="720514"/>
            <a:ext cx="2906135" cy="16747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0000" y="480001"/>
            <a:ext cx="3600000" cy="360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73810" y="4941454"/>
            <a:ext cx="2338592" cy="17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40827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0" y="6396862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cap="all" dirty="0">
                <a:solidFill>
                  <a:srgbClr val="000000"/>
                </a:solidFill>
              </a:rPr>
              <a:t>14/12/2021</a:t>
            </a: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21"/>
            <a:ext cx="11232819" cy="323935"/>
          </a:xfrm>
        </p:spPr>
        <p:txBody>
          <a:bodyPr/>
          <a:lstStyle>
            <a:lvl1pPr marL="9525" indent="8570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920" indent="-14396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8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DOSA/GFPS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800" y="2276876"/>
            <a:ext cx="11232445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970252538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371" y="2084858"/>
            <a:ext cx="3360000" cy="3840427"/>
          </a:xfrm>
        </p:spPr>
        <p:txBody>
          <a:bodyPr/>
          <a:lstStyle>
            <a:lvl1pPr marL="143960" indent="-14396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20" indent="-14396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084851"/>
            <a:ext cx="3360000" cy="3814349"/>
          </a:xfrm>
        </p:spPr>
        <p:txBody>
          <a:bodyPr/>
          <a:lstStyle>
            <a:lvl1pPr marL="143960" indent="-14396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20" indent="-14396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084851"/>
            <a:ext cx="3360000" cy="3814349"/>
          </a:xfrm>
        </p:spPr>
        <p:txBody>
          <a:bodyPr/>
          <a:lstStyle>
            <a:lvl1pPr marL="143960" indent="-14396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20" indent="-14396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11" y="639686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cap="all" dirty="0">
                <a:solidFill>
                  <a:srgbClr val="000000"/>
                </a:solidFill>
              </a:rPr>
              <a:t>14/12/2021</a:t>
            </a:r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11" y="910403"/>
            <a:ext cx="11233152" cy="719988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8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DOSA/GFPS</a:t>
            </a:r>
          </a:p>
        </p:txBody>
      </p:sp>
    </p:spTree>
    <p:extLst>
      <p:ext uri="{BB962C8B-B14F-4D97-AF65-F5344CB8AC3E}">
        <p14:creationId xmlns:p14="http://schemas.microsoft.com/office/powerpoint/2010/main" val="270191903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11" y="639686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cap="all" dirty="0">
                <a:solidFill>
                  <a:srgbClr val="000000"/>
                </a:solidFill>
              </a:rPr>
              <a:t>14/12/2021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8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DOSA/GFPS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1801" y="1664921"/>
            <a:ext cx="11232819" cy="323935"/>
          </a:xfrm>
        </p:spPr>
        <p:txBody>
          <a:bodyPr/>
          <a:lstStyle>
            <a:lvl1pPr marL="0" indent="9523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920" indent="-14396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11" y="910403"/>
            <a:ext cx="11233152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31371" y="2276876"/>
            <a:ext cx="3408628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67808" y="2276876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304245" y="2276876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161264232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371" y="2276876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11" y="639686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cap="all" dirty="0">
                <a:solidFill>
                  <a:srgbClr val="000000"/>
                </a:solidFill>
              </a:rPr>
              <a:t>14/12/2021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21"/>
            <a:ext cx="11232819" cy="323935"/>
          </a:xfrm>
        </p:spPr>
        <p:txBody>
          <a:bodyPr/>
          <a:lstStyle>
            <a:lvl1pPr marL="0" indent="9523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920" indent="-14396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11" y="910403"/>
            <a:ext cx="11233152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8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DOSA/GFPS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75787" y="2276876"/>
            <a:ext cx="7488832" cy="3840427"/>
          </a:xfr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133300033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304245" y="2276876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11" y="639686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cap="all" dirty="0">
                <a:solidFill>
                  <a:srgbClr val="000000"/>
                </a:solidFill>
              </a:rPr>
              <a:t>14/12/2021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21"/>
            <a:ext cx="11232819" cy="323935"/>
          </a:xfrm>
        </p:spPr>
        <p:txBody>
          <a:bodyPr/>
          <a:lstStyle>
            <a:lvl1pPr marL="0" indent="9523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920" indent="-14396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11" y="910403"/>
            <a:ext cx="11233152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8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DOSA/GFPS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1371" y="2276886"/>
            <a:ext cx="7681384" cy="3839633"/>
          </a:xfrm>
        </p:spPr>
        <p:txBody>
          <a:bodyPr/>
          <a:lstStyle/>
          <a:p>
            <a:r>
              <a:rPr lang="fr-FR" dirty="0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3714292923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29DF172-12F0-D244-8F51-E16DC0507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000" y="336000"/>
            <a:ext cx="1920000" cy="1920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0" y="2852936"/>
            <a:ext cx="11232000" cy="3057632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00" b="1" cap="all" baseline="0"/>
            </a:lvl1pPr>
            <a:lvl2pPr marL="92054" indent="0">
              <a:spcBef>
                <a:spcPts val="500"/>
              </a:spcBef>
              <a:spcAft>
                <a:spcPts val="0"/>
              </a:spcAft>
              <a:buNone/>
              <a:tabLst/>
              <a:defRPr sz="19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431801" y="6379200"/>
            <a:ext cx="11232819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11" y="639686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cap="all" dirty="0">
                <a:solidFill>
                  <a:srgbClr val="000000"/>
                </a:solidFill>
              </a:rPr>
              <a:t>14/12/2021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423936" y="260648"/>
            <a:ext cx="6241025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DOSA/GFPS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B5534E2-19C3-C848-AD92-C2BA62CED4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753077" y="466404"/>
            <a:ext cx="2660949" cy="153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74995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9"/>
            <a:ext cx="12192000" cy="5925277"/>
          </a:xfrm>
          <a:solidFill>
            <a:schemeClr val="tx2"/>
          </a:solidFill>
        </p:spPr>
        <p:txBody>
          <a:bodyPr tIns="1079733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85713" y="6396862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fr-FR" cap="all" dirty="0">
                <a:solidFill>
                  <a:srgbClr val="FFFFFF"/>
                </a:solidFill>
              </a:rPr>
              <a:t>14/12/2021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59918" anchor="ctr" anchorCtr="0"/>
          <a:lstStyle>
            <a:lvl1pPr marL="395901" indent="-395901">
              <a:buFont typeface="+mj-lt"/>
              <a:buAutoNum type="arabicPeriod"/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8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DOSA/GFPS</a:t>
            </a:r>
          </a:p>
        </p:txBody>
      </p:sp>
    </p:spTree>
    <p:extLst>
      <p:ext uri="{BB962C8B-B14F-4D97-AF65-F5344CB8AC3E}">
        <p14:creationId xmlns:p14="http://schemas.microsoft.com/office/powerpoint/2010/main" val="1772041773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>
                <a:solidFill>
                  <a:srgbClr val="000000">
                    <a:alpha val="0"/>
                  </a:srgbClr>
                </a:solidFill>
              </a:rPr>
              <a:t>14/12/2021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829286"/>
            <a:ext cx="4320000" cy="597263"/>
          </a:xfrm>
        </p:spPr>
        <p:txBody>
          <a:bodyPr anchor="ctr" anchorCtr="0"/>
          <a:lstStyle>
            <a:lvl1pPr algn="l">
              <a:defRPr sz="1200"/>
            </a:lvl1pPr>
          </a:lstStyle>
          <a:p>
            <a:r>
              <a:rPr lang="fr-FR" dirty="0">
                <a:solidFill>
                  <a:srgbClr val="000000"/>
                </a:solidFill>
              </a:rPr>
              <a:t>DOSA/GFPS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‹N°›</a:t>
            </a:fld>
            <a:endParaRPr lang="fr-FR" dirty="0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315052" y="720514"/>
            <a:ext cx="2906135" cy="16747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0000" y="480001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14175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0" y="6396854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>
                <a:solidFill>
                  <a:srgbClr val="000000"/>
                </a:solidFill>
              </a:rPr>
              <a:pPr/>
              <a:t>12/11/2025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18"/>
            <a:ext cx="11232819" cy="323935"/>
          </a:xfrm>
        </p:spPr>
        <p:txBody>
          <a:bodyPr/>
          <a:lstStyle>
            <a:lvl1pPr marL="12700" indent="114276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04" indent="-191962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DOSA / PPI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800" y="2276873"/>
            <a:ext cx="11232445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8461517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49" y="1709751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49" y="4589466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D247-0AE8-4CA3-8BA9-D157CAB15A99}" type="datetime1">
              <a:rPr lang="fr-FR" smtClean="0"/>
              <a:t>12/11/2025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de l’Offre de Soins et de l’Autonomie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B1C7-12F7-4DDC-AF63-98DF718F811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1441896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371" y="2084853"/>
            <a:ext cx="3360000" cy="3840427"/>
          </a:xfrm>
        </p:spPr>
        <p:txBody>
          <a:bodyPr/>
          <a:lstStyle>
            <a:lvl1pPr marL="191962" indent="-191962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04" indent="-191962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084851"/>
            <a:ext cx="3360000" cy="3814349"/>
          </a:xfrm>
        </p:spPr>
        <p:txBody>
          <a:bodyPr/>
          <a:lstStyle>
            <a:lvl1pPr marL="191962" indent="-191962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04" indent="-191962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084851"/>
            <a:ext cx="3360000" cy="3814349"/>
          </a:xfrm>
        </p:spPr>
        <p:txBody>
          <a:bodyPr/>
          <a:lstStyle>
            <a:lvl1pPr marL="191962" indent="-191962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04" indent="-191962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11" y="6396854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 b="1">
                <a:solidFill>
                  <a:schemeClr val="tx1"/>
                </a:solidFill>
              </a:defRPr>
            </a:lvl1pPr>
          </a:lstStyle>
          <a:p>
            <a:fld id="{251C71F6-E0A6-1740-B64F-38F332886BAF}" type="datetime1">
              <a:rPr lang="fr-FR" cap="all" smtClean="0">
                <a:solidFill>
                  <a:srgbClr val="000000"/>
                </a:solidFill>
              </a:rPr>
              <a:pPr/>
              <a:t>12/11/2025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11" y="910403"/>
            <a:ext cx="11233152" cy="719988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DOSA / PPI</a:t>
            </a:r>
          </a:p>
        </p:txBody>
      </p:sp>
    </p:spTree>
    <p:extLst>
      <p:ext uri="{BB962C8B-B14F-4D97-AF65-F5344CB8AC3E}">
        <p14:creationId xmlns:p14="http://schemas.microsoft.com/office/powerpoint/2010/main" val="1873028364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11" y="6396854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 b="1">
                <a:solidFill>
                  <a:schemeClr val="tx1"/>
                </a:solidFill>
              </a:defRPr>
            </a:lvl1pPr>
          </a:lstStyle>
          <a:p>
            <a:fld id="{5E6183FC-BA60-7C49-ABF3-B50982741576}" type="datetime1">
              <a:rPr lang="fr-FR" cap="all" smtClean="0">
                <a:solidFill>
                  <a:srgbClr val="000000"/>
                </a:solidFill>
              </a:rPr>
              <a:pPr/>
              <a:t>12/11/2025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DOSA / PPI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1801" y="1664918"/>
            <a:ext cx="11232819" cy="323935"/>
          </a:xfrm>
        </p:spPr>
        <p:txBody>
          <a:bodyPr/>
          <a:lstStyle>
            <a:lvl1pPr marL="0" indent="12696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04" indent="-191962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11" y="910403"/>
            <a:ext cx="11233152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31371" y="2276873"/>
            <a:ext cx="3408628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67808" y="2276873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304245" y="2276873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03838832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371" y="2276873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11" y="6396854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 b="1">
                <a:solidFill>
                  <a:schemeClr val="tx1"/>
                </a:solidFill>
              </a:defRPr>
            </a:lvl1pPr>
          </a:lstStyle>
          <a:p>
            <a:fld id="{0597CDB5-73DC-8641-8CC1-FAD9379FD627}" type="datetime1">
              <a:rPr lang="fr-FR" cap="all" smtClean="0">
                <a:solidFill>
                  <a:srgbClr val="000000"/>
                </a:solidFill>
              </a:rPr>
              <a:pPr/>
              <a:t>12/11/2025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18"/>
            <a:ext cx="11232819" cy="323935"/>
          </a:xfrm>
        </p:spPr>
        <p:txBody>
          <a:bodyPr/>
          <a:lstStyle>
            <a:lvl1pPr marL="0" indent="12696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04" indent="-191962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11" y="910403"/>
            <a:ext cx="11233152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DOSA / PPI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75787" y="2276873"/>
            <a:ext cx="7488832" cy="3840427"/>
          </a:xfr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439997004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304245" y="2276873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11" y="6396854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 b="1">
                <a:solidFill>
                  <a:schemeClr val="tx1"/>
                </a:solidFill>
              </a:defRPr>
            </a:lvl1pPr>
          </a:lstStyle>
          <a:p>
            <a:fld id="{8E1290DD-BE4D-794B-919C-D565D1B9C67D}" type="datetime1">
              <a:rPr lang="fr-FR" cap="all" smtClean="0">
                <a:solidFill>
                  <a:srgbClr val="000000"/>
                </a:solidFill>
              </a:rPr>
              <a:pPr/>
              <a:t>12/11/2025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18"/>
            <a:ext cx="11232819" cy="323935"/>
          </a:xfrm>
        </p:spPr>
        <p:txBody>
          <a:bodyPr/>
          <a:lstStyle>
            <a:lvl1pPr marL="0" indent="12696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04" indent="-191962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11" y="910403"/>
            <a:ext cx="11233152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DOSA / PPI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1371" y="2276885"/>
            <a:ext cx="7681384" cy="3839633"/>
          </a:xfrm>
        </p:spPr>
        <p:txBody>
          <a:bodyPr/>
          <a:lstStyle/>
          <a:p>
            <a:r>
              <a:rPr lang="fr-FR" dirty="0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3712927761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29DF172-12F0-D244-8F51-E16DC0507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000" y="336000"/>
            <a:ext cx="1920000" cy="1920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0" y="2852936"/>
            <a:ext cx="11232000" cy="3057632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00" b="1" cap="all" baseline="0"/>
            </a:lvl1pPr>
            <a:lvl2pPr marL="122742" indent="0">
              <a:spcBef>
                <a:spcPts val="667"/>
              </a:spcBef>
              <a:spcAft>
                <a:spcPts val="0"/>
              </a:spcAft>
              <a:buNone/>
              <a:tabLst/>
              <a:defRPr sz="25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431801" y="6379200"/>
            <a:ext cx="11232819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11" y="6396854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 b="1">
                <a:solidFill>
                  <a:schemeClr val="tx1"/>
                </a:solidFill>
              </a:defRPr>
            </a:lvl1pPr>
          </a:lstStyle>
          <a:p>
            <a:fld id="{D7698221-35EF-134F-B87A-568DECC70F29}" type="datetime1">
              <a:rPr lang="fr-FR" cap="all" smtClean="0">
                <a:solidFill>
                  <a:srgbClr val="000000"/>
                </a:solidFill>
              </a:rPr>
              <a:pPr/>
              <a:t>12/11/2025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423936" y="260648"/>
            <a:ext cx="6241025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DOSA / PPI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B5534E2-19C3-C848-AD92-C2BA62CED4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753077" y="466404"/>
            <a:ext cx="2660949" cy="153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72676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1"/>
            <a:ext cx="12192000" cy="5925277"/>
          </a:xfrm>
          <a:solidFill>
            <a:schemeClr val="tx2"/>
          </a:solidFill>
        </p:spPr>
        <p:txBody>
          <a:bodyPr tIns="1439676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85713" y="6396854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 b="1">
                <a:solidFill>
                  <a:schemeClr val="bg1"/>
                </a:solidFill>
              </a:defRPr>
            </a:lvl1pPr>
          </a:lstStyle>
          <a:p>
            <a:fld id="{5F7325A3-5315-1B4B-A0D9-112471EB5837}" type="datetime1">
              <a:rPr lang="fr-FR" cap="all" smtClean="0">
                <a:solidFill>
                  <a:srgbClr val="FFFFFF"/>
                </a:solidFill>
              </a:rPr>
              <a:pPr/>
              <a:t>12/11/2025</a:t>
            </a:fld>
            <a:endParaRPr lang="fr-FR" cap="all" dirty="0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479892" anchor="ctr" anchorCtr="0"/>
          <a:lstStyle>
            <a:lvl1pPr marL="527880" indent="-527880">
              <a:buFont typeface="+mj-lt"/>
              <a:buAutoNum type="arabicPeriod"/>
              <a:defRPr sz="43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DOSA / PPI</a:t>
            </a:r>
          </a:p>
        </p:txBody>
      </p:sp>
    </p:spTree>
    <p:extLst>
      <p:ext uri="{BB962C8B-B14F-4D97-AF65-F5344CB8AC3E}">
        <p14:creationId xmlns:p14="http://schemas.microsoft.com/office/powerpoint/2010/main" val="2201382638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12/11/2025</a:t>
            </a:fld>
            <a:endParaRPr lang="fr-FR" dirty="0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829278"/>
            <a:ext cx="4320000" cy="597263"/>
          </a:xfrm>
        </p:spPr>
        <p:txBody>
          <a:bodyPr anchor="ctr" anchorCtr="0"/>
          <a:lstStyle>
            <a:lvl1pPr algn="l">
              <a:defRPr sz="1500"/>
            </a:lvl1pPr>
          </a:lstStyle>
          <a:p>
            <a:r>
              <a:rPr lang="fr-FR" dirty="0">
                <a:solidFill>
                  <a:srgbClr val="000000"/>
                </a:solidFill>
              </a:rPr>
              <a:t>DOSA / PPI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‹N°›</a:t>
            </a:fld>
            <a:endParaRPr lang="fr-FR" dirty="0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315052" y="720510"/>
            <a:ext cx="2906135" cy="16747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0000" y="480001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06947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0" y="6396850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>
                <a:solidFill>
                  <a:srgbClr val="000000"/>
                </a:solidFill>
              </a:rPr>
              <a:pPr/>
              <a:t>12/11/2025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13"/>
            <a:ext cx="11232819" cy="323935"/>
          </a:xfrm>
        </p:spPr>
        <p:txBody>
          <a:bodyPr/>
          <a:lstStyle>
            <a:lvl1pPr marL="12700" indent="114284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36" indent="-191974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Intitulé de la direction/service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800" y="2276873"/>
            <a:ext cx="11232445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972814649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371" y="2084853"/>
            <a:ext cx="3360000" cy="3840427"/>
          </a:xfrm>
        </p:spPr>
        <p:txBody>
          <a:bodyPr/>
          <a:lstStyle>
            <a:lvl1pPr marL="191974" indent="-191974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36" indent="-191974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084851"/>
            <a:ext cx="3360000" cy="3814349"/>
          </a:xfrm>
        </p:spPr>
        <p:txBody>
          <a:bodyPr/>
          <a:lstStyle>
            <a:lvl1pPr marL="191974" indent="-191974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36" indent="-191974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084851"/>
            <a:ext cx="3360000" cy="3814349"/>
          </a:xfrm>
        </p:spPr>
        <p:txBody>
          <a:bodyPr/>
          <a:lstStyle>
            <a:lvl1pPr marL="191974" indent="-191974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36" indent="-191974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8" y="6396850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 b="1">
                <a:solidFill>
                  <a:schemeClr val="tx1"/>
                </a:solidFill>
              </a:defRPr>
            </a:lvl1pPr>
          </a:lstStyle>
          <a:p>
            <a:fld id="{251C71F6-E0A6-1740-B64F-38F332886BAF}" type="datetime1">
              <a:rPr lang="fr-FR" cap="all" smtClean="0">
                <a:solidFill>
                  <a:srgbClr val="000000"/>
                </a:solidFill>
              </a:rPr>
              <a:pPr/>
              <a:t>12/11/2025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7" y="910403"/>
            <a:ext cx="11233152" cy="719988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1506077798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8" y="6396850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 b="1">
                <a:solidFill>
                  <a:schemeClr val="tx1"/>
                </a:solidFill>
              </a:defRPr>
            </a:lvl1pPr>
          </a:lstStyle>
          <a:p>
            <a:fld id="{5E6183FC-BA60-7C49-ABF3-B50982741576}" type="datetime1">
              <a:rPr lang="fr-FR" cap="all" smtClean="0">
                <a:solidFill>
                  <a:srgbClr val="000000"/>
                </a:solidFill>
              </a:rPr>
              <a:pPr/>
              <a:t>12/11/2025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Intitulé de la direction/service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1801" y="1664913"/>
            <a:ext cx="11232819" cy="323935"/>
          </a:xfrm>
        </p:spPr>
        <p:txBody>
          <a:bodyPr/>
          <a:lstStyle>
            <a:lvl1pPr marL="0" indent="126979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36" indent="-191974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7" y="910403"/>
            <a:ext cx="11233152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31371" y="2276873"/>
            <a:ext cx="3408628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67808" y="2276873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304245" y="2276873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1335755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1" y="1825626"/>
            <a:ext cx="5181600" cy="435133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BEFD-D305-46DF-A384-4EFB0DF64D92}" type="datetime1">
              <a:rPr lang="fr-FR" smtClean="0"/>
              <a:t>12/11/2025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de l’Offre de Soins et de l’Autonomie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B1C7-12F7-4DDC-AF63-98DF718F811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3727269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371" y="2276873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8" y="6396850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 b="1">
                <a:solidFill>
                  <a:schemeClr val="tx1"/>
                </a:solidFill>
              </a:defRPr>
            </a:lvl1pPr>
          </a:lstStyle>
          <a:p>
            <a:fld id="{0597CDB5-73DC-8641-8CC1-FAD9379FD627}" type="datetime1">
              <a:rPr lang="fr-FR" cap="all" smtClean="0">
                <a:solidFill>
                  <a:srgbClr val="000000"/>
                </a:solidFill>
              </a:rPr>
              <a:pPr/>
              <a:t>12/11/2025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13"/>
            <a:ext cx="11232819" cy="323935"/>
          </a:xfrm>
        </p:spPr>
        <p:txBody>
          <a:bodyPr/>
          <a:lstStyle>
            <a:lvl1pPr marL="0" indent="126979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36" indent="-191974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7" y="910403"/>
            <a:ext cx="11233152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Intitulé de la direction/service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75787" y="2276873"/>
            <a:ext cx="7488832" cy="3840427"/>
          </a:xfr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632511823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304245" y="2276873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8" y="6396850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 b="1">
                <a:solidFill>
                  <a:schemeClr val="tx1"/>
                </a:solidFill>
              </a:defRPr>
            </a:lvl1pPr>
          </a:lstStyle>
          <a:p>
            <a:fld id="{8E1290DD-BE4D-794B-919C-D565D1B9C67D}" type="datetime1">
              <a:rPr lang="fr-FR" cap="all" smtClean="0">
                <a:solidFill>
                  <a:srgbClr val="000000"/>
                </a:solidFill>
              </a:rPr>
              <a:pPr/>
              <a:t>12/11/2025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13"/>
            <a:ext cx="11232819" cy="323935"/>
          </a:xfrm>
        </p:spPr>
        <p:txBody>
          <a:bodyPr/>
          <a:lstStyle>
            <a:lvl1pPr marL="0" indent="126979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36" indent="-191974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7" y="910403"/>
            <a:ext cx="11233152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Intitulé de la direction/service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1371" y="2276881"/>
            <a:ext cx="7681384" cy="3839633"/>
          </a:xfrm>
        </p:spPr>
        <p:txBody>
          <a:bodyPr/>
          <a:lstStyle/>
          <a:p>
            <a:r>
              <a:rPr lang="fr-FR" dirty="0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3301192857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29DF172-12F0-D244-8F51-E16DC0507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000" y="336000"/>
            <a:ext cx="1920000" cy="1920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0" y="2852936"/>
            <a:ext cx="11232000" cy="3057632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00" b="1" cap="all" baseline="0"/>
            </a:lvl1pPr>
            <a:lvl2pPr marL="122750" indent="0">
              <a:spcBef>
                <a:spcPts val="667"/>
              </a:spcBef>
              <a:spcAft>
                <a:spcPts val="0"/>
              </a:spcAft>
              <a:buNone/>
              <a:tabLst/>
              <a:defRPr sz="25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431801" y="6379200"/>
            <a:ext cx="11232819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8" y="6396850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 b="1">
                <a:solidFill>
                  <a:schemeClr val="tx1"/>
                </a:solidFill>
              </a:defRPr>
            </a:lvl1pPr>
          </a:lstStyle>
          <a:p>
            <a:fld id="{D7698221-35EF-134F-B87A-568DECC70F29}" type="datetime1">
              <a:rPr lang="fr-FR" cap="all" smtClean="0">
                <a:solidFill>
                  <a:srgbClr val="000000"/>
                </a:solidFill>
              </a:rPr>
              <a:pPr/>
              <a:t>12/11/2025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423934" y="260648"/>
            <a:ext cx="6241025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Intitulé de la direction/service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B5534E2-19C3-C848-AD92-C2BA62CED4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753077" y="466404"/>
            <a:ext cx="2660949" cy="153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71600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1"/>
            <a:ext cx="12192000" cy="5925277"/>
          </a:xfrm>
          <a:solidFill>
            <a:schemeClr val="tx2"/>
          </a:solidFill>
        </p:spPr>
        <p:txBody>
          <a:bodyPr tIns="1439784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85713" y="6396850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 b="1">
                <a:solidFill>
                  <a:schemeClr val="bg1"/>
                </a:solidFill>
              </a:defRPr>
            </a:lvl1pPr>
          </a:lstStyle>
          <a:p>
            <a:fld id="{5F7325A3-5315-1B4B-A0D9-112471EB5837}" type="datetime1">
              <a:rPr lang="fr-FR" cap="all" smtClean="0">
                <a:solidFill>
                  <a:srgbClr val="FFFFFF"/>
                </a:solidFill>
              </a:rPr>
              <a:pPr/>
              <a:t>12/11/2025</a:t>
            </a:fld>
            <a:endParaRPr lang="fr-FR" cap="all" dirty="0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479928" anchor="ctr" anchorCtr="0"/>
          <a:lstStyle>
            <a:lvl1pPr marL="527920" indent="-527920">
              <a:buFont typeface="+mj-lt"/>
              <a:buAutoNum type="arabicPeriod"/>
              <a:defRPr sz="43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3142115435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12/11/2025</a:t>
            </a:fld>
            <a:endParaRPr lang="fr-FR" dirty="0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829274"/>
            <a:ext cx="4320000" cy="597263"/>
          </a:xfrm>
        </p:spPr>
        <p:txBody>
          <a:bodyPr anchor="ctr" anchorCtr="0"/>
          <a:lstStyle>
            <a:lvl1pPr algn="l">
              <a:defRPr sz="1500"/>
            </a:lvl1pPr>
          </a:lstStyle>
          <a:p>
            <a:r>
              <a:rPr lang="fr-FR" dirty="0">
                <a:solidFill>
                  <a:srgbClr val="000000"/>
                </a:solidFill>
              </a:rPr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‹N°›</a:t>
            </a:fld>
            <a:endParaRPr lang="fr-FR" dirty="0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315052" y="720510"/>
            <a:ext cx="2906135" cy="16747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0000" y="480001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11783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0" y="6396851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cap="all" dirty="0">
                <a:solidFill>
                  <a:srgbClr val="000000"/>
                </a:solidFill>
              </a:rPr>
              <a:t>14/12/2021</a:t>
            </a: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14"/>
            <a:ext cx="11232819" cy="323935"/>
          </a:xfrm>
        </p:spPr>
        <p:txBody>
          <a:bodyPr/>
          <a:lstStyle>
            <a:lvl1pPr marL="9525" indent="8571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960" indent="-14398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8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DOSA/GFPS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800" y="2276873"/>
            <a:ext cx="11232445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130436615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371" y="2084853"/>
            <a:ext cx="3360000" cy="3840427"/>
          </a:xfrm>
        </p:spPr>
        <p:txBody>
          <a:bodyPr/>
          <a:lstStyle>
            <a:lvl1pPr marL="143980" indent="-14398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60" indent="-14398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084851"/>
            <a:ext cx="3360000" cy="3814349"/>
          </a:xfrm>
        </p:spPr>
        <p:txBody>
          <a:bodyPr/>
          <a:lstStyle>
            <a:lvl1pPr marL="143980" indent="-14398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60" indent="-14398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084851"/>
            <a:ext cx="3360000" cy="3814349"/>
          </a:xfrm>
        </p:spPr>
        <p:txBody>
          <a:bodyPr/>
          <a:lstStyle>
            <a:lvl1pPr marL="143980" indent="-14398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60" indent="-14398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9" y="6396851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cap="all" dirty="0">
                <a:solidFill>
                  <a:srgbClr val="000000"/>
                </a:solidFill>
              </a:rPr>
              <a:t>14/12/2021</a:t>
            </a:r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9" y="910403"/>
            <a:ext cx="11233152" cy="719988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8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DOSA/GFPS</a:t>
            </a:r>
          </a:p>
        </p:txBody>
      </p:sp>
    </p:spTree>
    <p:extLst>
      <p:ext uri="{BB962C8B-B14F-4D97-AF65-F5344CB8AC3E}">
        <p14:creationId xmlns:p14="http://schemas.microsoft.com/office/powerpoint/2010/main" val="1250426157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9" y="6396851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cap="all" dirty="0">
                <a:solidFill>
                  <a:srgbClr val="000000"/>
                </a:solidFill>
              </a:rPr>
              <a:t>14/12/2021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8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DOSA/GFPS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1801" y="1664914"/>
            <a:ext cx="11232819" cy="323935"/>
          </a:xfrm>
        </p:spPr>
        <p:txBody>
          <a:bodyPr/>
          <a:lstStyle>
            <a:lvl1pPr marL="0" indent="9524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960" indent="-14398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9" y="910403"/>
            <a:ext cx="11233152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31371" y="2276873"/>
            <a:ext cx="3408628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67808" y="2276873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304245" y="2276873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707490074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371" y="2276873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9" y="6396851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cap="all" dirty="0">
                <a:solidFill>
                  <a:srgbClr val="000000"/>
                </a:solidFill>
              </a:rPr>
              <a:t>14/12/2021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14"/>
            <a:ext cx="11232819" cy="323935"/>
          </a:xfrm>
        </p:spPr>
        <p:txBody>
          <a:bodyPr/>
          <a:lstStyle>
            <a:lvl1pPr marL="0" indent="9524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960" indent="-14398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9" y="910403"/>
            <a:ext cx="11233152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8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DOSA/GFPS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75787" y="2276873"/>
            <a:ext cx="7488832" cy="3840427"/>
          </a:xfr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129927934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304245" y="2276873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9" y="6396851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cap="all" dirty="0">
                <a:solidFill>
                  <a:srgbClr val="000000"/>
                </a:solidFill>
              </a:rPr>
              <a:t>14/12/2021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14"/>
            <a:ext cx="11232819" cy="323935"/>
          </a:xfrm>
        </p:spPr>
        <p:txBody>
          <a:bodyPr/>
          <a:lstStyle>
            <a:lvl1pPr marL="0" indent="9524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960" indent="-14398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9" y="910403"/>
            <a:ext cx="11233152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8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DOSA/GFPS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1371" y="2276882"/>
            <a:ext cx="7681384" cy="3839633"/>
          </a:xfrm>
        </p:spPr>
        <p:txBody>
          <a:bodyPr/>
          <a:lstStyle/>
          <a:p>
            <a:r>
              <a:rPr lang="fr-FR" dirty="0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06218855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30"/>
            <a:ext cx="10515601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3" indent="0">
              <a:buNone/>
              <a:defRPr sz="2000" b="1"/>
            </a:lvl2pPr>
            <a:lvl3pPr marL="914173" indent="0">
              <a:buNone/>
              <a:defRPr sz="1900" b="1"/>
            </a:lvl3pPr>
            <a:lvl4pPr marL="1371260" indent="0">
              <a:buNone/>
              <a:defRPr sz="1600" b="1"/>
            </a:lvl4pPr>
            <a:lvl5pPr marL="1828346" indent="0">
              <a:buNone/>
              <a:defRPr sz="1600" b="1"/>
            </a:lvl5pPr>
            <a:lvl6pPr marL="2285438" indent="0">
              <a:buNone/>
              <a:defRPr sz="1600" b="1"/>
            </a:lvl6pPr>
            <a:lvl7pPr marL="2742518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3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3" indent="0">
              <a:buNone/>
              <a:defRPr sz="2000" b="1"/>
            </a:lvl2pPr>
            <a:lvl3pPr marL="914173" indent="0">
              <a:buNone/>
              <a:defRPr sz="1900" b="1"/>
            </a:lvl3pPr>
            <a:lvl4pPr marL="1371260" indent="0">
              <a:buNone/>
              <a:defRPr sz="1600" b="1"/>
            </a:lvl4pPr>
            <a:lvl5pPr marL="1828346" indent="0">
              <a:buNone/>
              <a:defRPr sz="1600" b="1"/>
            </a:lvl5pPr>
            <a:lvl6pPr marL="2285438" indent="0">
              <a:buNone/>
              <a:defRPr sz="1600" b="1"/>
            </a:lvl6pPr>
            <a:lvl7pPr marL="2742518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3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17BB-965E-430C-BA94-565D9FA36A15}" type="datetime1">
              <a:rPr lang="fr-FR" smtClean="0"/>
              <a:t>12/11/2025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de l’Offre de Soins et de l’Autonomie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B1C7-12F7-4DDC-AF63-98DF718F811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7673944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29DF172-12F0-D244-8F51-E16DC0507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000" y="336000"/>
            <a:ext cx="1920000" cy="1920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0" y="2852936"/>
            <a:ext cx="11232000" cy="3057632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00" b="1" cap="all" baseline="0"/>
            </a:lvl1pPr>
            <a:lvl2pPr marL="92064" indent="0">
              <a:spcBef>
                <a:spcPts val="500"/>
              </a:spcBef>
              <a:spcAft>
                <a:spcPts val="0"/>
              </a:spcAft>
              <a:buNone/>
              <a:tabLst/>
              <a:defRPr sz="19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431801" y="6379200"/>
            <a:ext cx="11232819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9" y="6396851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cap="all" dirty="0">
                <a:solidFill>
                  <a:srgbClr val="000000"/>
                </a:solidFill>
              </a:rPr>
              <a:t>14/12/2021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423936" y="260648"/>
            <a:ext cx="6241025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DOSA/GFPS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B5534E2-19C3-C848-AD92-C2BA62CED4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753077" y="466404"/>
            <a:ext cx="2660949" cy="153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95201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5"/>
            <a:ext cx="12192000" cy="5925277"/>
          </a:xfrm>
          <a:solidFill>
            <a:schemeClr val="tx2"/>
          </a:solidFill>
        </p:spPr>
        <p:txBody>
          <a:bodyPr tIns="1079866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85713" y="6396851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fr-FR" cap="all" dirty="0">
                <a:solidFill>
                  <a:srgbClr val="FFFFFF"/>
                </a:solidFill>
              </a:rPr>
              <a:t>14/12/2021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59958" anchor="ctr" anchorCtr="0"/>
          <a:lstStyle>
            <a:lvl1pPr marL="395951" indent="-395951">
              <a:buFont typeface="+mj-lt"/>
              <a:buAutoNum type="arabicPeriod"/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8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DOSA/GFPS</a:t>
            </a:r>
          </a:p>
        </p:txBody>
      </p:sp>
    </p:spTree>
    <p:extLst>
      <p:ext uri="{BB962C8B-B14F-4D97-AF65-F5344CB8AC3E}">
        <p14:creationId xmlns:p14="http://schemas.microsoft.com/office/powerpoint/2010/main" val="1600324374"/>
      </p:ext>
    </p:extLst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>
                <a:solidFill>
                  <a:srgbClr val="000000">
                    <a:alpha val="0"/>
                  </a:srgbClr>
                </a:solidFill>
              </a:rPr>
              <a:t>14/12/2021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829275"/>
            <a:ext cx="4320000" cy="597263"/>
          </a:xfrm>
        </p:spPr>
        <p:txBody>
          <a:bodyPr anchor="ctr" anchorCtr="0"/>
          <a:lstStyle>
            <a:lvl1pPr algn="l">
              <a:defRPr sz="1200"/>
            </a:lvl1pPr>
          </a:lstStyle>
          <a:p>
            <a:r>
              <a:rPr lang="fr-FR" dirty="0">
                <a:solidFill>
                  <a:srgbClr val="000000"/>
                </a:solidFill>
              </a:rPr>
              <a:t>DOSA/GFPS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‹N°›</a:t>
            </a:fld>
            <a:endParaRPr lang="fr-FR" dirty="0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315052" y="720514"/>
            <a:ext cx="2906135" cy="16747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0000" y="480001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1721"/>
      </p:ext>
    </p:extLst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0" y="6396843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>
                <a:solidFill>
                  <a:srgbClr val="000000"/>
                </a:solidFill>
              </a:rPr>
              <a:pPr/>
              <a:t>12/11/2025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07"/>
            <a:ext cx="11232819" cy="323935"/>
          </a:xfrm>
        </p:spPr>
        <p:txBody>
          <a:bodyPr/>
          <a:lstStyle>
            <a:lvl1pPr marL="12700" indent="1142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Intitulé de la direction/service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800" y="2276873"/>
            <a:ext cx="11232445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43085559"/>
      </p:ext>
    </p:extLst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371" y="2084851"/>
            <a:ext cx="3360000" cy="3840427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084851"/>
            <a:ext cx="3360000" cy="3814349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084851"/>
            <a:ext cx="3360000" cy="3814349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2" y="6396843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251C71F6-E0A6-1740-B64F-38F332886BAF}" type="datetime1">
              <a:rPr lang="fr-FR" cap="all" smtClean="0">
                <a:solidFill>
                  <a:srgbClr val="000000"/>
                </a:solidFill>
              </a:rPr>
              <a:pPr/>
              <a:t>12/11/2025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910402"/>
            <a:ext cx="11233152" cy="719988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2395577052"/>
      </p:ext>
    </p:extLst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2" y="6396843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5E6183FC-BA60-7C49-ABF3-B50982741576}" type="datetime1">
              <a:rPr lang="fr-FR" cap="all" smtClean="0">
                <a:solidFill>
                  <a:srgbClr val="000000"/>
                </a:solidFill>
              </a:rPr>
              <a:pPr/>
              <a:t>12/11/2025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Intitulé de la direction/service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1801" y="1664907"/>
            <a:ext cx="11232819" cy="323935"/>
          </a:xfrm>
        </p:spPr>
        <p:txBody>
          <a:bodyPr/>
          <a:lstStyle>
            <a:lvl1pPr marL="0" indent="1269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910402"/>
            <a:ext cx="11233152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31371" y="2276873"/>
            <a:ext cx="3408628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67808" y="2276873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304245" y="2276873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776348397"/>
      </p:ext>
    </p:extLst>
  </p:cSld>
  <p:clrMapOvr>
    <a:masterClrMapping/>
  </p:clrMapOvr>
  <p:transition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371" y="2276873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2" y="6396843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0597CDB5-73DC-8641-8CC1-FAD9379FD627}" type="datetime1">
              <a:rPr lang="fr-FR" cap="all" smtClean="0">
                <a:solidFill>
                  <a:srgbClr val="000000"/>
                </a:solidFill>
              </a:rPr>
              <a:pPr/>
              <a:t>12/11/2025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07"/>
            <a:ext cx="11232819" cy="323935"/>
          </a:xfrm>
        </p:spPr>
        <p:txBody>
          <a:bodyPr/>
          <a:lstStyle>
            <a:lvl1pPr marL="0" indent="1269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910402"/>
            <a:ext cx="11233152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Intitulé de la direction/service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75787" y="2276873"/>
            <a:ext cx="7488832" cy="3840427"/>
          </a:xfr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065285980"/>
      </p:ext>
    </p:extLst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304245" y="2276873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2" y="6396843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8E1290DD-BE4D-794B-919C-D565D1B9C67D}" type="datetime1">
              <a:rPr lang="fr-FR" cap="all" smtClean="0">
                <a:solidFill>
                  <a:srgbClr val="000000"/>
                </a:solidFill>
              </a:rPr>
              <a:pPr/>
              <a:t>12/11/2025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07"/>
            <a:ext cx="11232819" cy="323935"/>
          </a:xfrm>
        </p:spPr>
        <p:txBody>
          <a:bodyPr/>
          <a:lstStyle>
            <a:lvl1pPr marL="0" indent="1269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910402"/>
            <a:ext cx="11233152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Intitulé de la direction/service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1371" y="2276874"/>
            <a:ext cx="7681384" cy="3839633"/>
          </a:xfrm>
        </p:spPr>
        <p:txBody>
          <a:bodyPr/>
          <a:lstStyle/>
          <a:p>
            <a:r>
              <a:rPr lang="fr-FR" dirty="0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628361843"/>
      </p:ext>
    </p:extLst>
  </p:cSld>
  <p:clrMapOvr>
    <a:masterClrMapping/>
  </p:clrMapOvr>
  <p:transition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29DF172-12F0-D244-8F51-E16DC0507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000" y="336000"/>
            <a:ext cx="1920000" cy="1920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0" y="2852936"/>
            <a:ext cx="11232000" cy="3057632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00" b="1" cap="all" baseline="0"/>
            </a:lvl1pPr>
            <a:lvl2pPr marL="122764" indent="0">
              <a:spcBef>
                <a:spcPts val="667"/>
              </a:spcBef>
              <a:spcAft>
                <a:spcPts val="0"/>
              </a:spcAft>
              <a:buNone/>
              <a:tabLst/>
              <a:defRPr sz="25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431800" y="6379200"/>
            <a:ext cx="11232819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2" y="6396843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D7698221-35EF-134F-B87A-568DECC70F29}" type="datetime1">
              <a:rPr lang="fr-FR" cap="all" smtClean="0">
                <a:solidFill>
                  <a:srgbClr val="000000"/>
                </a:solidFill>
              </a:rPr>
              <a:pPr/>
              <a:t>12/11/2025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423928" y="260648"/>
            <a:ext cx="6241025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Intitulé de la direction/service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B5534E2-19C3-C848-AD92-C2BA62CED4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753076" y="466402"/>
            <a:ext cx="2660949" cy="153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49551"/>
      </p:ext>
    </p:extLst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1"/>
            <a:ext cx="12192000" cy="5925277"/>
          </a:xfrm>
          <a:solidFill>
            <a:schemeClr val="tx2"/>
          </a:solidFill>
        </p:spPr>
        <p:txBody>
          <a:bodyPr tIns="1439964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85713" y="6396843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fld id="{5F7325A3-5315-1B4B-A0D9-112471EB5837}" type="datetime1">
              <a:rPr lang="fr-FR" cap="all" smtClean="0">
                <a:solidFill>
                  <a:srgbClr val="FFFFFF"/>
                </a:solidFill>
              </a:rPr>
              <a:pPr/>
              <a:t>12/11/2025</a:t>
            </a:fld>
            <a:endParaRPr lang="fr-FR" cap="all" dirty="0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479988" anchor="ctr" anchorCtr="0"/>
          <a:lstStyle>
            <a:lvl1pPr marL="527987" indent="-527987">
              <a:buFont typeface="+mj-lt"/>
              <a:buAutoNum type="arabicPeriod"/>
              <a:defRPr sz="43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310843659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76823-5750-4219-90EB-3EFEA81E3393}" type="datetime1">
              <a:rPr lang="fr-FR" smtClean="0"/>
              <a:t>12/11/2025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de l’Offre de Soins et de l’Autonomie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B1C7-12F7-4DDC-AF63-98DF718F811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825333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12/11/2025</a:t>
            </a:fld>
            <a:endParaRPr lang="fr-FR" dirty="0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829267"/>
            <a:ext cx="4320000" cy="597263"/>
          </a:xfrm>
        </p:spPr>
        <p:txBody>
          <a:bodyPr anchor="ctr" anchorCtr="0"/>
          <a:lstStyle>
            <a:lvl1pPr algn="l">
              <a:defRPr sz="1500"/>
            </a:lvl1pPr>
          </a:lstStyle>
          <a:p>
            <a:r>
              <a:rPr lang="fr-FR" dirty="0">
                <a:solidFill>
                  <a:srgbClr val="000000"/>
                </a:solidFill>
              </a:rPr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‹N°›</a:t>
            </a:fld>
            <a:endParaRPr lang="fr-FR" dirty="0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315052" y="720510"/>
            <a:ext cx="2906135" cy="16747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0000" y="480001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59652"/>
      </p:ext>
    </p:extLst>
  </p:cSld>
  <p:clrMapOvr>
    <a:masterClrMapping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0" y="6396860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>
                <a:solidFill>
                  <a:srgbClr val="000000"/>
                </a:solidFill>
              </a:rPr>
              <a:pPr/>
              <a:t>12/11/2025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21"/>
            <a:ext cx="11232819" cy="323935"/>
          </a:xfrm>
        </p:spPr>
        <p:txBody>
          <a:bodyPr/>
          <a:lstStyle>
            <a:lvl1pPr marL="12700" indent="1142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64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Intitulé de la direction/service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800" y="2276873"/>
            <a:ext cx="11232445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894867191"/>
      </p:ext>
    </p:extLst>
  </p:cSld>
  <p:clrMapOvr>
    <a:masterClrMapping/>
  </p:clrMapOvr>
  <p:transition spd="slow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371" y="2084853"/>
            <a:ext cx="3360000" cy="3840427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084851"/>
            <a:ext cx="3360000" cy="3814349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084851"/>
            <a:ext cx="3360000" cy="3814349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6" y="6396860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251C71F6-E0A6-1740-B64F-38F332886BAF}" type="datetime1">
              <a:rPr lang="fr-FR" cap="all" smtClean="0">
                <a:solidFill>
                  <a:srgbClr val="000000"/>
                </a:solidFill>
              </a:rPr>
              <a:pPr/>
              <a:t>12/11/2025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34" y="910403"/>
            <a:ext cx="11233152" cy="719988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64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1400197598"/>
      </p:ext>
    </p:extLst>
  </p:cSld>
  <p:clrMapOvr>
    <a:masterClrMapping/>
  </p:clrMapOvr>
  <p:transition spd="slow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6" y="6396860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5E6183FC-BA60-7C49-ABF3-B50982741576}" type="datetime1">
              <a:rPr lang="fr-FR" cap="all" smtClean="0">
                <a:solidFill>
                  <a:srgbClr val="000000"/>
                </a:solidFill>
              </a:rPr>
              <a:pPr/>
              <a:t>12/11/2025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64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Intitulé de la direction/service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1801" y="1664921"/>
            <a:ext cx="11232819" cy="323935"/>
          </a:xfrm>
        </p:spPr>
        <p:txBody>
          <a:bodyPr/>
          <a:lstStyle>
            <a:lvl1pPr marL="0" indent="1269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34" y="910403"/>
            <a:ext cx="11233152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31377" y="2276873"/>
            <a:ext cx="3408628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67808" y="2276873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304245" y="2276873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013117417"/>
      </p:ext>
    </p:extLst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371" y="2276873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6" y="6396860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0597CDB5-73DC-8641-8CC1-FAD9379FD627}" type="datetime1">
              <a:rPr lang="fr-FR" cap="all" smtClean="0">
                <a:solidFill>
                  <a:srgbClr val="000000"/>
                </a:solidFill>
              </a:rPr>
              <a:pPr/>
              <a:t>12/11/2025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21"/>
            <a:ext cx="11232819" cy="323935"/>
          </a:xfrm>
        </p:spPr>
        <p:txBody>
          <a:bodyPr/>
          <a:lstStyle>
            <a:lvl1pPr marL="0" indent="1269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34" y="910403"/>
            <a:ext cx="11233152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64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Intitulé de la direction/service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75787" y="2276873"/>
            <a:ext cx="7488832" cy="3840427"/>
          </a:xfr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877923159"/>
      </p:ext>
    </p:extLst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304245" y="2276873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6" y="6396860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8E1290DD-BE4D-794B-919C-D565D1B9C67D}" type="datetime1">
              <a:rPr lang="fr-FR" cap="all" smtClean="0">
                <a:solidFill>
                  <a:srgbClr val="000000"/>
                </a:solidFill>
              </a:rPr>
              <a:pPr/>
              <a:t>12/11/2025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21"/>
            <a:ext cx="11232819" cy="323935"/>
          </a:xfrm>
        </p:spPr>
        <p:txBody>
          <a:bodyPr/>
          <a:lstStyle>
            <a:lvl1pPr marL="0" indent="1269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34" y="910403"/>
            <a:ext cx="11233152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64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Intitulé de la direction/service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1371" y="2276891"/>
            <a:ext cx="7681384" cy="3839633"/>
          </a:xfrm>
        </p:spPr>
        <p:txBody>
          <a:bodyPr/>
          <a:lstStyle/>
          <a:p>
            <a:r>
              <a:rPr lang="fr-FR" dirty="0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462641677"/>
      </p:ext>
    </p:extLst>
  </p:cSld>
  <p:clrMapOvr>
    <a:masterClrMapping/>
  </p:clrMapOvr>
  <p:transition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29DF172-12F0-D244-8F51-E16DC0507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000" y="336000"/>
            <a:ext cx="1920000" cy="1920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0" y="2852936"/>
            <a:ext cx="11232000" cy="3057632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00" b="1" cap="all" baseline="0"/>
            </a:lvl1pPr>
            <a:lvl2pPr marL="122764" indent="0">
              <a:spcBef>
                <a:spcPts val="667"/>
              </a:spcBef>
              <a:spcAft>
                <a:spcPts val="0"/>
              </a:spcAft>
              <a:buNone/>
              <a:tabLst/>
              <a:defRPr sz="25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431800" y="6379200"/>
            <a:ext cx="11232819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6" y="6396860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D7698221-35EF-134F-B87A-568DECC70F29}" type="datetime1">
              <a:rPr lang="fr-FR" cap="all" smtClean="0">
                <a:solidFill>
                  <a:srgbClr val="000000"/>
                </a:solidFill>
              </a:rPr>
              <a:pPr/>
              <a:t>12/11/2025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423956" y="260648"/>
            <a:ext cx="6241025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Intitulé de la direction/service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B5534E2-19C3-C848-AD92-C2BA62CED4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753076" y="466404"/>
            <a:ext cx="2660949" cy="153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78777"/>
      </p:ext>
    </p:extLst>
  </p:cSld>
  <p:clrMapOvr>
    <a:masterClrMapping/>
  </p:clrMapOvr>
  <p:transition spd="slow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1"/>
            <a:ext cx="12192000" cy="5925277"/>
          </a:xfrm>
          <a:solidFill>
            <a:schemeClr val="tx2"/>
          </a:solidFill>
        </p:spPr>
        <p:txBody>
          <a:bodyPr tIns="1439964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85713" y="6396860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fld id="{5F7325A3-5315-1B4B-A0D9-112471EB5837}" type="datetime1">
              <a:rPr lang="fr-FR" cap="all" smtClean="0">
                <a:solidFill>
                  <a:srgbClr val="FFFFFF"/>
                </a:solidFill>
              </a:rPr>
              <a:pPr/>
              <a:t>12/11/2025</a:t>
            </a:fld>
            <a:endParaRPr lang="fr-FR" cap="all" dirty="0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479988" anchor="ctr" anchorCtr="0"/>
          <a:lstStyle>
            <a:lvl1pPr marL="527987" indent="-527987">
              <a:buFont typeface="+mj-lt"/>
              <a:buAutoNum type="arabicPeriod"/>
              <a:defRPr sz="43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64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232301877"/>
      </p:ext>
    </p:extLst>
  </p:cSld>
  <p:clrMapOvr>
    <a:masterClrMapping/>
  </p:clrMapOvr>
  <p:transition spd="slow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12/11/2025</a:t>
            </a:fld>
            <a:endParaRPr lang="fr-FR" dirty="0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829284"/>
            <a:ext cx="4320000" cy="597263"/>
          </a:xfrm>
        </p:spPr>
        <p:txBody>
          <a:bodyPr anchor="ctr" anchorCtr="0"/>
          <a:lstStyle>
            <a:lvl1pPr algn="l">
              <a:defRPr sz="1500"/>
            </a:lvl1pPr>
          </a:lstStyle>
          <a:p>
            <a:r>
              <a:rPr lang="fr-FR" dirty="0">
                <a:solidFill>
                  <a:srgbClr val="000000"/>
                </a:solidFill>
              </a:rPr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‹N°›</a:t>
            </a:fld>
            <a:endParaRPr lang="fr-FR" dirty="0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315052" y="720510"/>
            <a:ext cx="2906135" cy="16747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0000" y="480001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10824"/>
      </p:ext>
    </p:extLst>
  </p:cSld>
  <p:clrMapOvr>
    <a:masterClrMapping/>
  </p:clrMapOvr>
  <p:transition spd="slow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371" y="2276873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26" y="6396867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67" b="1">
                <a:solidFill>
                  <a:schemeClr val="tx1"/>
                </a:solidFill>
              </a:defRPr>
            </a:lvl1pPr>
          </a:lstStyle>
          <a:p>
            <a:fld id="{0597CDB5-73DC-8641-8CC1-FAD9379FD627}" type="datetime1">
              <a:rPr lang="fr-FR" cap="all" smtClean="0"/>
              <a:pPr/>
              <a:t>12/11/2025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20"/>
            <a:ext cx="11232819" cy="323935"/>
          </a:xfrm>
        </p:spPr>
        <p:txBody>
          <a:bodyPr/>
          <a:lstStyle>
            <a:lvl1pPr marL="0" indent="126923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787" indent="-191918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26" y="910403"/>
            <a:ext cx="11233151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67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75787" y="2276873"/>
            <a:ext cx="7488832" cy="3840427"/>
          </a:xfr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76577289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ECC9-1EED-420E-A4CF-387CCA3D28DC}" type="datetime1">
              <a:rPr lang="fr-FR" smtClean="0"/>
              <a:t>12/11/2025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de l’Offre de Soins et de l’Autonomie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B1C7-12F7-4DDC-AF63-98DF718F811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2437200"/>
      </p:ext>
    </p:extLst>
  </p:cSld>
  <p:clrMapOvr>
    <a:masterClrMapping/>
  </p:clrMapOvr>
  <p:transition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8367" y="2189157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26" y="6396867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67" b="1">
                <a:solidFill>
                  <a:schemeClr val="tx1"/>
                </a:solidFill>
              </a:defRPr>
            </a:lvl1pPr>
          </a:lstStyle>
          <a:p>
            <a:fld id="{8E1290DD-BE4D-794B-919C-D565D1B9C67D}" type="datetime1">
              <a:rPr lang="fr-FR" cap="all" smtClean="0"/>
              <a:pPr/>
              <a:t>12/11/2025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20"/>
            <a:ext cx="11232819" cy="323935"/>
          </a:xfrm>
        </p:spPr>
        <p:txBody>
          <a:bodyPr/>
          <a:lstStyle>
            <a:lvl1pPr marL="0" indent="126923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787" indent="-191918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26" y="910403"/>
            <a:ext cx="11233151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67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884097" y="2180167"/>
            <a:ext cx="7681384" cy="3839633"/>
          </a:xfrm>
        </p:spPr>
        <p:txBody>
          <a:bodyPr/>
          <a:lstStyle/>
          <a:p>
            <a:r>
              <a:rPr lang="fr-FR" dirty="0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1275197182"/>
      </p:ext>
    </p:extLst>
  </p:cSld>
  <p:clrMapOvr>
    <a:masterClrMapping/>
  </p:clrMapOvr>
  <p:transition spd="slow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26" y="6396867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67" b="1">
                <a:solidFill>
                  <a:schemeClr val="tx1"/>
                </a:solidFill>
              </a:defRPr>
            </a:lvl1pPr>
          </a:lstStyle>
          <a:p>
            <a:fld id="{5E6183FC-BA60-7C49-ABF3-B50982741576}" type="datetime1">
              <a:rPr lang="fr-FR" cap="all" smtClean="0"/>
              <a:pPr/>
              <a:t>12/11/2025</a:t>
            </a:fld>
            <a:endParaRPr lang="fr-FR" cap="all" dirty="0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67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1801" y="1664920"/>
            <a:ext cx="11232819" cy="323935"/>
          </a:xfrm>
        </p:spPr>
        <p:txBody>
          <a:bodyPr/>
          <a:lstStyle>
            <a:lvl1pPr marL="0" indent="126923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787" indent="-191918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26" y="910403"/>
            <a:ext cx="11233151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31371" y="2276873"/>
            <a:ext cx="3408628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67808" y="2276873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304245" y="2276873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469755023"/>
      </p:ext>
    </p:extLst>
  </p:cSld>
  <p:clrMapOvr>
    <a:masterClrMapping/>
  </p:clrMapOvr>
  <p:transition spd="slow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0" y="6396867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67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/>
              <a:pPr/>
              <a:t>12/11/2025</a:t>
            </a:fld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20"/>
            <a:ext cx="11232819" cy="323935"/>
          </a:xfrm>
        </p:spPr>
        <p:txBody>
          <a:bodyPr/>
          <a:lstStyle>
            <a:lvl1pPr marL="12700" indent="114246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787" indent="-191918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67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800" y="2276873"/>
            <a:ext cx="11232445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141187477"/>
      </p:ext>
    </p:extLst>
  </p:cSld>
  <p:clrMapOvr>
    <a:masterClrMapping/>
  </p:clrMapOvr>
  <p:transition spd="slow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12192000" cy="5925277"/>
          </a:xfrm>
          <a:solidFill>
            <a:schemeClr val="tx2"/>
          </a:solidFill>
        </p:spPr>
        <p:txBody>
          <a:bodyPr tIns="1079487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85713" y="6396867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67" b="1">
                <a:solidFill>
                  <a:schemeClr val="bg1"/>
                </a:solidFill>
              </a:defRPr>
            </a:lvl1pPr>
          </a:lstStyle>
          <a:p>
            <a:fld id="{5F7325A3-5315-1B4B-A0D9-112471EB5837}" type="datetime1">
              <a:rPr lang="fr-FR" cap="all" smtClean="0"/>
              <a:pPr/>
              <a:t>12/11/2025</a:t>
            </a:fld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59829" anchor="ctr" anchorCtr="0"/>
          <a:lstStyle>
            <a:lvl1pPr marL="527733" indent="-527733">
              <a:buFont typeface="+mj-lt"/>
              <a:buAutoNum type="arabicPeriod"/>
              <a:tabLst>
                <a:tab pos="2870879" algn="l"/>
              </a:tabLst>
              <a:defRPr sz="4267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67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67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36747556"/>
      </p:ext>
    </p:extLst>
  </p:cSld>
  <p:clrMapOvr>
    <a:masterClrMapping/>
  </p:clrMapOvr>
  <p:transition spd="slow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371" y="2084853"/>
            <a:ext cx="3360000" cy="3840427"/>
          </a:xfrm>
        </p:spPr>
        <p:txBody>
          <a:bodyPr/>
          <a:lstStyle>
            <a:lvl1pPr marL="191918" indent="-191918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787" indent="-191918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084851"/>
            <a:ext cx="3360000" cy="3814349"/>
          </a:xfrm>
        </p:spPr>
        <p:txBody>
          <a:bodyPr/>
          <a:lstStyle>
            <a:lvl1pPr marL="191918" indent="-191918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787" indent="-191918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084851"/>
            <a:ext cx="3360000" cy="3814349"/>
          </a:xfrm>
        </p:spPr>
        <p:txBody>
          <a:bodyPr/>
          <a:lstStyle>
            <a:lvl1pPr marL="191918" indent="-191918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787" indent="-191918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26" y="6396867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67" b="1">
                <a:solidFill>
                  <a:schemeClr val="tx1"/>
                </a:solidFill>
              </a:defRPr>
            </a:lvl1pPr>
          </a:lstStyle>
          <a:p>
            <a:fld id="{251C71F6-E0A6-1740-B64F-38F332886BAF}" type="datetime1">
              <a:rPr lang="fr-FR" cap="all" smtClean="0"/>
              <a:pPr/>
              <a:t>12/11/2025</a:t>
            </a:fld>
            <a:endParaRPr lang="fr-FR" cap="all" dirty="0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26" y="910403"/>
            <a:ext cx="11233151" cy="719988"/>
          </a:xfrm>
        </p:spPr>
        <p:txBody>
          <a:bodyPr/>
          <a:lstStyle>
            <a:lvl1pPr>
              <a:tabLst>
                <a:tab pos="5976597" algn="l"/>
              </a:tabLst>
              <a:defRPr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67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3227014604"/>
      </p:ext>
    </p:extLst>
  </p:cSld>
  <p:clrMapOvr>
    <a:masterClrMapping/>
  </p:clrMapOvr>
  <p:transition spd="slow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29DF172-12F0-D244-8F51-E16DC0507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000" y="336000"/>
            <a:ext cx="1920000" cy="1920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0" y="2852936"/>
            <a:ext cx="11232000" cy="3057632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267" b="1" cap="all" baseline="0"/>
            </a:lvl1pPr>
            <a:lvl2pPr marL="122713" indent="0">
              <a:spcBef>
                <a:spcPts val="667"/>
              </a:spcBef>
              <a:spcAft>
                <a:spcPts val="0"/>
              </a:spcAft>
              <a:buNone/>
              <a:tabLst/>
              <a:defRPr sz="2533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431801" y="6379200"/>
            <a:ext cx="11232819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26" y="6396867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67" b="1">
                <a:solidFill>
                  <a:schemeClr val="tx1"/>
                </a:solidFill>
              </a:defRPr>
            </a:lvl1pPr>
          </a:lstStyle>
          <a:p>
            <a:fld id="{D7698221-35EF-134F-B87A-568DECC70F29}" type="datetime1">
              <a:rPr lang="fr-FR" cap="all" smtClean="0"/>
              <a:pPr/>
              <a:t>12/11/2025</a:t>
            </a:fld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67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423952" y="260648"/>
            <a:ext cx="6241025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67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B5534E2-19C3-C848-AD92-C2BA62CED4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753076" y="466404"/>
            <a:ext cx="2660949" cy="153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38082"/>
      </p:ext>
    </p:extLst>
  </p:cSld>
  <p:clrMapOvr>
    <a:masterClrMapping/>
  </p:clrMapOvr>
  <p:transition spd="slow"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12/11/2025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478367" y="3140969"/>
            <a:ext cx="11088208" cy="1536171"/>
          </a:xfrm>
        </p:spPr>
        <p:txBody>
          <a:bodyPr anchor="ctr" anchorCtr="0"/>
          <a:lstStyle>
            <a:lvl1pPr algn="l">
              <a:defRPr sz="3733"/>
            </a:lvl1pPr>
          </a:lstStyle>
          <a:p>
            <a:r>
              <a:rPr lang="fr-FR" dirty="0"/>
              <a:t>LOREM IPSUM DOLOR SIT AMET</a:t>
            </a:r>
          </a:p>
          <a:p>
            <a:r>
              <a:rPr lang="fr-FR" sz="4267" dirty="0"/>
              <a:t>CONSECTETUR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29DF172-12F0-D244-8F51-E16DC0507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000" y="336000"/>
            <a:ext cx="2564941" cy="256494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B5534E2-19C3-C848-AD92-C2BA62CED4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496269" y="644692"/>
            <a:ext cx="2832312" cy="163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8413"/>
      </p:ext>
    </p:extLst>
  </p:cSld>
  <p:clrMapOvr>
    <a:masterClrMapping/>
  </p:clrMapOvr>
  <p:transition spd="slow"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0" y="6396859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>
                <a:solidFill>
                  <a:srgbClr val="000000"/>
                </a:solidFill>
              </a:rPr>
              <a:pPr/>
              <a:t>12/11/2025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20"/>
            <a:ext cx="11232819" cy="323935"/>
          </a:xfrm>
        </p:spPr>
        <p:txBody>
          <a:bodyPr/>
          <a:lstStyle>
            <a:lvl1pPr marL="12700" indent="1142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6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Intitulé de la direction/service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800" y="2276873"/>
            <a:ext cx="11232445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563858814"/>
      </p:ext>
    </p:extLst>
  </p:cSld>
  <p:clrMapOvr>
    <a:masterClrMapping/>
  </p:clrMapOvr>
  <p:transition spd="slow"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371" y="2084853"/>
            <a:ext cx="3360000" cy="3840427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084851"/>
            <a:ext cx="3360000" cy="3814349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084851"/>
            <a:ext cx="3360000" cy="3814349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6" y="6396859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251C71F6-E0A6-1740-B64F-38F332886BAF}" type="datetime1">
              <a:rPr lang="fr-FR" cap="all" smtClean="0">
                <a:solidFill>
                  <a:srgbClr val="000000"/>
                </a:solidFill>
              </a:rPr>
              <a:pPr/>
              <a:t>12/11/2025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35" y="910403"/>
            <a:ext cx="11233151" cy="719988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6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1913875473"/>
      </p:ext>
    </p:extLst>
  </p:cSld>
  <p:clrMapOvr>
    <a:masterClrMapping/>
  </p:clrMapOvr>
  <p:transition spd="slow">
    <p:wip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6" y="6396859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5E6183FC-BA60-7C49-ABF3-B50982741576}" type="datetime1">
              <a:rPr lang="fr-FR" cap="all" smtClean="0">
                <a:solidFill>
                  <a:srgbClr val="000000"/>
                </a:solidFill>
              </a:rPr>
              <a:pPr/>
              <a:t>12/11/2025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6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Intitulé de la direction/service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1801" y="1664920"/>
            <a:ext cx="11232819" cy="323935"/>
          </a:xfrm>
        </p:spPr>
        <p:txBody>
          <a:bodyPr/>
          <a:lstStyle>
            <a:lvl1pPr marL="0" indent="1269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35" y="910403"/>
            <a:ext cx="11233151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31377" y="2276873"/>
            <a:ext cx="3408628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67808" y="2276873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304245" y="2276873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89011927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3" indent="0">
              <a:buNone/>
              <a:defRPr sz="1500"/>
            </a:lvl2pPr>
            <a:lvl3pPr marL="914173" indent="0">
              <a:buNone/>
              <a:defRPr sz="1200"/>
            </a:lvl3pPr>
            <a:lvl4pPr marL="1371260" indent="0">
              <a:buNone/>
              <a:defRPr sz="1100"/>
            </a:lvl4pPr>
            <a:lvl5pPr marL="1828346" indent="0">
              <a:buNone/>
              <a:defRPr sz="1100"/>
            </a:lvl5pPr>
            <a:lvl6pPr marL="2285438" indent="0">
              <a:buNone/>
              <a:defRPr sz="1100"/>
            </a:lvl6pPr>
            <a:lvl7pPr marL="2742518" indent="0">
              <a:buNone/>
              <a:defRPr sz="1100"/>
            </a:lvl7pPr>
            <a:lvl8pPr marL="3199600" indent="0">
              <a:buNone/>
              <a:defRPr sz="1100"/>
            </a:lvl8pPr>
            <a:lvl9pPr marL="3656683" indent="0">
              <a:buNone/>
              <a:defRPr sz="11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C2C7-E8EF-41E8-B5F9-61BD29326673}" type="datetime1">
              <a:rPr lang="fr-FR" smtClean="0"/>
              <a:t>12/11/2025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de l’Offre de Soins et de l’Autonomie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B1C7-12F7-4DDC-AF63-98DF718F811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9802374"/>
      </p:ext>
    </p:extLst>
  </p:cSld>
  <p:clrMapOvr>
    <a:masterClrMapping/>
  </p:clrMapOvr>
  <p:transition spd="slow"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371" y="2276873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6" y="6396859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0597CDB5-73DC-8641-8CC1-FAD9379FD627}" type="datetime1">
              <a:rPr lang="fr-FR" cap="all" smtClean="0">
                <a:solidFill>
                  <a:srgbClr val="000000"/>
                </a:solidFill>
              </a:rPr>
              <a:pPr/>
              <a:t>12/11/2025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20"/>
            <a:ext cx="11232819" cy="323935"/>
          </a:xfrm>
        </p:spPr>
        <p:txBody>
          <a:bodyPr/>
          <a:lstStyle>
            <a:lvl1pPr marL="0" indent="1269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35" y="910403"/>
            <a:ext cx="11233151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6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Intitulé de la direction/service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75787" y="2276873"/>
            <a:ext cx="7488832" cy="3840427"/>
          </a:xfr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506433870"/>
      </p:ext>
    </p:extLst>
  </p:cSld>
  <p:clrMapOvr>
    <a:masterClrMapping/>
  </p:clrMapOvr>
  <p:transition spd="slow"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304245" y="2276873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6" y="6396859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8E1290DD-BE4D-794B-919C-D565D1B9C67D}" type="datetime1">
              <a:rPr lang="fr-FR" cap="all" smtClean="0">
                <a:solidFill>
                  <a:srgbClr val="000000"/>
                </a:solidFill>
              </a:rPr>
              <a:pPr/>
              <a:t>12/11/2025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20"/>
            <a:ext cx="11232819" cy="323935"/>
          </a:xfrm>
        </p:spPr>
        <p:txBody>
          <a:bodyPr/>
          <a:lstStyle>
            <a:lvl1pPr marL="0" indent="1269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35" y="910403"/>
            <a:ext cx="11233151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6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Intitulé de la direction/service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1371" y="2276890"/>
            <a:ext cx="7681384" cy="3839633"/>
          </a:xfrm>
        </p:spPr>
        <p:txBody>
          <a:bodyPr/>
          <a:lstStyle/>
          <a:p>
            <a:r>
              <a:rPr lang="fr-FR" dirty="0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898823863"/>
      </p:ext>
    </p:extLst>
  </p:cSld>
  <p:clrMapOvr>
    <a:masterClrMapping/>
  </p:clrMapOvr>
  <p:transition spd="slow"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29DF172-12F0-D244-8F51-E16DC0507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000" y="336000"/>
            <a:ext cx="1920000" cy="1920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0" y="2852936"/>
            <a:ext cx="11232000" cy="3057632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122764" indent="0">
              <a:spcBef>
                <a:spcPts val="667"/>
              </a:spcBef>
              <a:spcAft>
                <a:spcPts val="0"/>
              </a:spcAft>
              <a:buNone/>
              <a:tabLst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431800" y="6379200"/>
            <a:ext cx="11232819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6" y="6396859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D7698221-35EF-134F-B87A-568DECC70F29}" type="datetime1">
              <a:rPr lang="fr-FR" cap="all" smtClean="0">
                <a:solidFill>
                  <a:srgbClr val="000000"/>
                </a:solidFill>
              </a:rPr>
              <a:pPr/>
              <a:t>12/11/2025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423956" y="260648"/>
            <a:ext cx="6241025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Intitulé de la direction/service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B5534E2-19C3-C848-AD92-C2BA62CED4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753075" y="466404"/>
            <a:ext cx="2660949" cy="153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85714"/>
      </p:ext>
    </p:extLst>
  </p:cSld>
  <p:clrMapOvr>
    <a:masterClrMapping/>
  </p:clrMapOvr>
  <p:transition spd="slow"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12192000" cy="5925277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85713" y="6396859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fld id="{5F7325A3-5315-1B4B-A0D9-112471EB5837}" type="datetime1">
              <a:rPr lang="fr-FR" cap="all" smtClean="0">
                <a:solidFill>
                  <a:srgbClr val="FFFFFF"/>
                </a:solidFill>
              </a:rPr>
              <a:pPr/>
              <a:t>12/11/2025</a:t>
            </a:fld>
            <a:endParaRPr lang="fr-FR" cap="all" dirty="0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6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2411213073"/>
      </p:ext>
    </p:extLst>
  </p:cSld>
  <p:clrMapOvr>
    <a:masterClrMapping/>
  </p:clrMapOvr>
  <p:transition spd="slow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12/11/2025</a:t>
            </a:fld>
            <a:endParaRPr lang="fr-FR" dirty="0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829283"/>
            <a:ext cx="4320000" cy="597263"/>
          </a:xfrm>
        </p:spPr>
        <p:txBody>
          <a:bodyPr anchor="ctr" anchorCtr="0"/>
          <a:lstStyle>
            <a:lvl1pPr algn="l">
              <a:defRPr sz="1533"/>
            </a:lvl1pPr>
          </a:lstStyle>
          <a:p>
            <a:r>
              <a:rPr lang="fr-FR" dirty="0">
                <a:solidFill>
                  <a:srgbClr val="000000"/>
                </a:solidFill>
              </a:rPr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‹N°›</a:t>
            </a:fld>
            <a:endParaRPr lang="fr-FR" dirty="0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315051" y="720509"/>
            <a:ext cx="2906136" cy="16747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0000" y="48000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70349"/>
      </p:ext>
    </p:extLst>
  </p:cSld>
  <p:clrMapOvr>
    <a:masterClrMapping/>
  </p:clrMapOvr>
  <p:transition spd="slow"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0" y="6396859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/>
              <a:pPr/>
              <a:t>12/11/2025</a:t>
            </a:fld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20"/>
            <a:ext cx="11232819" cy="323935"/>
          </a:xfrm>
        </p:spPr>
        <p:txBody>
          <a:bodyPr/>
          <a:lstStyle>
            <a:lvl1pPr marL="12700" indent="1142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6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800" y="2276873"/>
            <a:ext cx="11232445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4061067467"/>
      </p:ext>
    </p:extLst>
  </p:cSld>
  <p:clrMapOvr>
    <a:masterClrMapping/>
  </p:clrMapOvr>
  <p:transition spd="slow"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371" y="2084853"/>
            <a:ext cx="3360000" cy="3840427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084851"/>
            <a:ext cx="3360000" cy="3814349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084851"/>
            <a:ext cx="3360000" cy="3814349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6" y="6396859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251C71F6-E0A6-1740-B64F-38F332886BAF}" type="datetime1">
              <a:rPr lang="fr-FR" cap="all" smtClean="0"/>
              <a:pPr/>
              <a:t>12/11/2025</a:t>
            </a:fld>
            <a:endParaRPr lang="fr-FR" cap="all" dirty="0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35" y="910403"/>
            <a:ext cx="11233151" cy="719988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6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537372467"/>
      </p:ext>
    </p:extLst>
  </p:cSld>
  <p:clrMapOvr>
    <a:masterClrMapping/>
  </p:clrMapOvr>
  <p:transition spd="slow"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6" y="6396859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5E6183FC-BA60-7C49-ABF3-B50982741576}" type="datetime1">
              <a:rPr lang="fr-FR" cap="all" smtClean="0"/>
              <a:pPr/>
              <a:t>12/11/2025</a:t>
            </a:fld>
            <a:endParaRPr lang="fr-FR" cap="all" dirty="0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6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1801" y="1664920"/>
            <a:ext cx="11232819" cy="323935"/>
          </a:xfrm>
        </p:spPr>
        <p:txBody>
          <a:bodyPr/>
          <a:lstStyle>
            <a:lvl1pPr marL="0" indent="1269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35" y="910403"/>
            <a:ext cx="11233151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31377" y="2276873"/>
            <a:ext cx="3408628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67808" y="2276873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304245" y="2276873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209420955"/>
      </p:ext>
    </p:extLst>
  </p:cSld>
  <p:clrMapOvr>
    <a:masterClrMapping/>
  </p:clrMapOvr>
  <p:transition spd="slow"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371" y="2276873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6" y="6396859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0597CDB5-73DC-8641-8CC1-FAD9379FD627}" type="datetime1">
              <a:rPr lang="fr-FR" cap="all" smtClean="0"/>
              <a:pPr/>
              <a:t>12/11/2025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20"/>
            <a:ext cx="11232819" cy="323935"/>
          </a:xfrm>
        </p:spPr>
        <p:txBody>
          <a:bodyPr/>
          <a:lstStyle>
            <a:lvl1pPr marL="0" indent="1269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35" y="910403"/>
            <a:ext cx="11233151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6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75787" y="2276873"/>
            <a:ext cx="7488832" cy="3840427"/>
          </a:xfr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474307359"/>
      </p:ext>
    </p:extLst>
  </p:cSld>
  <p:clrMapOvr>
    <a:masterClrMapping/>
  </p:clrMapOvr>
  <p:transition spd="slow">
    <p:wip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304245" y="2276873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6" y="6396859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8E1290DD-BE4D-794B-919C-D565D1B9C67D}" type="datetime1">
              <a:rPr lang="fr-FR" cap="all" smtClean="0"/>
              <a:pPr/>
              <a:t>12/11/2025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20"/>
            <a:ext cx="11232819" cy="323935"/>
          </a:xfrm>
        </p:spPr>
        <p:txBody>
          <a:bodyPr/>
          <a:lstStyle>
            <a:lvl1pPr marL="0" indent="1269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35" y="910403"/>
            <a:ext cx="11233151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6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1371" y="2276890"/>
            <a:ext cx="7681384" cy="3839633"/>
          </a:xfrm>
        </p:spPr>
        <p:txBody>
          <a:bodyPr/>
          <a:lstStyle/>
          <a:p>
            <a:r>
              <a:rPr lang="fr-FR" dirty="0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82501351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83" indent="0">
              <a:buNone/>
              <a:defRPr sz="2800"/>
            </a:lvl2pPr>
            <a:lvl3pPr marL="914173" indent="0">
              <a:buNone/>
              <a:defRPr sz="2400"/>
            </a:lvl3pPr>
            <a:lvl4pPr marL="1371260" indent="0">
              <a:buNone/>
              <a:defRPr sz="2000"/>
            </a:lvl4pPr>
            <a:lvl5pPr marL="1828346" indent="0">
              <a:buNone/>
              <a:defRPr sz="2000"/>
            </a:lvl5pPr>
            <a:lvl6pPr marL="2285438" indent="0">
              <a:buNone/>
              <a:defRPr sz="2000"/>
            </a:lvl6pPr>
            <a:lvl7pPr marL="2742518" indent="0">
              <a:buNone/>
              <a:defRPr sz="2000"/>
            </a:lvl7pPr>
            <a:lvl8pPr marL="3199600" indent="0">
              <a:buNone/>
              <a:defRPr sz="2000"/>
            </a:lvl8pPr>
            <a:lvl9pPr marL="3656683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3" indent="0">
              <a:buNone/>
              <a:defRPr sz="1500"/>
            </a:lvl2pPr>
            <a:lvl3pPr marL="914173" indent="0">
              <a:buNone/>
              <a:defRPr sz="1200"/>
            </a:lvl3pPr>
            <a:lvl4pPr marL="1371260" indent="0">
              <a:buNone/>
              <a:defRPr sz="1100"/>
            </a:lvl4pPr>
            <a:lvl5pPr marL="1828346" indent="0">
              <a:buNone/>
              <a:defRPr sz="1100"/>
            </a:lvl5pPr>
            <a:lvl6pPr marL="2285438" indent="0">
              <a:buNone/>
              <a:defRPr sz="1100"/>
            </a:lvl6pPr>
            <a:lvl7pPr marL="2742518" indent="0">
              <a:buNone/>
              <a:defRPr sz="1100"/>
            </a:lvl7pPr>
            <a:lvl8pPr marL="3199600" indent="0">
              <a:buNone/>
              <a:defRPr sz="1100"/>
            </a:lvl8pPr>
            <a:lvl9pPr marL="3656683" indent="0">
              <a:buNone/>
              <a:defRPr sz="11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6EC0-7341-438F-BB61-F43FF8F49F72}" type="datetime1">
              <a:rPr lang="fr-FR" smtClean="0"/>
              <a:t>12/11/2025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de l’Offre de Soins et de l’Autonomie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B1C7-12F7-4DDC-AF63-98DF718F811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0366069"/>
      </p:ext>
    </p:extLst>
  </p:cSld>
  <p:clrMapOvr>
    <a:masterClrMapping/>
  </p:clrMapOvr>
  <p:transition spd="slow"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29DF172-12F0-D244-8F51-E16DC0507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000" y="336000"/>
            <a:ext cx="1920000" cy="1920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0" y="2852936"/>
            <a:ext cx="11232000" cy="3057632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122764" indent="0">
              <a:spcBef>
                <a:spcPts val="667"/>
              </a:spcBef>
              <a:spcAft>
                <a:spcPts val="0"/>
              </a:spcAft>
              <a:buNone/>
              <a:tabLst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431800" y="6379200"/>
            <a:ext cx="11232819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6" y="6396859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D7698221-35EF-134F-B87A-568DECC70F29}" type="datetime1">
              <a:rPr lang="fr-FR" cap="all" smtClean="0"/>
              <a:pPr/>
              <a:t>12/11/2025</a:t>
            </a:fld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423956" y="260648"/>
            <a:ext cx="6241025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B5534E2-19C3-C848-AD92-C2BA62CED4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753075" y="466404"/>
            <a:ext cx="2660949" cy="153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73343"/>
      </p:ext>
    </p:extLst>
  </p:cSld>
  <p:clrMapOvr>
    <a:masterClrMapping/>
  </p:clrMapOvr>
  <p:transition spd="slow"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12192000" cy="5925277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85713" y="6396859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fld id="{5F7325A3-5315-1B4B-A0D9-112471EB5837}" type="datetime1">
              <a:rPr lang="fr-FR" cap="all" smtClean="0"/>
              <a:pPr/>
              <a:t>12/11/2025</a:t>
            </a:fld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6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1446260918"/>
      </p:ext>
    </p:extLst>
  </p:cSld>
  <p:clrMapOvr>
    <a:masterClrMapping/>
  </p:clrMapOvr>
  <p:transition spd="slow"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12/11/2025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829283"/>
            <a:ext cx="4320000" cy="597263"/>
          </a:xfrm>
        </p:spPr>
        <p:txBody>
          <a:bodyPr anchor="ctr" anchorCtr="0"/>
          <a:lstStyle>
            <a:lvl1pPr algn="l">
              <a:defRPr sz="1533"/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315051" y="720509"/>
            <a:ext cx="2906136" cy="16747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0000" y="48000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13765"/>
      </p:ext>
    </p:extLst>
  </p:cSld>
  <p:clrMapOvr>
    <a:masterClrMapping/>
  </p:clrMapOvr>
  <p:transition spd="slow">
    <p:wip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0" y="6396859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67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/>
              <a:pPr/>
              <a:t>12/11/2025</a:t>
            </a:fld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20"/>
            <a:ext cx="11232819" cy="323935"/>
          </a:xfrm>
        </p:spPr>
        <p:txBody>
          <a:bodyPr/>
          <a:lstStyle>
            <a:lvl1pPr marL="12700" indent="114262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851" indent="-191942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67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Pôle ressources humaines en santé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800" y="2276873"/>
            <a:ext cx="11232445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497768659"/>
      </p:ext>
    </p:extLst>
  </p:cSld>
  <p:clrMapOvr>
    <a:masterClrMapping/>
  </p:clrMapOvr>
  <p:transition spd="slow">
    <p:wip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371" y="2084853"/>
            <a:ext cx="3360000" cy="3840427"/>
          </a:xfrm>
        </p:spPr>
        <p:txBody>
          <a:bodyPr/>
          <a:lstStyle>
            <a:lvl1pPr marL="191942" indent="-191942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851" indent="-191942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084851"/>
            <a:ext cx="3360000" cy="3814349"/>
          </a:xfrm>
        </p:spPr>
        <p:txBody>
          <a:bodyPr/>
          <a:lstStyle>
            <a:lvl1pPr marL="191942" indent="-191942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851" indent="-191942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084851"/>
            <a:ext cx="3360000" cy="3814349"/>
          </a:xfrm>
        </p:spPr>
        <p:txBody>
          <a:bodyPr/>
          <a:lstStyle>
            <a:lvl1pPr marL="191942" indent="-191942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851" indent="-191942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18" y="6396859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67" b="1">
                <a:solidFill>
                  <a:schemeClr val="tx1"/>
                </a:solidFill>
              </a:defRPr>
            </a:lvl1pPr>
          </a:lstStyle>
          <a:p>
            <a:fld id="{251C71F6-E0A6-1740-B64F-38F332886BAF}" type="datetime1">
              <a:rPr lang="fr-FR" cap="all" smtClean="0"/>
              <a:pPr/>
              <a:t>12/11/2025</a:t>
            </a:fld>
            <a:endParaRPr lang="fr-FR" cap="all" dirty="0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18" y="910403"/>
            <a:ext cx="11233151" cy="719988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67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Pôle ressources humaines en santé</a:t>
            </a:r>
          </a:p>
        </p:txBody>
      </p:sp>
    </p:spTree>
    <p:extLst>
      <p:ext uri="{BB962C8B-B14F-4D97-AF65-F5344CB8AC3E}">
        <p14:creationId xmlns:p14="http://schemas.microsoft.com/office/powerpoint/2010/main" val="1457653623"/>
      </p:ext>
    </p:extLst>
  </p:cSld>
  <p:clrMapOvr>
    <a:masterClrMapping/>
  </p:clrMapOvr>
  <p:transition spd="slow"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18" y="6396859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67" b="1">
                <a:solidFill>
                  <a:schemeClr val="tx1"/>
                </a:solidFill>
              </a:defRPr>
            </a:lvl1pPr>
          </a:lstStyle>
          <a:p>
            <a:fld id="{5E6183FC-BA60-7C49-ABF3-B50982741576}" type="datetime1">
              <a:rPr lang="fr-FR" cap="all" smtClean="0"/>
              <a:pPr/>
              <a:t>12/11/2025</a:t>
            </a:fld>
            <a:endParaRPr lang="fr-FR" cap="all" dirty="0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67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Pôle ressources humaines en santé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1801" y="1664920"/>
            <a:ext cx="11232819" cy="323935"/>
          </a:xfrm>
        </p:spPr>
        <p:txBody>
          <a:bodyPr/>
          <a:lstStyle>
            <a:lvl1pPr marL="0" indent="12694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851" indent="-191942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18" y="910403"/>
            <a:ext cx="11233151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31371" y="2276873"/>
            <a:ext cx="3408628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67808" y="2276873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304245" y="2276873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412894148"/>
      </p:ext>
    </p:extLst>
  </p:cSld>
  <p:clrMapOvr>
    <a:masterClrMapping/>
  </p:clrMapOvr>
  <p:transition spd="slow">
    <p:wip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371" y="2276873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18" y="6396859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67" b="1">
                <a:solidFill>
                  <a:schemeClr val="tx1"/>
                </a:solidFill>
              </a:defRPr>
            </a:lvl1pPr>
          </a:lstStyle>
          <a:p>
            <a:fld id="{0597CDB5-73DC-8641-8CC1-FAD9379FD627}" type="datetime1">
              <a:rPr lang="fr-FR" cap="all" smtClean="0"/>
              <a:pPr/>
              <a:t>12/11/2025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20"/>
            <a:ext cx="11232819" cy="323935"/>
          </a:xfrm>
        </p:spPr>
        <p:txBody>
          <a:bodyPr/>
          <a:lstStyle>
            <a:lvl1pPr marL="0" indent="12694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851" indent="-191942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18" y="910403"/>
            <a:ext cx="11233151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67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75787" y="2276873"/>
            <a:ext cx="7488832" cy="3840427"/>
          </a:xfrm>
        </p:spPr>
        <p:txBody>
          <a:bodyPr/>
          <a:lstStyle/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447985048"/>
      </p:ext>
    </p:extLst>
  </p:cSld>
  <p:clrMapOvr>
    <a:masterClrMapping/>
  </p:clrMapOvr>
  <p:transition spd="slow"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304245" y="2276873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18" y="6396859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67" b="1">
                <a:solidFill>
                  <a:schemeClr val="tx1"/>
                </a:solidFill>
              </a:defRPr>
            </a:lvl1pPr>
          </a:lstStyle>
          <a:p>
            <a:fld id="{8E1290DD-BE4D-794B-919C-D565D1B9C67D}" type="datetime1">
              <a:rPr lang="fr-FR" cap="all" smtClean="0"/>
              <a:pPr/>
              <a:t>12/11/2025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20"/>
            <a:ext cx="11232819" cy="323935"/>
          </a:xfrm>
        </p:spPr>
        <p:txBody>
          <a:bodyPr/>
          <a:lstStyle>
            <a:lvl1pPr marL="0" indent="12694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851" indent="-191942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18" y="910403"/>
            <a:ext cx="11233151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67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Direction de l’offre de soin / Pôle ressources humaines en santé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1371" y="2276890"/>
            <a:ext cx="7681384" cy="3839633"/>
          </a:xfrm>
        </p:spPr>
        <p:txBody>
          <a:bodyPr/>
          <a:lstStyle/>
          <a:p>
            <a:r>
              <a:rPr lang="fr-FR" dirty="0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143579995"/>
      </p:ext>
    </p:extLst>
  </p:cSld>
  <p:clrMapOvr>
    <a:masterClrMapping/>
  </p:clrMapOvr>
  <p:transition spd="slow">
    <p:wip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29DF172-12F0-D244-8F51-E16DC0507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000" y="336000"/>
            <a:ext cx="1920000" cy="1920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0" y="2852936"/>
            <a:ext cx="11232000" cy="3057632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267" b="1" cap="all" baseline="0"/>
            </a:lvl1pPr>
            <a:lvl2pPr marL="122729" indent="0">
              <a:spcBef>
                <a:spcPts val="667"/>
              </a:spcBef>
              <a:spcAft>
                <a:spcPts val="0"/>
              </a:spcAft>
              <a:buNone/>
              <a:tabLst/>
              <a:defRPr sz="2533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431801" y="6379200"/>
            <a:ext cx="11232819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18" y="6396859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67" b="1">
                <a:solidFill>
                  <a:schemeClr val="tx1"/>
                </a:solidFill>
              </a:defRPr>
            </a:lvl1pPr>
          </a:lstStyle>
          <a:p>
            <a:fld id="{D7698221-35EF-134F-B87A-568DECC70F29}" type="datetime1">
              <a:rPr lang="fr-FR" cap="all" smtClean="0"/>
              <a:pPr/>
              <a:t>12/11/2025</a:t>
            </a:fld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67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423944" y="260648"/>
            <a:ext cx="6241025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67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Direction de l’offre de soin / Pôle ressources humaines en santé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B5534E2-19C3-C848-AD92-C2BA62CED4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753076" y="466404"/>
            <a:ext cx="2660949" cy="153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63062"/>
      </p:ext>
    </p:extLst>
  </p:cSld>
  <p:clrMapOvr>
    <a:masterClrMapping/>
  </p:clrMapOvr>
  <p:transition spd="slow">
    <p:wip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12192000" cy="5925277"/>
          </a:xfrm>
          <a:solidFill>
            <a:schemeClr val="tx2"/>
          </a:solidFill>
        </p:spPr>
        <p:txBody>
          <a:bodyPr tIns="1079649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85713" y="6396859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67" b="1">
                <a:solidFill>
                  <a:schemeClr val="bg1"/>
                </a:solidFill>
              </a:defRPr>
            </a:lvl1pPr>
          </a:lstStyle>
          <a:p>
            <a:fld id="{5F7325A3-5315-1B4B-A0D9-112471EB5837}" type="datetime1">
              <a:rPr lang="fr-FR" cap="all" smtClean="0"/>
              <a:pPr/>
              <a:t>12/11/2025</a:t>
            </a:fld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59883" anchor="ctr" anchorCtr="0"/>
          <a:lstStyle>
            <a:lvl1pPr marL="527813" indent="-527813">
              <a:buFont typeface="+mj-lt"/>
              <a:buAutoNum type="arabicPeriod"/>
              <a:defRPr sz="4267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67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67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Direction de l’offre de soin / Pôle ressources humaines en santé</a:t>
            </a:r>
          </a:p>
        </p:txBody>
      </p:sp>
    </p:spTree>
    <p:extLst>
      <p:ext uri="{BB962C8B-B14F-4D97-AF65-F5344CB8AC3E}">
        <p14:creationId xmlns:p14="http://schemas.microsoft.com/office/powerpoint/2010/main" val="371123341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8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80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8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88.xml"/><Relationship Id="rId9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97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0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05.xml"/><Relationship Id="rId9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6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6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4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7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2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1" cy="1325563"/>
          </a:xfrm>
          <a:prstGeom prst="rect">
            <a:avLst/>
          </a:prstGeom>
        </p:spPr>
        <p:txBody>
          <a:bodyPr vert="horz" lIns="91420" tIns="45718" rIns="91420" bIns="45718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1" cy="4351339"/>
          </a:xfrm>
          <a:prstGeom prst="rect">
            <a:avLst/>
          </a:prstGeom>
        </p:spPr>
        <p:txBody>
          <a:bodyPr vert="horz" lIns="91420" tIns="45718" rIns="91420" bIns="45718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20" tIns="45718" rIns="9142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2D44D-A33F-4C31-865E-9F06FE4B0CC6}" type="datetime1">
              <a:rPr lang="fr-FR" smtClean="0"/>
              <a:t>12/11/2025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1" cy="365125"/>
          </a:xfrm>
          <a:prstGeom prst="rect">
            <a:avLst/>
          </a:prstGeom>
        </p:spPr>
        <p:txBody>
          <a:bodyPr vert="horz" lIns="91420" tIns="45718" rIns="9142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Direction de l’Offre de Soins et de l’Autonomie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20" tIns="45718" rIns="9142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9B1C7-12F7-4DDC-AF63-98DF718F811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70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ransition spd="slow">
    <p:wipe/>
  </p:transition>
  <p:hf hdr="0"/>
  <p:txStyles>
    <p:titleStyle>
      <a:lvl1pPr algn="l" defTabSz="9141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6" indent="-228546" algn="l" defTabSz="91417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38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8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3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3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6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8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6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8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8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31835" y="2276890"/>
            <a:ext cx="11233151" cy="39364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82506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431800" y="6379200"/>
            <a:ext cx="11232819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35" y="910403"/>
            <a:ext cx="11233151" cy="719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937" y="6378018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858D49A-5A7A-574D-A0ED-52B5C1EFA876}" type="datetime1">
              <a:rPr lang="fr-FR" cap="all" smtClean="0">
                <a:solidFill>
                  <a:srgbClr val="000000"/>
                </a:solidFill>
              </a:rPr>
              <a:pPr/>
              <a:t>12/11/2025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566824" y="248576"/>
            <a:ext cx="803160" cy="46283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4000" y="144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1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</p:sldLayoutIdLst>
  <p:transition spd="slow">
    <p:wipe/>
  </p:transition>
  <p:hf hdr="0"/>
  <p:txStyles>
    <p:titleStyle>
      <a:lvl1pPr marL="19050" indent="0" algn="l" defTabSz="1219170" rtl="0" eaLnBrk="1" latinLnBrk="0" hangingPunct="1">
        <a:lnSpc>
          <a:spcPct val="90000"/>
        </a:lnSpc>
        <a:spcBef>
          <a:spcPct val="0"/>
        </a:spcBef>
        <a:buNone/>
        <a:tabLst/>
        <a:defRPr sz="33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764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tabLst/>
        <a:defRPr sz="1867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68588" indent="-228594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08582" indent="-228594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948576" indent="-228594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4pPr>
      <a:lvl5pPr marL="1236569" indent="-228594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indent="0" algn="l" defTabSz="1219170" rtl="0" eaLnBrk="1" latinLnBrk="0" hangingPunct="1">
        <a:spcBef>
          <a:spcPct val="20000"/>
        </a:spcBef>
        <a:buFont typeface="Arial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31835" y="2276890"/>
            <a:ext cx="11233151" cy="39364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82506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431800" y="6379200"/>
            <a:ext cx="11232819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35" y="910403"/>
            <a:ext cx="11233151" cy="719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937" y="6378018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858D49A-5A7A-574D-A0ED-52B5C1EFA876}" type="datetime1">
              <a:rPr lang="fr-FR" cap="all" smtClean="0"/>
              <a:pPr/>
              <a:t>12/11/2025</a:t>
            </a:fld>
            <a:endParaRPr lang="fr-FR" cap="all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566824" y="248576"/>
            <a:ext cx="803160" cy="46283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4000" y="144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9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</p:sldLayoutIdLst>
  <p:transition spd="slow">
    <p:wipe/>
  </p:transition>
  <p:hf hdr="0"/>
  <p:txStyles>
    <p:titleStyle>
      <a:lvl1pPr marL="19050" indent="0" algn="l" defTabSz="1219170" rtl="0" eaLnBrk="1" latinLnBrk="0" hangingPunct="1">
        <a:lnSpc>
          <a:spcPct val="90000"/>
        </a:lnSpc>
        <a:spcBef>
          <a:spcPct val="0"/>
        </a:spcBef>
        <a:buNone/>
        <a:tabLst/>
        <a:defRPr sz="33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764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tabLst/>
        <a:defRPr sz="1867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68588" indent="-228594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08582" indent="-228594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948576" indent="-228594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4pPr>
      <a:lvl5pPr marL="1236569" indent="-228594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indent="0" algn="l" defTabSz="1219170" rtl="0" eaLnBrk="1" latinLnBrk="0" hangingPunct="1">
        <a:spcBef>
          <a:spcPct val="20000"/>
        </a:spcBef>
        <a:buFont typeface="Arial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31818" y="2276890"/>
            <a:ext cx="11233151" cy="39364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67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67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431801" y="6379200"/>
            <a:ext cx="11232819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18" y="910403"/>
            <a:ext cx="11233151" cy="719988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937" y="6378018"/>
            <a:ext cx="2743200" cy="366183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067" b="1">
                <a:solidFill>
                  <a:schemeClr val="tx1"/>
                </a:solidFill>
              </a:defRPr>
            </a:lvl1pPr>
          </a:lstStyle>
          <a:p>
            <a:fld id="{B858D49A-5A7A-574D-A0ED-52B5C1EFA876}" type="datetime1">
              <a:rPr lang="fr-FR" cap="all" smtClean="0"/>
              <a:pPr/>
              <a:t>12/11/2025</a:t>
            </a:fld>
            <a:endParaRPr lang="fr-FR" cap="all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566824" y="248576"/>
            <a:ext cx="803160" cy="46283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4000" y="144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5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</p:sldLayoutIdLst>
  <p:transition spd="slow">
    <p:wipe/>
  </p:transition>
  <p:hf hdr="0"/>
  <p:txStyles>
    <p:titleStyle>
      <a:lvl1pPr marL="19050" indent="0" algn="l" defTabSz="1218780" rtl="0" eaLnBrk="1" latinLnBrk="0" hangingPunct="1">
        <a:lnSpc>
          <a:spcPct val="90000"/>
        </a:lnSpc>
        <a:spcBef>
          <a:spcPct val="0"/>
        </a:spcBef>
        <a:buNone/>
        <a:tabLst/>
        <a:defRPr sz="33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729" indent="0" algn="l" defTabSz="121878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tabLst/>
        <a:defRPr sz="1867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68432" indent="-228525" algn="l" defTabSz="121878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08357" indent="-228525" algn="l" defTabSz="121878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948264" indent="-228525" algn="l" defTabSz="121878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4pPr>
      <a:lvl5pPr marL="1236170" indent="-228525" algn="l" defTabSz="121878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1624" indent="-304688" algn="l" defTabSz="121878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018" indent="-304688" algn="l" defTabSz="121878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265707" indent="0" algn="l" defTabSz="1218780" rtl="0" eaLnBrk="1" latinLnBrk="0" hangingPunct="1">
        <a:spcBef>
          <a:spcPct val="20000"/>
        </a:spcBef>
        <a:buFont typeface="Arial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9789" indent="-304688" algn="l" defTabSz="121878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79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80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558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936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315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707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093" algn="l" defTabSz="12187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31837" y="2276892"/>
            <a:ext cx="11233151" cy="39364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82506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67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67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431800" y="6379200"/>
            <a:ext cx="11232819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37" y="910403"/>
            <a:ext cx="11233151" cy="719988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937" y="6378019"/>
            <a:ext cx="2743200" cy="366183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067" b="1">
                <a:solidFill>
                  <a:schemeClr val="tx1"/>
                </a:solidFill>
              </a:defRPr>
            </a:lvl1pPr>
          </a:lstStyle>
          <a:p>
            <a:fld id="{B858D49A-5A7A-574D-A0ED-52B5C1EFA876}" type="datetime1">
              <a:rPr lang="fr-FR" cap="all" smtClean="0"/>
              <a:pPr/>
              <a:t>12/11/2025</a:t>
            </a:fld>
            <a:endParaRPr lang="fr-FR" cap="all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566824" y="248576"/>
            <a:ext cx="803160" cy="46283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4000" y="144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8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</p:sldLayoutIdLst>
  <p:transition spd="slow">
    <p:wipe/>
  </p:transition>
  <p:hf hdr="0"/>
  <p:txStyles>
    <p:titleStyle>
      <a:lvl1pPr marL="19050" indent="0" algn="l" defTabSz="1219140" rtl="0" eaLnBrk="1" latinLnBrk="0" hangingPunct="1">
        <a:lnSpc>
          <a:spcPct val="90000"/>
        </a:lnSpc>
        <a:spcBef>
          <a:spcPct val="0"/>
        </a:spcBef>
        <a:buNone/>
        <a:tabLst/>
        <a:defRPr sz="33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761" indent="0" algn="l" defTabSz="121914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tabLst/>
        <a:defRPr sz="1867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68576" indent="-228589" algn="l" defTabSz="121914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08565" indent="-228589" algn="l" defTabSz="121914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948552" indent="-228589" algn="l" defTabSz="121914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4pPr>
      <a:lvl5pPr marL="1236538" indent="-228589" algn="l" defTabSz="121914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indent="0" algn="l" defTabSz="1219140" rtl="0" eaLnBrk="1" latinLnBrk="0" hangingPunct="1">
        <a:spcBef>
          <a:spcPct val="20000"/>
        </a:spcBef>
        <a:buFont typeface="Arial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31811" y="2276886"/>
            <a:ext cx="11233152" cy="39364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825048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431801" y="6379200"/>
            <a:ext cx="11232819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11" y="910403"/>
            <a:ext cx="11233152" cy="719988"/>
          </a:xfrm>
          <a:prstGeom prst="rect">
            <a:avLst/>
          </a:prstGeom>
        </p:spPr>
        <p:txBody>
          <a:bodyPr vert="horz" lIns="91420" tIns="45718" rIns="91420" bIns="45718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938" y="6378023"/>
            <a:ext cx="2743200" cy="366183"/>
          </a:xfrm>
          <a:prstGeom prst="rect">
            <a:avLst/>
          </a:prstGeom>
        </p:spPr>
        <p:txBody>
          <a:bodyPr vert="horz" lIns="91420" tIns="45718" rIns="91420" bIns="45718" rtlCol="0" anchor="ctr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cap="all" dirty="0">
                <a:solidFill>
                  <a:srgbClr val="000000"/>
                </a:solidFill>
              </a:rPr>
              <a:t>14/12/2021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566824" y="248576"/>
            <a:ext cx="803160" cy="46283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4000" y="144001"/>
            <a:ext cx="720000" cy="720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337154" y="250616"/>
            <a:ext cx="1327466" cy="101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3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ransition spd="slow">
    <p:wipe/>
  </p:transition>
  <p:hf hdr="0"/>
  <p:txStyles>
    <p:titleStyle>
      <a:lvl1pPr marL="14288" indent="0" algn="l" defTabSz="914173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54" indent="0" algn="l" defTabSz="914173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370" indent="-171410" algn="l" defTabSz="914173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317" indent="-171410" algn="l" defTabSz="914173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11277" indent="-171410" algn="l" defTabSz="914173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211" indent="-171410" algn="l" defTabSz="914173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3" indent="-228546" algn="l" defTabSz="9141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6" algn="l" defTabSz="9141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indent="0" algn="l" defTabSz="914173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8" indent="-228546" algn="l" defTabSz="9141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6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8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8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31811" y="2276886"/>
            <a:ext cx="11233152" cy="39364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825048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DOSA/GFPS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431801" y="6379200"/>
            <a:ext cx="11232819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11" y="910403"/>
            <a:ext cx="11233152" cy="719988"/>
          </a:xfrm>
          <a:prstGeom prst="rect">
            <a:avLst/>
          </a:prstGeom>
        </p:spPr>
        <p:txBody>
          <a:bodyPr vert="horz" lIns="91420" tIns="45718" rIns="91420" bIns="45718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938" y="6378020"/>
            <a:ext cx="2743200" cy="366183"/>
          </a:xfrm>
          <a:prstGeom prst="rect">
            <a:avLst/>
          </a:prstGeom>
        </p:spPr>
        <p:txBody>
          <a:bodyPr vert="horz" lIns="91420" tIns="45718" rIns="91420" bIns="45718" rtlCol="0" anchor="ctr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 cap="all" dirty="0">
                <a:solidFill>
                  <a:srgbClr val="000000"/>
                </a:solidFill>
              </a:rPr>
              <a:t>14/12/2021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566824" y="248576"/>
            <a:ext cx="803160" cy="46283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4000" y="144001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4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transition spd="slow">
    <p:wipe/>
  </p:transition>
  <p:hf hdr="0"/>
  <p:txStyles>
    <p:titleStyle>
      <a:lvl1pPr marL="14288" indent="0" algn="l" defTabSz="914173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54" indent="0" algn="l" defTabSz="914173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370" indent="-171410" algn="l" defTabSz="914173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317" indent="-171410" algn="l" defTabSz="914173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11277" indent="-171410" algn="l" defTabSz="914173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211" indent="-171410" algn="l" defTabSz="914173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3" indent="-228546" algn="l" defTabSz="9141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6" algn="l" defTabSz="9141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indent="0" algn="l" defTabSz="914173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8" indent="-228546" algn="l" defTabSz="9141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6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8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8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31811" y="2276884"/>
            <a:ext cx="11233152" cy="39364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8930"/>
            <a:r>
              <a:rPr lang="fr-FR" dirty="0">
                <a:solidFill>
                  <a:srgbClr val="000000"/>
                </a:solidFill>
              </a:rPr>
              <a:t>DOSA / PPI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8930"/>
            <a:fld id="{733122C9-A0B9-462F-8757-0847AD287B63}" type="slidenum">
              <a:rPr lang="fr-FR" smtClean="0">
                <a:solidFill>
                  <a:srgbClr val="000000"/>
                </a:solidFill>
              </a:rPr>
              <a:pPr defTabSz="1218930"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431801" y="6379200"/>
            <a:ext cx="11232819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11" y="910403"/>
            <a:ext cx="11233152" cy="719988"/>
          </a:xfrm>
          <a:prstGeom prst="rect">
            <a:avLst/>
          </a:prstGeom>
        </p:spPr>
        <p:txBody>
          <a:bodyPr vert="horz" lIns="121896" tIns="60948" rIns="121896" bIns="60948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938" y="6378012"/>
            <a:ext cx="2743200" cy="366183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l">
              <a:defRPr sz="1100" b="1">
                <a:solidFill>
                  <a:schemeClr val="tx1"/>
                </a:solidFill>
              </a:defRPr>
            </a:lvl1pPr>
          </a:lstStyle>
          <a:p>
            <a:pPr defTabSz="1218930"/>
            <a:fld id="{B858D49A-5A7A-574D-A0ED-52B5C1EFA876}" type="datetime1">
              <a:rPr lang="fr-FR" cap="all" smtClean="0">
                <a:solidFill>
                  <a:srgbClr val="000000"/>
                </a:solidFill>
              </a:rPr>
              <a:pPr defTabSz="1218930"/>
              <a:t>12/11/2025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566824" y="248576"/>
            <a:ext cx="803160" cy="46283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4000" y="144001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9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transition spd="slow">
    <p:wipe/>
  </p:transition>
  <p:hf hdr="0"/>
  <p:txStyles>
    <p:titleStyle>
      <a:lvl1pPr marL="19050" indent="0" algn="l" defTabSz="1218930" rtl="0" eaLnBrk="1" latinLnBrk="0" hangingPunct="1">
        <a:lnSpc>
          <a:spcPct val="90000"/>
        </a:lnSpc>
        <a:spcBef>
          <a:spcPct val="0"/>
        </a:spcBef>
        <a:buNone/>
        <a:tabLst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742" indent="0" algn="l" defTabSz="121893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tabLst/>
        <a:defRPr sz="19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68492" indent="-228552" algn="l" defTabSz="121893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08444" indent="-228552" algn="l" defTabSz="121893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48384" indent="-228552" algn="l" defTabSz="121893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36324" indent="-228552" algn="l" defTabSz="121893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4" indent="-304728" algn="l" defTabSz="121893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512" indent="-304728" algn="l" defTabSz="121893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indent="0" algn="l" defTabSz="1218930" rtl="0" eaLnBrk="1" latinLnBrk="0" hangingPunct="1">
        <a:spcBef>
          <a:spcPct val="20000"/>
        </a:spcBef>
        <a:buFont typeface="Arial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6" indent="-304728" algn="l" defTabSz="121893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59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30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92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8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6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5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31807" y="2276881"/>
            <a:ext cx="11233152" cy="39364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9020"/>
            <a:r>
              <a:rPr lang="fr-FR" dirty="0">
                <a:solidFill>
                  <a:srgbClr val="000000"/>
                </a:solidFill>
              </a:rPr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9020"/>
            <a:fld id="{733122C9-A0B9-462F-8757-0847AD287B63}" type="slidenum">
              <a:rPr lang="fr-FR" smtClean="0">
                <a:solidFill>
                  <a:srgbClr val="000000"/>
                </a:solidFill>
              </a:rPr>
              <a:pPr defTabSz="1219020"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431801" y="6379200"/>
            <a:ext cx="11232819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7" y="910403"/>
            <a:ext cx="11233152" cy="719988"/>
          </a:xfrm>
          <a:prstGeom prst="rect">
            <a:avLst/>
          </a:prstGeom>
        </p:spPr>
        <p:txBody>
          <a:bodyPr vert="horz" lIns="121904" tIns="60952" rIns="121904" bIns="60952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938" y="6378008"/>
            <a:ext cx="2743200" cy="366183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l">
              <a:defRPr sz="1100" b="1">
                <a:solidFill>
                  <a:schemeClr val="tx1"/>
                </a:solidFill>
              </a:defRPr>
            </a:lvl1pPr>
          </a:lstStyle>
          <a:p>
            <a:pPr defTabSz="1219020"/>
            <a:fld id="{B858D49A-5A7A-574D-A0ED-52B5C1EFA876}" type="datetime1">
              <a:rPr lang="fr-FR" cap="all" smtClean="0">
                <a:solidFill>
                  <a:srgbClr val="000000"/>
                </a:solidFill>
              </a:rPr>
              <a:pPr defTabSz="1219020"/>
              <a:t>12/11/2025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566824" y="248576"/>
            <a:ext cx="803160" cy="46283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4000" y="144001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3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</p:sldLayoutIdLst>
  <p:transition spd="slow">
    <p:wipe/>
  </p:transition>
  <p:hf hdr="0"/>
  <p:txStyles>
    <p:titleStyle>
      <a:lvl1pPr marL="19050" indent="0" algn="l" defTabSz="1219020" rtl="0" eaLnBrk="1" latinLnBrk="0" hangingPunct="1">
        <a:lnSpc>
          <a:spcPct val="90000"/>
        </a:lnSpc>
        <a:spcBef>
          <a:spcPct val="0"/>
        </a:spcBef>
        <a:buNone/>
        <a:tabLst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750" indent="0" algn="l" defTabSz="121902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tabLst/>
        <a:defRPr sz="19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68528" indent="-228568" algn="l" defTabSz="121902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08496" indent="-228568" algn="l" defTabSz="121902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48456" indent="-228568" algn="l" defTabSz="121902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36416" indent="-228568" algn="l" defTabSz="121902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96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8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indent="0" algn="l" defTabSz="1219020" rtl="0" eaLnBrk="1" latinLnBrk="0" hangingPunct="1">
        <a:spcBef>
          <a:spcPct val="20000"/>
        </a:spcBef>
        <a:buFont typeface="Arial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7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31809" y="2276881"/>
            <a:ext cx="11233152" cy="39364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825048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pPr defTabSz="914286"/>
            <a:r>
              <a:rPr lang="fr-FR" dirty="0">
                <a:solidFill>
                  <a:srgbClr val="000000"/>
                </a:solidFill>
              </a:rPr>
              <a:t>DOSA/GFPS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pPr defTabSz="914286"/>
            <a:fld id="{733122C9-A0B9-462F-8757-0847AD287B63}" type="slidenum">
              <a:rPr lang="fr-FR" smtClean="0">
                <a:solidFill>
                  <a:srgbClr val="000000"/>
                </a:solidFill>
              </a:rPr>
              <a:pPr defTabSz="914286"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431801" y="6379200"/>
            <a:ext cx="11232819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9" y="910403"/>
            <a:ext cx="11233152" cy="719988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938" y="6378010"/>
            <a:ext cx="2743200" cy="366183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pPr defTabSz="914286"/>
            <a:r>
              <a:rPr lang="fr-FR" cap="all" dirty="0">
                <a:solidFill>
                  <a:srgbClr val="000000"/>
                </a:solidFill>
              </a:rPr>
              <a:t>14/12/2021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566824" y="248576"/>
            <a:ext cx="803160" cy="46283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4000" y="144001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2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transition spd="slow">
    <p:wipe/>
  </p:transition>
  <p:hf hdr="0"/>
  <p:txStyles>
    <p:titleStyle>
      <a:lvl1pPr marL="14288" indent="0" algn="l" defTabSz="914286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64" indent="0" algn="l" defTabSz="914286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410" indent="-171430" algn="l" defTabSz="914286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384" indent="-171430" algn="l" defTabSz="914286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11364" indent="-171430" algn="l" defTabSz="914286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331" indent="-171430" algn="l" defTabSz="914286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0" algn="l" defTabSz="914286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31801" y="2276873"/>
            <a:ext cx="11233152" cy="39364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 defTabSz="1219170"/>
            <a:r>
              <a:rPr lang="fr-FR" dirty="0">
                <a:solidFill>
                  <a:srgbClr val="000000"/>
                </a:solidFill>
              </a:rPr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 defTabSz="1219170"/>
            <a:fld id="{733122C9-A0B9-462F-8757-0847AD287B63}" type="slidenum">
              <a:rPr lang="fr-FR" smtClean="0">
                <a:solidFill>
                  <a:srgbClr val="000000"/>
                </a:solidFill>
              </a:rPr>
              <a:pPr defTabSz="1219170"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431800" y="6379200"/>
            <a:ext cx="11232819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910402"/>
            <a:ext cx="11233152" cy="719988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938" y="6378002"/>
            <a:ext cx="27432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pPr defTabSz="1219170"/>
            <a:fld id="{B858D49A-5A7A-574D-A0ED-52B5C1EFA876}" type="datetime1">
              <a:rPr lang="fr-FR" cap="all" smtClean="0">
                <a:solidFill>
                  <a:srgbClr val="000000"/>
                </a:solidFill>
              </a:rPr>
              <a:pPr defTabSz="1219170"/>
              <a:t>12/11/2025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566824" y="248576"/>
            <a:ext cx="803160" cy="46283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4000" y="144001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0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</p:sldLayoutIdLst>
  <p:transition spd="slow">
    <p:wipe/>
  </p:transition>
  <p:hf hdr="0"/>
  <p:txStyles>
    <p:titleStyle>
      <a:lvl1pPr marL="19050" indent="0" algn="l" defTabSz="1219170" rtl="0" eaLnBrk="1" latinLnBrk="0" hangingPunct="1">
        <a:lnSpc>
          <a:spcPct val="90000"/>
        </a:lnSpc>
        <a:spcBef>
          <a:spcPct val="0"/>
        </a:spcBef>
        <a:buNone/>
        <a:tabLst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764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tabLst/>
        <a:defRPr sz="19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68588" indent="-228594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08582" indent="-228594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48576" indent="-228594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36569" indent="-228594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indent="0" algn="l" defTabSz="1219170" rtl="0" eaLnBrk="1" latinLnBrk="0" hangingPunct="1">
        <a:spcBef>
          <a:spcPct val="20000"/>
        </a:spcBef>
        <a:buFont typeface="Arial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31834" y="2276890"/>
            <a:ext cx="11233152" cy="39364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825064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 defTabSz="1219170"/>
            <a:r>
              <a:rPr lang="fr-FR" dirty="0">
                <a:solidFill>
                  <a:srgbClr val="000000"/>
                </a:solidFill>
              </a:rPr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 defTabSz="1219170"/>
            <a:fld id="{733122C9-A0B9-462F-8757-0847AD287B63}" type="slidenum">
              <a:rPr lang="fr-FR" smtClean="0">
                <a:solidFill>
                  <a:srgbClr val="000000"/>
                </a:solidFill>
              </a:rPr>
              <a:pPr defTabSz="1219170"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431800" y="6379200"/>
            <a:ext cx="11232819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34" y="910403"/>
            <a:ext cx="11233152" cy="719988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938" y="6378019"/>
            <a:ext cx="27432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pPr defTabSz="1219170"/>
            <a:fld id="{B858D49A-5A7A-574D-A0ED-52B5C1EFA876}" type="datetime1">
              <a:rPr lang="fr-FR" cap="all" smtClean="0">
                <a:solidFill>
                  <a:srgbClr val="000000"/>
                </a:solidFill>
              </a:rPr>
              <a:pPr defTabSz="1219170"/>
              <a:t>12/11/2025</a:t>
            </a:fld>
            <a:endParaRPr lang="fr-FR" cap="all" dirty="0">
              <a:solidFill>
                <a:srgbClr val="000000"/>
              </a:solidFill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566824" y="248576"/>
            <a:ext cx="803160" cy="46283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4000" y="144001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0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</p:sldLayoutIdLst>
  <p:transition spd="slow">
    <p:wipe/>
  </p:transition>
  <p:hf hdr="0"/>
  <p:txStyles>
    <p:titleStyle>
      <a:lvl1pPr marL="19050" indent="0" algn="l" defTabSz="1219170" rtl="0" eaLnBrk="1" latinLnBrk="0" hangingPunct="1">
        <a:lnSpc>
          <a:spcPct val="90000"/>
        </a:lnSpc>
        <a:spcBef>
          <a:spcPct val="0"/>
        </a:spcBef>
        <a:buNone/>
        <a:tabLst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764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tabLst/>
        <a:defRPr sz="19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68588" indent="-228594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08582" indent="-228594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48576" indent="-228594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36569" indent="-228594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indent="0" algn="l" defTabSz="1219170" rtl="0" eaLnBrk="1" latinLnBrk="0" hangingPunct="1">
        <a:spcBef>
          <a:spcPct val="20000"/>
        </a:spcBef>
        <a:buFont typeface="Arial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31826" y="2276898"/>
            <a:ext cx="11233151" cy="39364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67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67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431801" y="6379200"/>
            <a:ext cx="11232819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26" y="910403"/>
            <a:ext cx="11233151" cy="719988"/>
          </a:xfrm>
          <a:prstGeom prst="rect">
            <a:avLst/>
          </a:prstGeom>
        </p:spPr>
        <p:txBody>
          <a:bodyPr vert="horz" lIns="91402" tIns="45701" rIns="91402" bIns="45701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937" y="6378026"/>
            <a:ext cx="2743200" cy="366183"/>
          </a:xfrm>
          <a:prstGeom prst="rect">
            <a:avLst/>
          </a:prstGeom>
        </p:spPr>
        <p:txBody>
          <a:bodyPr vert="horz" lIns="91402" tIns="45701" rIns="91402" bIns="45701" rtlCol="0" anchor="ctr"/>
          <a:lstStyle>
            <a:lvl1pPr algn="l">
              <a:defRPr sz="1067" b="1">
                <a:solidFill>
                  <a:schemeClr val="tx1"/>
                </a:solidFill>
              </a:defRPr>
            </a:lvl1pPr>
          </a:lstStyle>
          <a:p>
            <a:fld id="{B858D49A-5A7A-574D-A0ED-52B5C1EFA876}" type="datetime1">
              <a:rPr lang="fr-FR" cap="all" smtClean="0"/>
              <a:pPr/>
              <a:t>12/11/2025</a:t>
            </a:fld>
            <a:endParaRPr lang="fr-FR" cap="all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566824" y="248576"/>
            <a:ext cx="803160" cy="46283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4000" y="144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2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</p:sldLayoutIdLst>
  <p:transition spd="slow">
    <p:wipe/>
  </p:transition>
  <p:hf hdr="0"/>
  <p:txStyles>
    <p:titleStyle>
      <a:lvl1pPr marL="19050" indent="0" algn="l" defTabSz="1218600" rtl="0" eaLnBrk="1" latinLnBrk="0" hangingPunct="1">
        <a:lnSpc>
          <a:spcPct val="90000"/>
        </a:lnSpc>
        <a:spcBef>
          <a:spcPct val="0"/>
        </a:spcBef>
        <a:buNone/>
        <a:tabLst/>
        <a:defRPr sz="33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713" indent="0" algn="l" defTabSz="121860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tabLst/>
        <a:defRPr sz="1867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68360" indent="-228493" algn="l" defTabSz="12186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08253" indent="-228493" algn="l" defTabSz="121860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948120" indent="-228493" algn="l" defTabSz="121860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4pPr>
      <a:lvl5pPr marL="1235986" indent="-228493" algn="l" defTabSz="121860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1120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426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265067" indent="0" algn="l" defTabSz="1218600" rtl="0" eaLnBrk="1" latinLnBrk="0" hangingPunct="1">
        <a:spcBef>
          <a:spcPct val="20000"/>
        </a:spcBef>
        <a:buFont typeface="Arial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9013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83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600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893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198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480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763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067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361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ante.gouv.fr/professionnels/se-former-s-installer-exercer/le-contrat-d-engagement-de-service-public-cesp/article/la-foire-aux-questions-medecin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p-public.fr/aides/contrat-dengagement-de-service-public-ces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assistancecesp-etudiant@asp-public.f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uvelle-aquitaine.ars.sante.fr/nouveau-zonage-medecins-en-nouvelle-aquitaine-en-202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F1B0-0B96-489F-B40E-DA45054ABAD1}" type="datetime1">
              <a:rPr lang="fr-FR" smtClean="0"/>
              <a:t>12/11/2025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20001" y="5535279"/>
            <a:ext cx="4424008" cy="1202721"/>
          </a:xfrm>
        </p:spPr>
        <p:txBody>
          <a:bodyPr/>
          <a:lstStyle/>
          <a:p>
            <a:pPr marL="122737" lvl="1" algn="just"/>
            <a:r>
              <a:rPr lang="fr-FR" sz="1600" b="1" dirty="0">
                <a:latin typeface="Bahnschrift SemiBold" panose="020B0502040204020203" pitchFamily="34" charset="0"/>
              </a:rPr>
              <a:t>Direction de l’Offre de Soins</a:t>
            </a:r>
          </a:p>
          <a:p>
            <a:pPr marL="122737" lvl="1" algn="just"/>
            <a:r>
              <a:rPr lang="fr-FR" sz="1600" b="1" dirty="0">
                <a:latin typeface="Bahnschrift SemiBold" panose="020B0502040204020203" pitchFamily="34" charset="0"/>
              </a:rPr>
              <a:t>Direction déléguée aux professionnels de santé et à la prospective</a:t>
            </a:r>
          </a:p>
          <a:p>
            <a:pPr marL="122737" lvl="1" algn="just"/>
            <a:r>
              <a:rPr lang="fr-FR" sz="1600" b="1" dirty="0">
                <a:latin typeface="Bahnschrift SemiBold" panose="020B0502040204020203" pitchFamily="34" charset="0"/>
              </a:rPr>
              <a:t>Pôle Ressources humaines en santé</a:t>
            </a:r>
          </a:p>
          <a:p>
            <a:pPr marL="122737" lvl="1" algn="just"/>
            <a:r>
              <a:rPr lang="fr-FR" sz="1600" b="1" dirty="0">
                <a:latin typeface="Bahnschrift SemiBold" panose="020B0502040204020203" pitchFamily="34" charset="0"/>
              </a:rPr>
              <a:t>Département Formations Médicales</a:t>
            </a:r>
          </a:p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319808" y="2610223"/>
            <a:ext cx="9552384" cy="2277516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/>
          <a:p>
            <a:pPr algn="ctr"/>
            <a:endParaRPr lang="fr-FR" altLang="fr-FR" sz="2800" dirty="0"/>
          </a:p>
          <a:p>
            <a:pPr algn="ctr"/>
            <a:r>
              <a:rPr lang="fr-FR" altLang="fr-FR" sz="2800" dirty="0">
                <a:solidFill>
                  <a:srgbClr val="198F94"/>
                </a:solidFill>
              </a:rPr>
              <a:t>Le contrat d’engagement de service public (CESP) – </a:t>
            </a:r>
          </a:p>
          <a:p>
            <a:pPr algn="ctr"/>
            <a:r>
              <a:rPr lang="fr-FR" altLang="fr-FR" sz="2800" dirty="0">
                <a:solidFill>
                  <a:srgbClr val="198F94"/>
                </a:solidFill>
              </a:rPr>
              <a:t>étudiants et internes en médecine et odontologie </a:t>
            </a:r>
          </a:p>
          <a:p>
            <a:pPr algn="ctr"/>
            <a:r>
              <a:rPr lang="fr-FR" sz="2800" b="1" dirty="0">
                <a:solidFill>
                  <a:srgbClr val="198F94"/>
                </a:solidFill>
                <a:latin typeface="Bahnschrift SemiBold" panose="020B0502040204020203" pitchFamily="34" charset="0"/>
              </a:rPr>
              <a:t>12 Novembre 2025</a:t>
            </a:r>
          </a:p>
          <a:p>
            <a:pPr algn="ctr"/>
            <a:r>
              <a:rPr lang="fr-FR" sz="2800" b="1" dirty="0">
                <a:solidFill>
                  <a:srgbClr val="198F94"/>
                </a:solidFill>
                <a:latin typeface="Bahnschrift SemiBold" panose="020B0502040204020203" pitchFamily="34" charset="0"/>
              </a:rPr>
              <a:t>Faculté de Médecine de Limoges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114" y="4368967"/>
            <a:ext cx="2910233" cy="2235688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C2CBFEC9-8349-4A33-A9DA-A27601E44F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2426" y="5805770"/>
            <a:ext cx="3291270" cy="66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8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10B44-8249-10EB-3A34-C8D2F6DF2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DE6472A-AC81-4DF5-F655-55B97425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13A9B8-71C2-A92B-FD81-E4122F6C016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8999EC3-2F29-473E-AF93-DB94BDE82096}" type="datetime1">
              <a:rPr lang="fr-FR" cap="all" smtClean="0"/>
              <a:t>12/11/2025</a:t>
            </a:fld>
            <a:endParaRPr lang="fr-FR" cap="all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7362BA3-E2FA-59A8-92AA-061ECF0F6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b="1" dirty="0">
                <a:solidFill>
                  <a:srgbClr val="198F94"/>
                </a:solidFill>
                <a:latin typeface="Bahnschrift SemiBold" panose="020B0502040204020203" pitchFamily="34" charset="0"/>
              </a:rPr>
              <a:t>Les modalités de rétrocession des mensualités en temps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B01AAC5-6AA2-3996-F53D-F87BC6195520}"/>
              </a:ext>
            </a:extLst>
          </p:cNvPr>
          <p:cNvSpPr txBox="1"/>
          <p:nvPr/>
        </p:nvSpPr>
        <p:spPr>
          <a:xfrm>
            <a:off x="639957" y="1886495"/>
            <a:ext cx="111183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2000" b="1" dirty="0">
                <a:solidFill>
                  <a:srgbClr val="198F94"/>
                </a:solidFill>
                <a:latin typeface="Bahnschrift SemiBold" panose="020B0502040204020203" pitchFamily="34" charset="0"/>
                <a:ea typeface="+mj-ea"/>
                <a:cs typeface="+mj-cs"/>
              </a:rPr>
              <a:t>A compter de la date d’obtention du Diplôme d’Etat et du DES, plusieurs possibilités:</a:t>
            </a:r>
          </a:p>
          <a:p>
            <a:pPr algn="just">
              <a:defRPr/>
            </a:pPr>
            <a:endParaRPr lang="fr-FR" sz="16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fr-FR" sz="1600" b="1" dirty="0"/>
              <a:t>Poursuite des études</a:t>
            </a:r>
            <a:r>
              <a:rPr lang="fr-FR" sz="1600" dirty="0"/>
              <a:t> ou </a:t>
            </a:r>
            <a:r>
              <a:rPr lang="fr-FR" sz="1600" b="1" dirty="0"/>
              <a:t>report d’installation</a:t>
            </a:r>
            <a:r>
              <a:rPr lang="fr-FR" sz="1600" dirty="0"/>
              <a:t> pour motif personnel à justifier (en fonction du projet professionnel)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fr-FR" sz="1600" b="1" dirty="0"/>
              <a:t>Exercice ou remplacements hors zone </a:t>
            </a:r>
            <a:r>
              <a:rPr lang="fr-FR" sz="1600" dirty="0"/>
              <a:t>(</a:t>
            </a:r>
            <a:r>
              <a:rPr lang="fr-FR" sz="16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12 mois maximum</a:t>
            </a:r>
            <a:r>
              <a:rPr lang="fr-FR" sz="1600" dirty="0"/>
              <a:t>) : le CESP se poursuit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fr-FR" sz="1600" b="1" dirty="0"/>
              <a:t>Remplacements en zone </a:t>
            </a:r>
            <a:r>
              <a:rPr lang="fr-FR" sz="1600" dirty="0"/>
              <a:t>(</a:t>
            </a:r>
            <a:r>
              <a:rPr lang="fr-FR" sz="16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12 mois maximum</a:t>
            </a:r>
            <a:r>
              <a:rPr lang="fr-FR" sz="1600" dirty="0"/>
              <a:t>) : les mensualités commencent à être rétrocédées en temps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fr-FR" sz="1600" b="1" dirty="0"/>
              <a:t>Installation ou collaboration en zone </a:t>
            </a:r>
            <a:r>
              <a:rPr lang="fr-FR" sz="1600" dirty="0"/>
              <a:t>(zonage médecin ou zonage chirurgien-dentiste)</a:t>
            </a:r>
          </a:p>
          <a:p>
            <a:pPr algn="just">
              <a:defRPr/>
            </a:pPr>
            <a:r>
              <a:rPr lang="fr-FR" sz="1600" dirty="0"/>
              <a:t>Activité libérale, salariée ou mixte</a:t>
            </a:r>
          </a:p>
          <a:p>
            <a:pPr marL="1199923" lvl="2" indent="-285750" algn="just">
              <a:buFont typeface="Wingdings" panose="05000000000000000000" pitchFamily="2" charset="2"/>
              <a:buChar char="ü"/>
              <a:defRPr/>
            </a:pPr>
            <a:r>
              <a:rPr lang="fr-FR" sz="1600" dirty="0"/>
              <a:t>Si </a:t>
            </a:r>
            <a:r>
              <a:rPr lang="fr-FR" sz="1600" u="sng" dirty="0"/>
              <a:t>libéral</a:t>
            </a:r>
            <a:r>
              <a:rPr lang="fr-FR" sz="1600" dirty="0"/>
              <a:t>, dans le cadre de la convention signée entre la profession et l’assurance maladie</a:t>
            </a:r>
          </a:p>
          <a:p>
            <a:pPr marL="1199923" lvl="2" indent="-285750" algn="just">
              <a:buFont typeface="Wingdings" panose="05000000000000000000" pitchFamily="2" charset="2"/>
              <a:buChar char="ü"/>
              <a:defRPr/>
            </a:pPr>
            <a:r>
              <a:rPr lang="fr-FR" sz="1600" dirty="0"/>
              <a:t>Si </a:t>
            </a:r>
            <a:r>
              <a:rPr lang="fr-FR" sz="1600" u="sng" dirty="0"/>
              <a:t>salarié</a:t>
            </a:r>
            <a:r>
              <a:rPr lang="fr-FR" sz="1600" dirty="0"/>
              <a:t> d’un Centre de Santé dans le cadre des tarifs résultant de la convention des centres de santé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fr-FR" sz="1600" b="1" dirty="0"/>
              <a:t>Installation ou collaboration à mi-temps en zone </a:t>
            </a:r>
            <a:r>
              <a:rPr lang="fr-FR" sz="1600" dirty="0"/>
              <a:t>: depuis le 1</a:t>
            </a:r>
            <a:r>
              <a:rPr lang="fr-FR" sz="1600" baseline="30000" dirty="0"/>
              <a:t>er</a:t>
            </a:r>
            <a:r>
              <a:rPr lang="fr-FR" sz="1600" dirty="0"/>
              <a:t> janvier 2021 lorsqu'un praticien n'exerce qu'une partie, qui ne peut être inférieure au mi-temps, de son temps plein dans un ou plusieurs lieux d'exercice situés en ZIP ou ZAC, la durée de son engagement est augmentée au prorata du temps non réalisé.</a:t>
            </a:r>
          </a:p>
          <a:p>
            <a:pPr algn="ctr">
              <a:defRPr/>
            </a:pPr>
            <a:endParaRPr lang="fr-FR" sz="16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fr-FR" sz="16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Le candidat doit prévenir en 1er lieu l’ARS qui établit les décisions adaptées et en transmet une copie à l’autorité de gestion.</a:t>
            </a:r>
          </a:p>
          <a:p>
            <a:endParaRPr lang="fr-FR" sz="2000" dirty="0">
              <a:latin typeface="Bahnschrift Light SemiCondensed" panose="020B0502040204020203" pitchFamily="34" charset="0"/>
              <a:ea typeface="Calibri"/>
              <a:cs typeface="Calibri" panose="020F0502020204030204" pitchFamily="34" charset="0"/>
            </a:endParaRPr>
          </a:p>
          <a:p>
            <a:endParaRPr lang="fr-FR" sz="2000" dirty="0">
              <a:ea typeface="Calibri"/>
              <a:cs typeface="Calibri" panose="020F0502020204030204" pitchFamily="34" charset="0"/>
            </a:endParaRPr>
          </a:p>
          <a:p>
            <a:endParaRPr lang="fr-FR" sz="2000" dirty="0">
              <a:ea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52512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3F47F-B93B-4A4B-7D10-1167556B0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70736BE-4387-B6D9-9D0F-889AD5CDE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E00C97-BA6B-37EA-314D-B1F64AC5DA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8999EC3-2F29-473E-AF93-DB94BDE82096}" type="datetime1">
              <a:rPr lang="fr-FR" cap="all" smtClean="0"/>
              <a:t>12/11/2025</a:t>
            </a:fld>
            <a:endParaRPr lang="fr-FR" cap="all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56529FF-1C06-1286-01FB-3B820390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b="1" dirty="0">
                <a:solidFill>
                  <a:srgbClr val="198F94"/>
                </a:solidFill>
                <a:latin typeface="Bahnschrift SemiBold" panose="020B0502040204020203" pitchFamily="34" charset="0"/>
              </a:rPr>
              <a:t>Modalités de suspension du contrat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3F2BBF7-699A-6B88-DB8F-064298A3C784}"/>
              </a:ext>
            </a:extLst>
          </p:cNvPr>
          <p:cNvSpPr txBox="1"/>
          <p:nvPr/>
        </p:nvSpPr>
        <p:spPr>
          <a:xfrm>
            <a:off x="546651" y="1773850"/>
            <a:ext cx="1085535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rgbClr val="198F94"/>
                </a:solidFill>
                <a:latin typeface="Bahnschrift SemiBold" panose="020B0502040204020203" pitchFamily="34" charset="0"/>
                <a:ea typeface="+mj-ea"/>
                <a:cs typeface="+mj-cs"/>
              </a:rPr>
              <a:t>A la demande de l’étudiant en 2ème cycle</a:t>
            </a:r>
          </a:p>
          <a:p>
            <a:pPr>
              <a:defRPr/>
            </a:pPr>
            <a:endParaRPr lang="fr-FR" sz="1600" b="1" u="sng" dirty="0">
              <a:solidFill>
                <a:srgbClr val="E9C800"/>
              </a:solidFill>
              <a:latin typeface="Bahnschrift SemiBold" panose="020B0502040204020203" pitchFamily="34" charset="0"/>
              <a:ea typeface="Calibri"/>
              <a:cs typeface="Calibri" panose="020F0502020204030204" pitchFamily="34" charset="0"/>
            </a:endParaRPr>
          </a:p>
          <a:p>
            <a:pPr>
              <a:defRPr/>
            </a:pPr>
            <a:r>
              <a:rPr lang="fr-FR" sz="1600" dirty="0"/>
              <a:t>Congé maternité, adoption, paternité, maladie, accident sous condition</a:t>
            </a:r>
          </a:p>
          <a:p>
            <a:pPr>
              <a:defRPr/>
            </a:pPr>
            <a:endParaRPr lang="fr-FR" sz="2000" dirty="0"/>
          </a:p>
          <a:p>
            <a:pPr>
              <a:defRPr/>
            </a:pPr>
            <a:r>
              <a:rPr lang="fr-FR" sz="2000" b="1" dirty="0">
                <a:solidFill>
                  <a:srgbClr val="198F94"/>
                </a:solidFill>
                <a:latin typeface="Bahnschrift SemiBold" panose="020B0502040204020203" pitchFamily="34" charset="0"/>
                <a:ea typeface="+mj-ea"/>
                <a:cs typeface="+mj-cs"/>
              </a:rPr>
              <a:t>A la demande de l’étudiant en 3ème cycle</a:t>
            </a:r>
          </a:p>
          <a:p>
            <a:pPr>
              <a:defRPr/>
            </a:pPr>
            <a:endParaRPr lang="fr-FR" sz="1600" b="1" u="sng" dirty="0">
              <a:solidFill>
                <a:srgbClr val="E9C800"/>
              </a:solidFill>
              <a:latin typeface="Bahnschrift SemiBold" panose="020B0502040204020203" pitchFamily="34" charset="0"/>
              <a:ea typeface="Calibri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fr-FR" sz="1600" dirty="0"/>
              <a:t>Congé maternité, adoption, paternité, maladie, mise en disponibilité (art. R 6153-26 du code de la santé publique)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fr-FR" sz="1600" dirty="0"/>
              <a:t>Congé en cas de maladie ou accident imputable à l’exercice des fonctions (art. R 6153-17 code de la santé publique)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fr-FR" sz="1600" dirty="0"/>
              <a:t>Pendant tout l’internat jusqu’à l’obtention du DE sous conditions (article 6 arrêté 26 mai 2020) : </a:t>
            </a:r>
            <a:r>
              <a:rPr lang="fr-FR" sz="1600" b="1" dirty="0"/>
              <a:t>demande à déposer à l’ASP dans les 30j du début de l’internat</a:t>
            </a:r>
            <a:endParaRPr lang="fr-FR" sz="1600" dirty="0"/>
          </a:p>
          <a:p>
            <a:endParaRPr lang="fr-FR" sz="2000" dirty="0">
              <a:latin typeface="Bahnschrift Light SemiCondensed" panose="020B0502040204020203" pitchFamily="34" charset="0"/>
              <a:ea typeface="Calibri"/>
              <a:cs typeface="Calibri" panose="020F0502020204030204" pitchFamily="34" charset="0"/>
            </a:endParaRPr>
          </a:p>
          <a:p>
            <a:endParaRPr lang="fr-FR" sz="2000" dirty="0">
              <a:ea typeface="Calibri"/>
              <a:cs typeface="Calibri" panose="020F0502020204030204" pitchFamily="34" charset="0"/>
            </a:endParaRPr>
          </a:p>
          <a:p>
            <a:endParaRPr lang="fr-FR" sz="2000" dirty="0">
              <a:ea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7858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16FF3-62AC-9C1F-BBAB-D7987EF2F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4C98EA-E9D2-0199-4C0E-CAD79E92C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F4B095-399F-2191-560A-14B1696082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8999EC3-2F29-473E-AF93-DB94BDE82096}" type="datetime1">
              <a:rPr lang="fr-FR" cap="all" smtClean="0"/>
              <a:t>12/11/2025</a:t>
            </a:fld>
            <a:endParaRPr lang="fr-FR" cap="all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CD9240C-BB2A-DF62-180F-21D63172C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b="1" dirty="0">
                <a:solidFill>
                  <a:srgbClr val="198F94"/>
                </a:solidFill>
                <a:latin typeface="Bahnschrift SemiBold" panose="020B0502040204020203" pitchFamily="34" charset="0"/>
              </a:rPr>
              <a:t>Indemnité de rupture de contrat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E85E9FD-AAE4-98A1-34F9-ACF1308FFDE6}"/>
              </a:ext>
            </a:extLst>
          </p:cNvPr>
          <p:cNvSpPr txBox="1"/>
          <p:nvPr/>
        </p:nvSpPr>
        <p:spPr>
          <a:xfrm>
            <a:off x="546651" y="1773850"/>
            <a:ext cx="101089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rgbClr val="198F94"/>
                </a:solidFill>
                <a:latin typeface="Bahnschrift SemiBold" panose="020B0502040204020203" pitchFamily="34" charset="0"/>
                <a:ea typeface="+mj-ea"/>
                <a:cs typeface="+mj-cs"/>
              </a:rPr>
              <a:t>Arrêté du 26 mai 2020</a:t>
            </a:r>
          </a:p>
          <a:p>
            <a:pPr>
              <a:defRPr/>
            </a:pPr>
            <a:endParaRPr lang="fr-FR" sz="1600" i="1" dirty="0"/>
          </a:p>
          <a:p>
            <a:pPr>
              <a:defRPr/>
            </a:pPr>
            <a:r>
              <a:rPr lang="fr-FR" sz="16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Remboursement de la totalité de la somme des allocations nettes perçues </a:t>
            </a:r>
          </a:p>
          <a:p>
            <a:pPr>
              <a:defRPr/>
            </a:pPr>
            <a:r>
              <a:rPr lang="fr-FR" sz="16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+ </a:t>
            </a:r>
          </a:p>
          <a:p>
            <a:pPr>
              <a:defRPr/>
            </a:pPr>
            <a:r>
              <a:rPr lang="fr-FR" sz="16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Pénalités  :</a:t>
            </a:r>
          </a:p>
          <a:p>
            <a:pPr>
              <a:defRPr/>
            </a:pPr>
            <a:endParaRPr lang="fr-FR" sz="1600" dirty="0">
              <a:solidFill>
                <a:srgbClr val="002395"/>
              </a:solidFill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fr-FR" sz="1600" dirty="0"/>
              <a:t>Rupture avant obtention DE = 200 € par mois de perception de l’allocation (ne peut être inférieure à 2 000 €)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fr-FR" sz="1600" dirty="0"/>
              <a:t>Rupture après obtention DE = 20 000 €</a:t>
            </a:r>
          </a:p>
          <a:p>
            <a:endParaRPr lang="fr-FR" sz="2000" dirty="0">
              <a:latin typeface="Bahnschrift Light SemiCondensed" panose="020B0502040204020203" pitchFamily="34" charset="0"/>
              <a:ea typeface="Calibri"/>
              <a:cs typeface="Calibri" panose="020F0502020204030204" pitchFamily="34" charset="0"/>
            </a:endParaRPr>
          </a:p>
          <a:p>
            <a:endParaRPr lang="fr-FR" sz="2000" dirty="0">
              <a:ea typeface="Calibri"/>
              <a:cs typeface="Calibri" panose="020F0502020204030204" pitchFamily="34" charset="0"/>
            </a:endParaRPr>
          </a:p>
          <a:p>
            <a:endParaRPr lang="fr-FR" sz="2000" dirty="0">
              <a:ea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65441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37F03-C2AE-B6CD-CEB6-06D99B00C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7A14690-9681-255D-58A8-84CCD5D0F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D92B23-B5C5-D69E-5FE5-C6DDE32607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8999EC3-2F29-473E-AF93-DB94BDE82096}" type="datetime1">
              <a:rPr lang="fr-FR" cap="all" smtClean="0"/>
              <a:t>12/11/2025</a:t>
            </a:fld>
            <a:endParaRPr lang="fr-FR" cap="all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0C0C11A-9983-EFAB-D140-55ECE0720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b="1" dirty="0">
                <a:solidFill>
                  <a:srgbClr val="198F94"/>
                </a:solidFill>
                <a:latin typeface="Bahnschrift SemiBold" panose="020B0502040204020203" pitchFamily="34" charset="0"/>
              </a:rPr>
              <a:t>Le CESP en quelques chiffres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6C3037E-164D-C463-6A1F-C2C8052981AD}"/>
              </a:ext>
            </a:extLst>
          </p:cNvPr>
          <p:cNvSpPr txBox="1"/>
          <p:nvPr/>
        </p:nvSpPr>
        <p:spPr>
          <a:xfrm>
            <a:off x="546651" y="1773850"/>
            <a:ext cx="109113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000" b="1" dirty="0">
                <a:solidFill>
                  <a:srgbClr val="198F94"/>
                </a:solidFill>
                <a:latin typeface="Bahnschrift SemiBold" panose="020B0502040204020203" pitchFamily="34" charset="0"/>
                <a:ea typeface="+mj-ea"/>
                <a:cs typeface="+mj-cs"/>
              </a:rPr>
              <a:t>Nombre de contrats d’engagement de service public offerts au titre de l’année universitaire 2024-2025 - Arrêté du 17 juillet 2025</a:t>
            </a:r>
          </a:p>
          <a:p>
            <a:endParaRPr lang="fr-FR" sz="2000" dirty="0">
              <a:latin typeface="Bahnschrift Light SemiCondensed" panose="020B0502040204020203" pitchFamily="34" charset="0"/>
              <a:ea typeface="Calibri"/>
              <a:cs typeface="Calibri" panose="020F0502020204030204" pitchFamily="34" charset="0"/>
            </a:endParaRPr>
          </a:p>
          <a:p>
            <a:endParaRPr lang="fr-FR" sz="2000" dirty="0">
              <a:ea typeface="Calibri"/>
              <a:cs typeface="Calibri" panose="020F0502020204030204" pitchFamily="34" charset="0"/>
            </a:endParaRPr>
          </a:p>
          <a:p>
            <a:endParaRPr lang="fr-FR" sz="2000" dirty="0">
              <a:ea typeface="Calibri"/>
              <a:cs typeface="Calibri" panose="020F05020202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8A69FA3-30A1-964A-0B94-05FA119A4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849" y="2660197"/>
            <a:ext cx="5218628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4778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62BC0-5E87-A754-4541-FF432F5D5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DB6176-CDDB-0F9D-1D5F-4C8C52D63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EEA6D9-2C44-5E57-B340-E88ED74E9E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8999EC3-2F29-473E-AF93-DB94BDE82096}" type="datetime1">
              <a:rPr lang="fr-FR" cap="all" smtClean="0"/>
              <a:t>12/11/2025</a:t>
            </a:fld>
            <a:endParaRPr lang="fr-FR" cap="all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3284799-7C52-6FA9-B7D1-8E0C6835D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574501"/>
            <a:ext cx="11233152" cy="719988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198F94"/>
                </a:solidFill>
                <a:latin typeface="Bahnschrift SemiBold" panose="020B0502040204020203" pitchFamily="34" charset="0"/>
              </a:rPr>
              <a:t>Documentation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979DD73-E203-DC9D-75BE-C902ADE0D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757" y="1119675"/>
            <a:ext cx="8598643" cy="513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9330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4C48F-A1D8-6455-E526-F4F9D4B35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8712B21-B23A-63C4-EFE7-C076F2F36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14E43B8-0932-96C4-632C-B4A04D2DCB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8999EC3-2F29-473E-AF93-DB94BDE82096}" type="datetime1">
              <a:rPr lang="fr-FR" cap="all" smtClean="0"/>
              <a:t>12/11/2025</a:t>
            </a:fld>
            <a:endParaRPr lang="fr-FR" cap="all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387CC2F-B556-4C5D-E4B3-8B7D6DE72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67" y="593162"/>
            <a:ext cx="11233152" cy="719988"/>
          </a:xfrm>
        </p:spPr>
        <p:txBody>
          <a:bodyPr>
            <a:noAutofit/>
          </a:bodyPr>
          <a:lstStyle/>
          <a:p>
            <a:r>
              <a:rPr lang="fr-FR" sz="3200" dirty="0">
                <a:solidFill>
                  <a:srgbClr val="198F94"/>
                </a:solidFill>
                <a:latin typeface="Bahnschrift SemiBold" panose="020B0502040204020203" pitchFamily="34" charset="0"/>
              </a:rPr>
              <a:t>Documentation </a:t>
            </a:r>
            <a:r>
              <a:rPr lang="fr-FR" sz="3200" b="1" dirty="0">
                <a:solidFill>
                  <a:srgbClr val="198F94"/>
                </a:solidFill>
                <a:latin typeface="Bahnschrift SemiBold" panose="020B0502040204020203" pitchFamily="34" charset="0"/>
              </a:rPr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27159C9-24F0-8D86-209D-F50E1AAFB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236" y="1166897"/>
            <a:ext cx="3586770" cy="5097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712FF93-C539-3329-2131-905410FC05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075" y="1166897"/>
            <a:ext cx="3586770" cy="51006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121462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9F823-FD2B-D2EA-AA4A-29C260A90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7A9A0DA-E488-E3BC-5A11-FA6C5CA53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6FCDBE-FF30-1C22-D93E-9AC805D8F8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8999EC3-2F29-473E-AF93-DB94BDE82096}" type="datetime1">
              <a:rPr lang="fr-FR" cap="all" smtClean="0"/>
              <a:t>12/11/2025</a:t>
            </a:fld>
            <a:endParaRPr lang="fr-FR" cap="all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347A6DB-E450-FA59-9D0D-8E4FE944E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b="1" dirty="0">
                <a:solidFill>
                  <a:srgbClr val="198F94"/>
                </a:solidFill>
                <a:latin typeface="Bahnschrift SemiBold" panose="020B0502040204020203" pitchFamily="34" charset="0"/>
              </a:rPr>
              <a:t>Conclusion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A97B482-A308-98B7-4155-671FAD2B0EFF}"/>
              </a:ext>
            </a:extLst>
          </p:cNvPr>
          <p:cNvSpPr txBox="1"/>
          <p:nvPr/>
        </p:nvSpPr>
        <p:spPr>
          <a:xfrm>
            <a:off x="546651" y="1773850"/>
            <a:ext cx="1032351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>
              <a:defRPr/>
            </a:pPr>
            <a:r>
              <a:rPr lang="fr-FR" sz="2000" b="1" dirty="0">
                <a:solidFill>
                  <a:srgbClr val="198F94"/>
                </a:solidFill>
                <a:latin typeface="Bahnschrift SemiBold" panose="020B0502040204020203" pitchFamily="34" charset="0"/>
                <a:ea typeface="+mj-ea"/>
                <a:cs typeface="+mj-cs"/>
              </a:rPr>
              <a:t>Pour plus d’informations – Références Réglementaires</a:t>
            </a:r>
          </a:p>
          <a:p>
            <a:pPr marL="57150">
              <a:defRPr/>
            </a:pPr>
            <a:endParaRPr lang="fr-FR" sz="2400" b="1" i="1" dirty="0">
              <a:solidFill>
                <a:srgbClr val="002395"/>
              </a:solidFill>
            </a:endParaRPr>
          </a:p>
          <a:p>
            <a:pPr marL="742833" lvl="1" indent="-285750">
              <a:buFont typeface="Wingdings" panose="05000000000000000000" pitchFamily="2" charset="2"/>
              <a:buChar char="Ø"/>
              <a:defRPr/>
            </a:pPr>
            <a:r>
              <a:rPr lang="fr-FR" altLang="fr-FR" sz="1800" dirty="0"/>
              <a:t> FAQ du Ministère : </a:t>
            </a:r>
            <a:r>
              <a:rPr lang="fr-FR" altLang="fr-FR" sz="1800" i="1" dirty="0">
                <a:hlinkClick r:id="rId3"/>
              </a:rPr>
              <a:t>https://sante.gouv.fr/professionnels/se-former-s-installer-exercer/le-contrat-d-engagement-de-service-public-cesp/article/la-foire-aux-questions-medecine</a:t>
            </a:r>
            <a:endParaRPr lang="fr-FR" altLang="fr-FR" sz="1800" i="1" dirty="0"/>
          </a:p>
          <a:p>
            <a:pPr lvl="1">
              <a:defRPr/>
            </a:pPr>
            <a:endParaRPr lang="fr-FR" sz="1800" i="1" dirty="0"/>
          </a:p>
          <a:p>
            <a:pPr marL="742833" lvl="1" indent="-285750">
              <a:buFont typeface="Wingdings" panose="05000000000000000000" pitchFamily="2" charset="2"/>
              <a:buChar char="Ø"/>
              <a:defRPr/>
            </a:pPr>
            <a:r>
              <a:rPr lang="fr-FR" sz="1800" dirty="0"/>
              <a:t> ASP : https://www.asp.gouv.fr/aides/contrat-dengagement-de-service-public-cesp</a:t>
            </a:r>
          </a:p>
          <a:p>
            <a:pPr marL="628650" lvl="1" indent="-171450">
              <a:buFont typeface="Wingdings" panose="05000000000000000000" pitchFamily="2" charset="2"/>
              <a:buChar char="Ø"/>
              <a:defRPr/>
            </a:pPr>
            <a:endParaRPr lang="fr-FR" sz="1100" dirty="0"/>
          </a:p>
          <a:p>
            <a:pPr marL="742833" lvl="1" indent="-285750">
              <a:buFont typeface="Wingdings" panose="05000000000000000000" pitchFamily="2" charset="2"/>
              <a:buChar char="Ø"/>
              <a:defRPr/>
            </a:pPr>
            <a:r>
              <a:rPr lang="fr-FR" sz="1800" u="sng" dirty="0"/>
              <a:t>Référente à l’ARS Nouvelle-Aquitaine</a:t>
            </a:r>
            <a:r>
              <a:rPr lang="fr-FR" sz="1800" dirty="0"/>
              <a:t>: </a:t>
            </a:r>
          </a:p>
          <a:p>
            <a:pPr marL="1199923" lvl="2" indent="-285750">
              <a:buFont typeface="Wingdings" panose="05000000000000000000" pitchFamily="2" charset="2"/>
              <a:buChar char="ü"/>
              <a:defRPr/>
            </a:pPr>
            <a:r>
              <a:rPr lang="fr-FR" sz="1600" dirty="0"/>
              <a:t>Bordeaux et Odontologie -&gt; Laureene ACHILLE : 05.57.01.44.42</a:t>
            </a:r>
          </a:p>
          <a:p>
            <a:pPr marL="1199923" lvl="2" indent="-285750">
              <a:buFont typeface="Wingdings" panose="05000000000000000000" pitchFamily="2" charset="2"/>
              <a:buChar char="ü"/>
              <a:defRPr/>
            </a:pPr>
            <a:r>
              <a:rPr lang="fr-FR" sz="1600" dirty="0"/>
              <a:t>Limoges et Poitiers -&gt; Séverine FUSELIER : 05.49.42.30.81 - severine.fuselier@ars.sante.fr</a:t>
            </a:r>
          </a:p>
          <a:p>
            <a:pPr marL="1085850" lvl="2" indent="-171450">
              <a:buFont typeface="Wingdings" panose="05000000000000000000" pitchFamily="2" charset="2"/>
              <a:buChar char="Ø"/>
              <a:defRPr/>
            </a:pPr>
            <a:endParaRPr lang="fr-FR" sz="1100" dirty="0"/>
          </a:p>
          <a:p>
            <a:pPr marL="742833" lvl="1" indent="-285750">
              <a:buFont typeface="Wingdings" panose="05000000000000000000" pitchFamily="2" charset="2"/>
              <a:buChar char="Ø"/>
              <a:defRPr/>
            </a:pPr>
            <a:r>
              <a:rPr lang="fr-FR" sz="1800" u="sng" dirty="0"/>
              <a:t>Gestion administrative des candidatures pour l’UFR</a:t>
            </a:r>
            <a:r>
              <a:rPr lang="fr-FR" sz="1800" dirty="0"/>
              <a:t> : </a:t>
            </a:r>
          </a:p>
          <a:p>
            <a:pPr marL="1199923" lvl="2" indent="-285750">
              <a:buFont typeface="Wingdings" panose="05000000000000000000" pitchFamily="2" charset="2"/>
              <a:buChar char="Ø"/>
              <a:defRPr/>
            </a:pPr>
            <a:r>
              <a:rPr lang="fr-FR" sz="1600" dirty="0">
                <a:latin typeface="+mj-lt"/>
                <a:ea typeface="Calibri"/>
                <a:cs typeface="Calibri" panose="020F0502020204030204" pitchFamily="34" charset="0"/>
              </a:rPr>
              <a:t>Marion BONNORON – 05.55.43.59.40 – marion.bonnoron@unilim.fr</a:t>
            </a:r>
          </a:p>
          <a:p>
            <a:endParaRPr lang="fr-FR" sz="2000" dirty="0">
              <a:ea typeface="Calibri"/>
              <a:cs typeface="Calibri" panose="020F0502020204030204" pitchFamily="34" charset="0"/>
            </a:endParaRPr>
          </a:p>
          <a:p>
            <a:endParaRPr lang="fr-FR" sz="2000" dirty="0">
              <a:ea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43789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F1B0-0B96-489F-B40E-DA45054ABAD1}" type="datetime1">
              <a:rPr lang="fr-FR" smtClean="0"/>
              <a:t>12/11/2025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40003" y="5298637"/>
            <a:ext cx="8184806" cy="1202721"/>
          </a:xfrm>
        </p:spPr>
        <p:txBody>
          <a:bodyPr/>
          <a:lstStyle/>
          <a:p>
            <a:pPr marL="122737" lvl="1" algn="just"/>
            <a:endParaRPr lang="fr-FR" b="1" dirty="0">
              <a:latin typeface="Bahnschrift Light SemiCondensed" panose="020B0502040204020203" pitchFamily="34" charset="0"/>
            </a:endParaRPr>
          </a:p>
          <a:p>
            <a:pPr marL="122737" lvl="1" algn="just"/>
            <a:r>
              <a:rPr lang="fr-FR" sz="1800" b="1" dirty="0">
                <a:latin typeface="Bahnschrift SemiBold" panose="020B0502040204020203" pitchFamily="34" charset="0"/>
              </a:rPr>
              <a:t>Direction de l’Offre de Soins</a:t>
            </a:r>
          </a:p>
          <a:p>
            <a:pPr marL="122737" lvl="1" algn="just"/>
            <a:r>
              <a:rPr lang="fr-FR" sz="1800" b="1" dirty="0">
                <a:latin typeface="Bahnschrift SemiBold" panose="020B0502040204020203" pitchFamily="34" charset="0"/>
              </a:rPr>
              <a:t>Direction déléguée aux professionnels de santé et à la prospective</a:t>
            </a:r>
          </a:p>
          <a:p>
            <a:pPr marL="122737" lvl="1" algn="just"/>
            <a:r>
              <a:rPr lang="fr-FR" sz="1800" b="1" dirty="0">
                <a:latin typeface="Bahnschrift SemiBold" panose="020B0502040204020203" pitchFamily="34" charset="0"/>
              </a:rPr>
              <a:t>Pôle Ressources humaines en santé</a:t>
            </a:r>
          </a:p>
          <a:p>
            <a:pPr marL="122737" lvl="1" algn="just"/>
            <a:r>
              <a:rPr lang="fr-FR" sz="1800" b="1" dirty="0">
                <a:latin typeface="Bahnschrift SemiBold" panose="020B0502040204020203" pitchFamily="34" charset="0"/>
              </a:rPr>
              <a:t>Département Formations Médicales</a:t>
            </a:r>
          </a:p>
          <a:p>
            <a:pPr marL="122737" lvl="1"/>
            <a:endParaRPr lang="fr-FR" sz="2400" b="1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159136" y="2875032"/>
            <a:ext cx="9552384" cy="553968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2060"/>
                </a:solidFill>
              </a:rPr>
              <a:t>MERCI DE VOTRE ATTENTION</a:t>
            </a:r>
            <a:endParaRPr lang="fr-FR" sz="2800" b="1" dirty="0">
              <a:solidFill>
                <a:srgbClr val="002060"/>
              </a:solidFill>
              <a:highlight>
                <a:srgbClr val="FFFF00"/>
              </a:highlight>
              <a:latin typeface="Bahnschrift SemiBold" panose="020B0502040204020203" pitchFamily="34" charset="0"/>
            </a:endParaRPr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1CFB403A-22A2-C344-1D90-8DDFC7ADE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r="11096"/>
          <a:stretch>
            <a:fillRect/>
          </a:stretch>
        </p:blipFill>
        <p:spPr bwMode="auto">
          <a:xfrm>
            <a:off x="3963794" y="3638939"/>
            <a:ext cx="4044484" cy="163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146A0656-B685-4FA4-BDDD-5726706D8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5798" y="1005395"/>
            <a:ext cx="3472480" cy="69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5014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8999EC3-2F29-473E-AF93-DB94BDE82096}" type="datetime1">
              <a:rPr lang="fr-FR" cap="all" smtClean="0"/>
              <a:t>12/11/2025</a:t>
            </a:fld>
            <a:endParaRPr lang="fr-FR" cap="all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fr-FR" sz="3200" dirty="0">
                <a:solidFill>
                  <a:srgbClr val="198F94"/>
                </a:solidFill>
                <a:latin typeface="Bahnschrift SemiBold" panose="020B0502040204020203" pitchFamily="34" charset="0"/>
              </a:rPr>
              <a:t>Présentation du dispositif (1)</a:t>
            </a:r>
            <a:endParaRPr lang="fr-FR" sz="3200" dirty="0">
              <a:solidFill>
                <a:srgbClr val="198F94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834887" y="1518341"/>
            <a:ext cx="11072191" cy="4285750"/>
          </a:xfrm>
        </p:spPr>
        <p:txBody>
          <a:bodyPr/>
          <a:lstStyle/>
          <a:p>
            <a:pPr marL="602216" lvl="1" indent="-342900" fontAlgn="ctr">
              <a:spcBef>
                <a:spcPts val="0"/>
              </a:spcBef>
              <a:spcAft>
                <a:spcPts val="0"/>
              </a:spcAft>
              <a:buSzPts val="1000"/>
              <a:buFontTx/>
              <a:buChar char="-"/>
              <a:tabLst>
                <a:tab pos="1143000" algn="l"/>
              </a:tabLst>
            </a:pPr>
            <a:endParaRPr lang="fr-FR" sz="1800" b="1" dirty="0">
              <a:ea typeface="Calibri"/>
              <a:cs typeface="Calibri" panose="020F0502020204030204" pitchFamily="34" charset="0"/>
            </a:endParaRPr>
          </a:p>
          <a:p>
            <a:pPr marL="602216" lvl="1" indent="-342900" fontAlgn="ctr">
              <a:spcBef>
                <a:spcPts val="0"/>
              </a:spcBef>
              <a:spcAft>
                <a:spcPts val="0"/>
              </a:spcAft>
              <a:buSzPts val="1000"/>
              <a:buFontTx/>
              <a:buChar char="-"/>
              <a:tabLst>
                <a:tab pos="1143000" algn="l"/>
              </a:tabLst>
            </a:pPr>
            <a:endParaRPr lang="fr-FR" sz="1800" dirty="0">
              <a:ea typeface="Calibri"/>
              <a:cs typeface="Calibri" panose="020F0502020204030204" pitchFamily="34" charset="0"/>
            </a:endParaRPr>
          </a:p>
          <a:p>
            <a:pPr marL="602216" lvl="1" indent="-342900" fontAlgn="ctr">
              <a:spcBef>
                <a:spcPts val="0"/>
              </a:spcBef>
              <a:spcAft>
                <a:spcPts val="0"/>
              </a:spcAft>
              <a:buSzPts val="1000"/>
              <a:buFontTx/>
              <a:buChar char="-"/>
              <a:tabLst>
                <a:tab pos="1143000" algn="l"/>
              </a:tabLst>
            </a:pPr>
            <a:endParaRPr lang="fr-FR" sz="1800" dirty="0">
              <a:ea typeface="Calibri"/>
              <a:cs typeface="Calibri" panose="020F0502020204030204" pitchFamily="34" charset="0"/>
            </a:endParaRPr>
          </a:p>
          <a:p>
            <a:pPr marL="602216" lvl="1" indent="-342900" fontAlgn="ctr">
              <a:spcBef>
                <a:spcPts val="0"/>
              </a:spcBef>
              <a:spcAft>
                <a:spcPts val="0"/>
              </a:spcAft>
              <a:buSzPts val="1000"/>
              <a:buFontTx/>
              <a:buChar char="-"/>
              <a:tabLst>
                <a:tab pos="1143000" algn="l"/>
              </a:tabLst>
            </a:pPr>
            <a:endParaRPr lang="fr-FR" sz="1800" dirty="0">
              <a:ea typeface="Calibri"/>
              <a:cs typeface="Calibri" panose="020F0502020204030204" pitchFamily="34" charset="0"/>
            </a:endParaRPr>
          </a:p>
          <a:p>
            <a:pPr marL="602216" lvl="1" indent="-342900" fontAlgn="ctr">
              <a:spcBef>
                <a:spcPts val="0"/>
              </a:spcBef>
              <a:spcAft>
                <a:spcPts val="0"/>
              </a:spcAft>
              <a:buSzPts val="1000"/>
              <a:buFontTx/>
              <a:buChar char="-"/>
              <a:tabLst>
                <a:tab pos="1143000" algn="l"/>
              </a:tabLst>
            </a:pPr>
            <a:endParaRPr lang="fr-FR" sz="1800" dirty="0">
              <a:ea typeface="Calibri"/>
              <a:cs typeface="Calibri" panose="020F0502020204030204" pitchFamily="34" charset="0"/>
            </a:endParaRPr>
          </a:p>
          <a:p>
            <a:pPr marL="602216" lvl="1" indent="-342900" fontAlgn="ctr">
              <a:spcBef>
                <a:spcPts val="0"/>
              </a:spcBef>
              <a:spcAft>
                <a:spcPts val="0"/>
              </a:spcAft>
              <a:buSzPts val="1000"/>
              <a:buFontTx/>
              <a:buChar char="-"/>
              <a:tabLst>
                <a:tab pos="1143000" algn="l"/>
              </a:tabLst>
            </a:pPr>
            <a:endParaRPr lang="fr-FR" sz="1800" dirty="0">
              <a:ea typeface="Calibri"/>
              <a:cs typeface="Calibri" panose="020F0502020204030204" pitchFamily="34" charset="0"/>
            </a:endParaRPr>
          </a:p>
          <a:p>
            <a:pPr marL="602216" lvl="1" indent="-342900" fontAlgn="ctr">
              <a:spcBef>
                <a:spcPts val="0"/>
              </a:spcBef>
              <a:spcAft>
                <a:spcPts val="0"/>
              </a:spcAft>
              <a:buSzPts val="1000"/>
              <a:buFontTx/>
              <a:buChar char="-"/>
              <a:tabLst>
                <a:tab pos="1143000" algn="l"/>
              </a:tabLst>
            </a:pPr>
            <a:endParaRPr lang="fr-FR" sz="1800" dirty="0">
              <a:ea typeface="Calibri"/>
              <a:cs typeface="Calibri" panose="020F0502020204030204" pitchFamily="34" charset="0"/>
            </a:endParaRPr>
          </a:p>
          <a:p>
            <a:pPr marL="259316" lvl="1" indent="0" fontAlgn="ctr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1143000" algn="l"/>
              </a:tabLst>
            </a:pPr>
            <a:endParaRPr lang="fr-FR" sz="1800" dirty="0">
              <a:ea typeface="Calibri"/>
              <a:cs typeface="Calibri" panose="020F0502020204030204" pitchFamily="34" charset="0"/>
            </a:endParaRPr>
          </a:p>
          <a:p>
            <a:pPr marL="602216" lvl="1" indent="-342900" fontAlgn="ctr">
              <a:spcBef>
                <a:spcPts val="0"/>
              </a:spcBef>
              <a:spcAft>
                <a:spcPts val="0"/>
              </a:spcAft>
              <a:buSzPts val="1000"/>
              <a:buFontTx/>
              <a:buChar char="-"/>
              <a:tabLst>
                <a:tab pos="1143000" algn="l"/>
              </a:tabLst>
            </a:pPr>
            <a:endParaRPr lang="fr-FR" sz="1800" dirty="0">
              <a:ea typeface="Calibri"/>
              <a:cs typeface="Calibri" panose="020F0502020204030204" pitchFamily="34" charset="0"/>
            </a:endParaRPr>
          </a:p>
          <a:p>
            <a:pPr marL="602216" lvl="1" indent="-342900" fontAlgn="ctr">
              <a:spcBef>
                <a:spcPts val="0"/>
              </a:spcBef>
              <a:spcAft>
                <a:spcPts val="0"/>
              </a:spcAft>
              <a:buSzPts val="1000"/>
              <a:buFontTx/>
              <a:buChar char="-"/>
              <a:tabLst>
                <a:tab pos="1143000" algn="l"/>
              </a:tabLst>
            </a:pPr>
            <a:endParaRPr lang="fr-FR" sz="1800" dirty="0">
              <a:ea typeface="Calibri"/>
              <a:cs typeface="Calibri" panose="020F0502020204030204" pitchFamily="34" charset="0"/>
            </a:endParaRPr>
          </a:p>
          <a:p>
            <a:pPr marL="602216" lvl="1" indent="-342900" fontAlgn="ctr">
              <a:spcBef>
                <a:spcPts val="0"/>
              </a:spcBef>
              <a:spcAft>
                <a:spcPts val="0"/>
              </a:spcAft>
              <a:buSzPts val="1000"/>
              <a:buFontTx/>
              <a:buChar char="-"/>
              <a:tabLst>
                <a:tab pos="1143000" algn="l"/>
              </a:tabLst>
            </a:pPr>
            <a:endParaRPr lang="fr-FR" sz="2400" b="1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46651" y="1773850"/>
            <a:ext cx="103267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sz="1600" u="sng" dirty="0"/>
              <a:t>CESP</a:t>
            </a:r>
            <a:r>
              <a:rPr lang="fr-FR" sz="1600" dirty="0"/>
              <a:t> : créé par l’article 46 de la loi relative à la réforme de l’hôpital, aux patients, à la santé et aux territoires du 21 juillet 2009 </a:t>
            </a:r>
          </a:p>
          <a:p>
            <a:pPr>
              <a:lnSpc>
                <a:spcPct val="90000"/>
              </a:lnSpc>
              <a:spcAft>
                <a:spcPts val="2400"/>
              </a:spcAft>
              <a:buFont typeface="Arial" charset="0"/>
              <a:buChar char="•"/>
              <a:defRPr/>
            </a:pPr>
            <a:r>
              <a:rPr lang="fr-FR" sz="1600" b="1" dirty="0">
                <a:solidFill>
                  <a:srgbClr val="E9C800"/>
                </a:solidFill>
                <a:latin typeface="Bahnschrift SemiBold" panose="020B0502040204020203" pitchFamily="34" charset="0"/>
                <a:ea typeface="Calibri"/>
                <a:cs typeface="Calibri" panose="020F0502020204030204" pitchFamily="34" charset="0"/>
              </a:rPr>
              <a:t>Enjeu : mieux répartir les professionnels de santé sur le territoire</a:t>
            </a:r>
          </a:p>
          <a:p>
            <a:pPr>
              <a:lnSpc>
                <a:spcPct val="90000"/>
              </a:lnSpc>
              <a:spcAft>
                <a:spcPts val="2400"/>
              </a:spcAft>
              <a:buFont typeface="Arial" charset="0"/>
              <a:buChar char="•"/>
              <a:defRPr/>
            </a:pPr>
            <a:r>
              <a:rPr lang="fr-FR" sz="1600" u="sng" dirty="0"/>
              <a:t>Références Réglementaires </a:t>
            </a:r>
            <a:r>
              <a:rPr lang="fr-FR" sz="1600" dirty="0"/>
              <a:t>: Articles R.631-24 à R.631-24-17 code de l’éducation, arrêté du 26/05/2020 relatif au montant et aux modalités de versement de l'allocation mensuelle</a:t>
            </a:r>
          </a:p>
          <a:p>
            <a:pPr marL="0" lvl="1" indent="-342900">
              <a:lnSpc>
                <a:spcPct val="90000"/>
              </a:lnSpc>
              <a:spcAft>
                <a:spcPts val="2400"/>
              </a:spcAft>
              <a:buFont typeface="Arial" charset="0"/>
              <a:buChar char="•"/>
              <a:defRPr/>
            </a:pPr>
            <a:r>
              <a:rPr lang="fr-FR" sz="1600" b="1" dirty="0">
                <a:solidFill>
                  <a:srgbClr val="E9C800"/>
                </a:solidFill>
                <a:latin typeface="Bahnschrift SemiBold" panose="020B0502040204020203" pitchFamily="34" charset="0"/>
                <a:ea typeface="Calibri"/>
                <a:cs typeface="Calibri" panose="020F0502020204030204" pitchFamily="34" charset="0"/>
              </a:rPr>
              <a:t>Bénéficiaires pour la rentrée 2025-2026 :</a:t>
            </a:r>
          </a:p>
          <a:p>
            <a:pPr lvl="1">
              <a:spcAft>
                <a:spcPts val="600"/>
              </a:spcAft>
              <a:buFont typeface="Arial" charset="0"/>
              <a:buChar char="–"/>
              <a:defRPr/>
            </a:pPr>
            <a:r>
              <a:rPr lang="fr-FR" sz="1600" dirty="0"/>
              <a:t>Étudiants du </a:t>
            </a:r>
            <a:r>
              <a:rPr lang="fr-FR" sz="1600" b="1" dirty="0"/>
              <a:t>2</a:t>
            </a:r>
            <a:r>
              <a:rPr lang="fr-FR" sz="1600" b="1" baseline="30000" dirty="0"/>
              <a:t>ème</a:t>
            </a:r>
            <a:r>
              <a:rPr lang="fr-FR" sz="1600" b="1" dirty="0"/>
              <a:t> cycle des études médicales</a:t>
            </a:r>
            <a:r>
              <a:rPr lang="fr-FR" sz="1600" dirty="0"/>
              <a:t> et des étudiants du 2</a:t>
            </a:r>
            <a:r>
              <a:rPr lang="fr-FR" sz="1600" baseline="30000" dirty="0"/>
              <a:t>ème</a:t>
            </a:r>
            <a:r>
              <a:rPr lang="fr-FR" sz="1600" dirty="0"/>
              <a:t> cycle des études d’odontologie (à partir de la 4</a:t>
            </a:r>
            <a:r>
              <a:rPr lang="fr-FR" sz="1600" baseline="30000" dirty="0"/>
              <a:t>ème</a:t>
            </a:r>
            <a:r>
              <a:rPr lang="fr-FR" sz="1600" dirty="0"/>
              <a:t> année des études)</a:t>
            </a:r>
          </a:p>
          <a:p>
            <a:pPr lvl="1">
              <a:spcAft>
                <a:spcPts val="600"/>
              </a:spcAft>
              <a:buFont typeface="Arial" charset="0"/>
              <a:buChar char="–"/>
              <a:defRPr/>
            </a:pPr>
            <a:r>
              <a:rPr lang="fr-FR" sz="1600" dirty="0"/>
              <a:t>Étudiants du </a:t>
            </a:r>
            <a:r>
              <a:rPr lang="fr-FR" sz="1600" b="1" dirty="0"/>
              <a:t>3</a:t>
            </a:r>
            <a:r>
              <a:rPr lang="fr-FR" sz="1600" b="1" baseline="30000" dirty="0"/>
              <a:t>ème</a:t>
            </a:r>
            <a:r>
              <a:rPr lang="fr-FR" sz="1600" b="1" dirty="0"/>
              <a:t> cycle des études médicales </a:t>
            </a:r>
            <a:r>
              <a:rPr lang="fr-FR" sz="1600" dirty="0"/>
              <a:t>et des étudiants du 3</a:t>
            </a:r>
            <a:r>
              <a:rPr lang="fr-FR" sz="1600" baseline="30000" dirty="0"/>
              <a:t>ème</a:t>
            </a:r>
            <a:r>
              <a:rPr lang="fr-FR" sz="1600" dirty="0"/>
              <a:t> cycle des études d’odontologie</a:t>
            </a:r>
          </a:p>
          <a:p>
            <a:pPr marL="457200" lvl="1">
              <a:spcAft>
                <a:spcPts val="600"/>
              </a:spcAft>
              <a:defRPr/>
            </a:pPr>
            <a:endParaRPr lang="fr-FR" sz="1600" i="1" dirty="0">
              <a:solidFill>
                <a:srgbClr val="00B0F0"/>
              </a:solidFill>
            </a:endParaRPr>
          </a:p>
          <a:p>
            <a:pPr marL="457200" lvl="1">
              <a:spcAft>
                <a:spcPts val="600"/>
              </a:spcAft>
              <a:defRPr/>
            </a:pPr>
            <a:r>
              <a:rPr lang="fr-FR" sz="16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Pour l’élargissement aux étudiants en 2</a:t>
            </a:r>
            <a:r>
              <a:rPr lang="fr-FR" sz="1600" i="1" baseline="30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ème</a:t>
            </a:r>
            <a:r>
              <a:rPr lang="fr-FR" sz="16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année du 1</a:t>
            </a:r>
            <a:r>
              <a:rPr lang="fr-FR" sz="1600" i="1" baseline="30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er</a:t>
            </a:r>
            <a:r>
              <a:rPr lang="fr-FR" sz="16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cycle, à la pharmacie et à la maïeutique les décrets ne sont pas parus pour l’instant.</a:t>
            </a:r>
          </a:p>
          <a:p>
            <a:endParaRPr lang="fr-FR" sz="2000" dirty="0">
              <a:latin typeface="Bahnschrift Light SemiCondensed" panose="020B0502040204020203" pitchFamily="34" charset="0"/>
              <a:ea typeface="Calibri"/>
              <a:cs typeface="Calibri" panose="020F0502020204030204" pitchFamily="34" charset="0"/>
            </a:endParaRPr>
          </a:p>
          <a:p>
            <a:endParaRPr lang="fr-FR" sz="2000" dirty="0">
              <a:ea typeface="Calibri"/>
              <a:cs typeface="Calibri" panose="020F0502020204030204" pitchFamily="34" charset="0"/>
            </a:endParaRPr>
          </a:p>
          <a:p>
            <a:endParaRPr lang="fr-FR" sz="2000" dirty="0">
              <a:ea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3457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8999EC3-2F29-473E-AF93-DB94BDE82096}" type="datetime1">
              <a:rPr lang="fr-FR" cap="all" smtClean="0"/>
              <a:t>12/11/2025</a:t>
            </a:fld>
            <a:endParaRPr lang="fr-FR" cap="all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fr-FR" sz="3200" dirty="0">
                <a:solidFill>
                  <a:srgbClr val="198F94"/>
                </a:solidFill>
                <a:latin typeface="Bahnschrift SemiBold" panose="020B0502040204020203" pitchFamily="34" charset="0"/>
              </a:rPr>
              <a:t>Présentation du dispositif (2)</a:t>
            </a:r>
            <a:endParaRPr lang="fr-FR" sz="3200" b="1" dirty="0">
              <a:solidFill>
                <a:srgbClr val="198F94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76064" y="1857826"/>
            <a:ext cx="10734059" cy="426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lnSpc>
                <a:spcPct val="90000"/>
              </a:lnSpc>
              <a:buFont typeface="Arial" charset="0"/>
              <a:buChar char="•"/>
              <a:defRPr/>
            </a:pPr>
            <a:r>
              <a:rPr lang="fr-FR" sz="2000" b="1" dirty="0">
                <a:solidFill>
                  <a:srgbClr val="198F94"/>
                </a:solidFill>
                <a:latin typeface="Bahnschrift SemiBold" panose="020B0502040204020203" pitchFamily="34" charset="0"/>
                <a:ea typeface="+mj-ea"/>
                <a:cs typeface="+mj-cs"/>
              </a:rPr>
              <a:t>Principe :</a:t>
            </a:r>
          </a:p>
          <a:p>
            <a:pPr marL="0" lvl="1">
              <a:lnSpc>
                <a:spcPct val="90000"/>
              </a:lnSpc>
              <a:defRPr/>
            </a:pPr>
            <a:endParaRPr lang="fr-FR" sz="1600" b="1" dirty="0">
              <a:solidFill>
                <a:srgbClr val="C00000"/>
              </a:solidFill>
            </a:endParaRPr>
          </a:p>
          <a:p>
            <a:pPr lvl="1" algn="just">
              <a:buFont typeface="Arial" charset="0"/>
              <a:buChar char="–"/>
              <a:defRPr/>
            </a:pPr>
            <a:r>
              <a:rPr lang="fr-FR" sz="1600" dirty="0"/>
              <a:t>Le signataire de ce contrat se verra accorder une </a:t>
            </a:r>
            <a:r>
              <a:rPr lang="fr-FR" sz="1600" b="1" dirty="0"/>
              <a:t>allocation mensuelle </a:t>
            </a:r>
            <a:r>
              <a:rPr lang="fr-FR" altLang="fr-FR" sz="1600" b="1" dirty="0">
                <a:solidFill>
                  <a:srgbClr val="E9C800"/>
                </a:solidFill>
                <a:latin typeface="Bahnschrift SemiBold" panose="020B0502040204020203" pitchFamily="34" charset="0"/>
                <a:ea typeface="Calibri"/>
                <a:cs typeface="Calibri" panose="020F0502020204030204" pitchFamily="34" charset="0"/>
              </a:rPr>
              <a:t>d’un montant de 1 200 € brut/mois</a:t>
            </a:r>
            <a:r>
              <a:rPr lang="fr-FR" altLang="fr-FR" sz="2000" b="1" dirty="0">
                <a:solidFill>
                  <a:srgbClr val="E9C800"/>
                </a:solidFill>
                <a:latin typeface="Bahnschrift SemiBold" panose="020B0502040204020203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fr-FR" altLang="fr-FR" sz="1600" dirty="0"/>
              <a:t>imposable versée pendant la durée des études jusqu’à la date d’obtention du Diplôme d’Etudes Spécialisées et du Diplôme d’Etat de docteur en médecine</a:t>
            </a:r>
          </a:p>
          <a:p>
            <a:pPr algn="just">
              <a:defRPr/>
            </a:pPr>
            <a:endParaRPr lang="fr-FR" sz="1600" b="1" dirty="0"/>
          </a:p>
          <a:p>
            <a:pPr algn="just">
              <a:defRPr/>
            </a:pPr>
            <a:r>
              <a:rPr lang="fr-FR" sz="1600" b="1" i="1" dirty="0"/>
              <a:t>en contrepartie</a:t>
            </a:r>
          </a:p>
          <a:p>
            <a:pPr lvl="1" algn="just">
              <a:spcAft>
                <a:spcPts val="600"/>
              </a:spcAft>
              <a:buFont typeface="Arial" charset="0"/>
              <a:buChar char="–"/>
              <a:defRPr/>
            </a:pPr>
            <a:r>
              <a:rPr lang="fr-FR" sz="1600" dirty="0">
                <a:latin typeface="+mj-lt"/>
              </a:rPr>
              <a:t>Il s’engage à </a:t>
            </a:r>
            <a:r>
              <a:rPr lang="fr-FR" sz="1600" b="1" dirty="0">
                <a:latin typeface="+mj-lt"/>
              </a:rPr>
              <a:t>exercer</a:t>
            </a:r>
            <a:r>
              <a:rPr lang="fr-FR" sz="1600" dirty="0">
                <a:latin typeface="+mj-lt"/>
              </a:rPr>
              <a:t> (libéral ou salarié et dans le cadre des conventions existantes) </a:t>
            </a:r>
            <a:r>
              <a:rPr lang="fr-FR" sz="1600" b="1" dirty="0">
                <a:latin typeface="+mj-lt"/>
              </a:rPr>
              <a:t>dans une (ou plusieurs) zone(s) où l’offre médicale fait défaut</a:t>
            </a:r>
            <a:r>
              <a:rPr lang="fr-FR" sz="1600" dirty="0">
                <a:latin typeface="+mj-lt"/>
              </a:rPr>
              <a:t>,</a:t>
            </a:r>
            <a:r>
              <a:rPr lang="fr-FR" sz="1600" dirty="0">
                <a:solidFill>
                  <a:srgbClr val="002395"/>
                </a:solidFill>
                <a:latin typeface="+mj-lt"/>
              </a:rPr>
              <a:t> </a:t>
            </a:r>
            <a:r>
              <a:rPr lang="fr-FR" sz="1600" b="1" dirty="0">
                <a:solidFill>
                  <a:srgbClr val="E9C800"/>
                </a:solidFill>
                <a:latin typeface="+mj-lt"/>
                <a:ea typeface="Calibri"/>
                <a:cs typeface="Calibri" panose="020F0502020204030204" pitchFamily="34" charset="0"/>
              </a:rPr>
              <a:t>pour une durée égale à celle durant laquelle il a perçu cette allocation.</a:t>
            </a:r>
          </a:p>
          <a:p>
            <a:pPr marL="457200" lvl="1" algn="just">
              <a:spcAft>
                <a:spcPts val="600"/>
              </a:spcAft>
              <a:defRPr/>
            </a:pPr>
            <a:endParaRPr lang="fr-FR" sz="1600" i="1" u="sng" dirty="0"/>
          </a:p>
          <a:p>
            <a:pPr marL="457200" lvl="1" algn="just">
              <a:spcAft>
                <a:spcPts val="600"/>
              </a:spcAft>
              <a:defRPr/>
            </a:pPr>
            <a:r>
              <a:rPr lang="fr-FR" sz="1600" i="1" u="sng" dirty="0"/>
              <a:t>Remarque</a:t>
            </a:r>
            <a:r>
              <a:rPr lang="fr-FR" sz="1600" i="1" dirty="0"/>
              <a:t>: engagement pour une </a:t>
            </a:r>
            <a:r>
              <a:rPr lang="fr-FR" sz="16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durée minimale de 2 ans</a:t>
            </a:r>
            <a:r>
              <a:rPr lang="fr-FR" sz="1600" i="1" dirty="0">
                <a:solidFill>
                  <a:srgbClr val="002395"/>
                </a:solidFill>
              </a:rPr>
              <a:t>.</a:t>
            </a:r>
          </a:p>
          <a:p>
            <a:endParaRPr lang="fr-FR" sz="2000" dirty="0">
              <a:latin typeface="Bahnschrift Light SemiCondensed" panose="020B0502040204020203" pitchFamily="34" charset="0"/>
              <a:ea typeface="Calibri"/>
              <a:cs typeface="Calibri" panose="020F0502020204030204" pitchFamily="34" charset="0"/>
            </a:endParaRPr>
          </a:p>
          <a:p>
            <a:endParaRPr lang="fr-FR" sz="2000" dirty="0">
              <a:ea typeface="Calibri"/>
              <a:cs typeface="Calibri" panose="020F0502020204030204" pitchFamily="34" charset="0"/>
            </a:endParaRPr>
          </a:p>
          <a:p>
            <a:endParaRPr lang="fr-FR" sz="2000" dirty="0">
              <a:ea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54456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A1BA7-2EA9-AEB3-E311-B943A8826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42B8C04-0C68-0552-5913-6D94F5C8D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042D72-D6B8-BA52-B5EE-CE08F2AC0F2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8999EC3-2F29-473E-AF93-DB94BDE82096}" type="datetime1">
              <a:rPr lang="fr-FR" cap="all" smtClean="0"/>
              <a:t>12/11/2025</a:t>
            </a:fld>
            <a:endParaRPr lang="fr-FR" cap="all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AF50962-2763-1A74-57DC-40CE39272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fr-FR" sz="3200" dirty="0">
                <a:solidFill>
                  <a:srgbClr val="198F94"/>
                </a:solidFill>
                <a:latin typeface="Bahnschrift SemiBold" panose="020B0502040204020203" pitchFamily="34" charset="0"/>
              </a:rPr>
              <a:t>Modalités d’adhésion au CESP</a:t>
            </a:r>
            <a:endParaRPr lang="fr-FR" sz="3200" b="1" dirty="0">
              <a:solidFill>
                <a:srgbClr val="198F94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8FC4673-DBA3-2A88-F75C-46BC8C1933BE}"/>
              </a:ext>
            </a:extLst>
          </p:cNvPr>
          <p:cNvSpPr txBox="1"/>
          <p:nvPr/>
        </p:nvSpPr>
        <p:spPr>
          <a:xfrm>
            <a:off x="546651" y="1773850"/>
            <a:ext cx="112331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fr-FR" sz="1600" dirty="0"/>
              <a:t>Renseignements sur le site de la Faculté de Limoges : </a:t>
            </a:r>
            <a:r>
              <a:rPr lang="fr-FR" sz="1800" b="0" i="0" u="sng" strike="noStrike" dirty="0">
                <a:solidFill>
                  <a:srgbClr val="000000"/>
                </a:solidFill>
                <a:latin typeface="Arial" panose="020B0604020202020204" pitchFamily="34" charset="0"/>
              </a:rPr>
              <a:t>https://www.unilim.fr/internat_limousin/formations/c-e-s-p/</a:t>
            </a:r>
            <a:endParaRPr lang="fr-FR" sz="1800" b="0" i="0" u="none" strike="noStrike" dirty="0">
              <a:solidFill>
                <a:prstClr val="black"/>
              </a:solidFill>
              <a:latin typeface="Lucida Sans" panose="020B0602030504020204" pitchFamily="34" charset="0"/>
            </a:endParaRPr>
          </a:p>
          <a:p>
            <a:pPr>
              <a:defRPr/>
            </a:pPr>
            <a:endParaRPr lang="fr-FR" altLang="fr-FR" sz="1600" dirty="0">
              <a:solidFill>
                <a:srgbClr val="002395"/>
              </a:solidFill>
            </a:endParaRPr>
          </a:p>
          <a:p>
            <a:pPr>
              <a:lnSpc>
                <a:spcPct val="150000"/>
              </a:lnSpc>
              <a:buFont typeface="+mj-lt"/>
              <a:buAutoNum type="arabicPeriod"/>
              <a:defRPr/>
            </a:pPr>
            <a:r>
              <a:rPr lang="fr-FR" altLang="fr-FR" sz="1600" dirty="0"/>
              <a:t>Dépôt </a:t>
            </a:r>
            <a:r>
              <a:rPr lang="fr-FR" altLang="fr-FR" sz="1600" b="1" dirty="0">
                <a:solidFill>
                  <a:srgbClr val="E9C800"/>
                </a:solidFill>
                <a:ea typeface="Calibri"/>
                <a:cs typeface="Calibri" panose="020F0502020204030204" pitchFamily="34" charset="0"/>
              </a:rPr>
              <a:t>dossier de candidature sur la plate-forme PROFIL à partir du 15 octobre </a:t>
            </a:r>
            <a:r>
              <a:rPr lang="fr-FR" sz="1600" b="1" i="0" u="none" strike="noStrike" dirty="0">
                <a:solidFill>
                  <a:srgbClr val="E9C800"/>
                </a:solidFill>
                <a:latin typeface="Bahnschrift SemiBold" panose="020B0502040204020203" pitchFamily="34" charset="0"/>
              </a:rPr>
              <a:t>et </a:t>
            </a:r>
            <a:r>
              <a:rPr lang="fr-FR" sz="1600" b="1" i="0" u="sng" strike="noStrike" dirty="0">
                <a:solidFill>
                  <a:srgbClr val="C9211E"/>
                </a:solidFill>
                <a:latin typeface="Bahnschrift SemiBold" panose="020B0502040204020203" pitchFamily="34" charset="0"/>
              </a:rPr>
              <a:t>jusqu’au 18 décembre 2025 inclus</a:t>
            </a:r>
            <a:endParaRPr lang="fr-FR" altLang="fr-FR" sz="1600" b="1" dirty="0">
              <a:solidFill>
                <a:srgbClr val="E9C800"/>
              </a:solidFill>
              <a:ea typeface="Calibri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  <a:defRPr/>
            </a:pPr>
            <a:r>
              <a:rPr lang="fr-FR" altLang="fr-FR" sz="1600" dirty="0"/>
              <a:t> Le </a:t>
            </a:r>
            <a:r>
              <a:rPr lang="fr-FR" altLang="fr-FR" sz="1600" b="1" dirty="0">
                <a:solidFill>
                  <a:srgbClr val="C9211E"/>
                </a:solidFill>
                <a:latin typeface="Bahnschrift SemiBold" panose="020B0502040204020203" pitchFamily="34" charset="0"/>
              </a:rPr>
              <a:t>07 Janvier 2026 à partir de 14h00 </a:t>
            </a:r>
            <a:r>
              <a:rPr lang="fr-FR" altLang="fr-FR" sz="1600" dirty="0"/>
              <a:t>: </a:t>
            </a:r>
            <a:r>
              <a:rPr lang="fr-FR" altLang="fr-FR" sz="1600" b="1" dirty="0">
                <a:solidFill>
                  <a:srgbClr val="E9C800"/>
                </a:solidFill>
                <a:ea typeface="Calibri"/>
                <a:cs typeface="Calibri" panose="020F0502020204030204" pitchFamily="34" charset="0"/>
              </a:rPr>
              <a:t>Commission de sélection des dossiers</a:t>
            </a:r>
            <a:r>
              <a:rPr lang="fr-FR" altLang="fr-FR" sz="1600" b="1" dirty="0">
                <a:solidFill>
                  <a:srgbClr val="C00000"/>
                </a:solidFill>
              </a:rPr>
              <a:t> </a:t>
            </a:r>
            <a:r>
              <a:rPr lang="fr-FR" altLang="fr-FR" sz="1600" dirty="0"/>
              <a:t>présidée par le directeur de l’UFR avec des représentants de l’UFR, de l’ARS, du CROM, de l’URPS, des étudiants et internes.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fr-FR" altLang="fr-FR" sz="1600" dirty="0">
                <a:sym typeface="Wingdings" panose="05000000000000000000" pitchFamily="2" charset="2"/>
              </a:rPr>
              <a:t>	 examen sur dossier puis entretien individuel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fr-FR" altLang="fr-FR" sz="1600" dirty="0">
                <a:sym typeface="Wingdings" panose="05000000000000000000" pitchFamily="2" charset="2"/>
              </a:rPr>
              <a:t>	 classement des candidats </a:t>
            </a:r>
            <a:r>
              <a:rPr lang="fr-FR" altLang="fr-FR" sz="1600" u="sng" dirty="0">
                <a:sym typeface="Wingdings" panose="05000000000000000000" pitchFamily="2" charset="2"/>
              </a:rPr>
              <a:t>sur la qualité du projet professionnel et des motivations</a:t>
            </a:r>
            <a:r>
              <a:rPr lang="fr-FR" altLang="fr-FR" sz="1600" dirty="0">
                <a:sym typeface="Wingdings" panose="05000000000000000000" pitchFamily="2" charset="2"/>
              </a:rPr>
              <a:t> pour exercer dans un 		     territoire en tension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AutoNum type="arabicPeriod" startAt="3"/>
              <a:defRPr/>
            </a:pPr>
            <a:r>
              <a:rPr lang="fr-FR" altLang="fr-FR" sz="1600" b="1" dirty="0">
                <a:solidFill>
                  <a:srgbClr val="E9C800"/>
                </a:solidFill>
                <a:ea typeface="Calibri"/>
                <a:cs typeface="Calibri" panose="020F0502020204030204" pitchFamily="34" charset="0"/>
              </a:rPr>
              <a:t>Publication du nombre de contrats CESP </a:t>
            </a:r>
            <a:r>
              <a:rPr lang="fr-FR" altLang="fr-FR" sz="1600" dirty="0"/>
              <a:t>par UFR fixé par arrêté ministériel</a:t>
            </a:r>
            <a:endParaRPr lang="fr-FR" altLang="fr-FR" sz="1600" dirty="0"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AutoNum type="arabicPeriod" startAt="3"/>
              <a:defRPr/>
            </a:pPr>
            <a:r>
              <a:rPr lang="fr-FR" altLang="fr-FR" sz="1600" b="1" dirty="0">
                <a:solidFill>
                  <a:srgbClr val="E9C800"/>
                </a:solidFill>
                <a:ea typeface="Calibri"/>
                <a:cs typeface="Calibri" panose="020F0502020204030204" pitchFamily="34" charset="0"/>
              </a:rPr>
              <a:t>Signature d’un contrat entre l’étudiant et l’autorité de gestion </a:t>
            </a:r>
            <a:r>
              <a:rPr lang="fr-FR" altLang="fr-FR" sz="1600" dirty="0"/>
              <a:t>- le directeur général de l’Agence de Services et de Paiement - </a:t>
            </a:r>
            <a:r>
              <a:rPr lang="fr-FR" altLang="fr-FR" sz="1600" b="1" dirty="0"/>
              <a:t>ASP</a:t>
            </a:r>
            <a:endParaRPr lang="fr-FR" altLang="fr-FR" sz="1600" dirty="0"/>
          </a:p>
          <a:p>
            <a:endParaRPr lang="fr-FR" sz="1600" dirty="0">
              <a:latin typeface="Bahnschrift Light SemiCondensed" panose="020B0502040204020203" pitchFamily="34" charset="0"/>
              <a:ea typeface="Calibri"/>
              <a:cs typeface="Calibri" panose="020F0502020204030204" pitchFamily="34" charset="0"/>
            </a:endParaRPr>
          </a:p>
          <a:p>
            <a:endParaRPr lang="fr-FR" sz="2000" dirty="0">
              <a:ea typeface="Calibri"/>
              <a:cs typeface="Calibri" panose="020F0502020204030204" pitchFamily="34" charset="0"/>
            </a:endParaRPr>
          </a:p>
          <a:p>
            <a:endParaRPr lang="fr-FR" sz="2000" dirty="0">
              <a:ea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78674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3234D-DD8E-04D8-0DBD-5BE492E04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4D64AED-0443-4AF3-A343-309A8D6E8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C891CE-5D41-BA55-76D0-FCEFCBEE69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8999EC3-2F29-473E-AF93-DB94BDE82096}" type="datetime1">
              <a:rPr lang="fr-FR" cap="all" smtClean="0"/>
              <a:t>12/11/2025</a:t>
            </a:fld>
            <a:endParaRPr lang="fr-FR" cap="all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3B3A6D5-0DFC-4EE3-FB51-F7A5D6076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b="1" dirty="0">
                <a:solidFill>
                  <a:srgbClr val="198F94"/>
                </a:solidFill>
                <a:latin typeface="Bahnschrift SemiBold" panose="020B0502040204020203" pitchFamily="34" charset="0"/>
              </a:rPr>
              <a:t>ASP – Agence de Services et de Paiement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DE110DC-2146-22C9-08B6-83B29F5BA986}"/>
              </a:ext>
            </a:extLst>
          </p:cNvPr>
          <p:cNvSpPr txBox="1"/>
          <p:nvPr/>
        </p:nvSpPr>
        <p:spPr>
          <a:xfrm>
            <a:off x="527037" y="1410355"/>
            <a:ext cx="1123315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rgbClr val="E9C800"/>
                </a:solidFill>
                <a:latin typeface="+mj-lt"/>
                <a:ea typeface="Calibri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https://www.asp-public.fr/aides/contrat-dengagement-de-service-public-cesp</a:t>
            </a:r>
            <a:endParaRPr lang="fr-FR" sz="1600" b="1" dirty="0">
              <a:solidFill>
                <a:srgbClr val="E9C800"/>
              </a:solidFill>
              <a:latin typeface="+mj-lt"/>
              <a:ea typeface="Calibri"/>
              <a:cs typeface="Calibri" panose="020F0502020204030204" pitchFamily="34" charset="0"/>
            </a:endParaRPr>
          </a:p>
          <a:p>
            <a:pPr>
              <a:defRPr/>
            </a:pPr>
            <a:endParaRPr lang="fr-FR" sz="1600" dirty="0">
              <a:solidFill>
                <a:srgbClr val="00239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fr-FR" sz="1600" dirty="0"/>
              <a:t>Accéder au portail - Plateforme </a:t>
            </a:r>
            <a:r>
              <a:rPr lang="fr-FR" sz="1600" b="1" i="1" dirty="0"/>
              <a:t>PROFIL</a:t>
            </a:r>
            <a:r>
              <a:rPr lang="fr-FR" sz="1600" dirty="0"/>
              <a:t> – Dépôt d’une demande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fr-FR" sz="1600" dirty="0"/>
              <a:t>Créer un </a:t>
            </a:r>
            <a:r>
              <a:rPr lang="fr-FR" sz="1600" b="1" dirty="0"/>
              <a:t>compte utilisateur </a:t>
            </a:r>
            <a:r>
              <a:rPr lang="fr-FR" sz="1600" dirty="0"/>
              <a:t>avec un </a:t>
            </a:r>
            <a:r>
              <a:rPr lang="fr-FR" sz="1600" b="1" dirty="0"/>
              <a:t>mot de passe sécurisé                                                    </a:t>
            </a:r>
          </a:p>
          <a:p>
            <a:pPr>
              <a:defRPr/>
            </a:pPr>
            <a:r>
              <a:rPr lang="fr-FR" sz="1600" b="1" dirty="0"/>
              <a:t>	</a:t>
            </a:r>
            <a:r>
              <a:rPr lang="fr-FR" sz="1600" b="1" dirty="0">
                <a:sym typeface="Wingdings" panose="05000000000000000000" pitchFamily="2" charset="2"/>
              </a:rPr>
              <a:t> </a:t>
            </a:r>
            <a:r>
              <a:rPr lang="fr-FR" sz="1600" dirty="0"/>
              <a:t>il est important de communiquer </a:t>
            </a:r>
            <a:r>
              <a:rPr lang="fr-FR" sz="1600" b="1" dirty="0">
                <a:solidFill>
                  <a:srgbClr val="E9C800"/>
                </a:solidFill>
                <a:latin typeface="+mj-lt"/>
                <a:ea typeface="Calibri"/>
                <a:cs typeface="Calibri" panose="020F0502020204030204" pitchFamily="34" charset="0"/>
              </a:rPr>
              <a:t>votre adresse mail personnelle</a:t>
            </a:r>
            <a:r>
              <a:rPr lang="fr-FR" sz="1600" dirty="0">
                <a:solidFill>
                  <a:srgbClr val="C00000"/>
                </a:solidFill>
                <a:latin typeface="+mj-lt"/>
              </a:rPr>
              <a:t> </a:t>
            </a:r>
            <a:r>
              <a:rPr lang="fr-FR" sz="1600" dirty="0">
                <a:latin typeface="+mj-lt"/>
              </a:rPr>
              <a:t>afin </a:t>
            </a:r>
            <a:r>
              <a:rPr lang="fr-FR" sz="1600" dirty="0"/>
              <a:t>de faciliter les échanges</a:t>
            </a:r>
          </a:p>
          <a:p>
            <a:pPr>
              <a:defRPr/>
            </a:pPr>
            <a:endParaRPr lang="fr-FR" sz="1600" dirty="0"/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fr-FR" sz="1600" dirty="0"/>
              <a:t>Renseigner toutes les catégories (état civil, études, volet social, coordonnées bancaires)</a:t>
            </a:r>
          </a:p>
          <a:p>
            <a:pPr>
              <a:defRPr/>
            </a:pPr>
            <a:r>
              <a:rPr lang="fr-FR" sz="1600" dirty="0"/>
              <a:t>	Préparer vos justificatifs en amont : </a:t>
            </a:r>
          </a:p>
          <a:p>
            <a:pPr marL="1199923" lvl="2" indent="-285750">
              <a:buFont typeface="Wingdings" panose="05000000000000000000" pitchFamily="2" charset="2"/>
              <a:buChar char="§"/>
              <a:defRPr/>
            </a:pPr>
            <a:r>
              <a:rPr lang="fr-FR" sz="1600" i="1" dirty="0"/>
              <a:t>CNI</a:t>
            </a:r>
          </a:p>
          <a:p>
            <a:pPr marL="1199923" lvl="2" indent="-285750">
              <a:buFont typeface="Wingdings" panose="05000000000000000000" pitchFamily="2" charset="2"/>
              <a:buChar char="§"/>
              <a:defRPr/>
            </a:pPr>
            <a:r>
              <a:rPr lang="fr-FR" sz="1600" i="1" dirty="0"/>
              <a:t>RIB</a:t>
            </a:r>
          </a:p>
          <a:p>
            <a:pPr marL="1199923" lvl="2" indent="-285750">
              <a:buFont typeface="Wingdings" panose="05000000000000000000" pitchFamily="2" charset="2"/>
              <a:buChar char="§"/>
              <a:defRPr/>
            </a:pPr>
            <a:r>
              <a:rPr lang="fr-FR" sz="1600" i="1" dirty="0"/>
              <a:t>Certificat de scolarité </a:t>
            </a:r>
            <a:r>
              <a:rPr lang="fr-FR" sz="1600" b="0" i="1" u="none" strike="noStrike" dirty="0">
                <a:solidFill>
                  <a:srgbClr val="000000"/>
                </a:solidFill>
                <a:latin typeface="+mj-lt"/>
              </a:rPr>
              <a:t>(aussi appelé justificatif de rattachement)</a:t>
            </a:r>
            <a:endParaRPr lang="fr-FR" sz="1600" i="1" dirty="0">
              <a:latin typeface="+mj-lt"/>
            </a:endParaRPr>
          </a:p>
          <a:p>
            <a:pPr marL="1199923" lvl="2" indent="-285750">
              <a:buFont typeface="Wingdings" panose="05000000000000000000" pitchFamily="2" charset="2"/>
              <a:buChar char="§"/>
              <a:defRPr/>
            </a:pPr>
            <a:r>
              <a:rPr lang="fr-FR" sz="1600" i="1" dirty="0"/>
              <a:t>Justificatif de protection social (attestation de droits à l'assurance maladie, disponible sur votre compte Ameli)</a:t>
            </a:r>
          </a:p>
          <a:p>
            <a:pPr marL="1199923" lvl="2" indent="-285750">
              <a:buFont typeface="Wingdings" panose="05000000000000000000" pitchFamily="2" charset="2"/>
              <a:buChar char="§"/>
              <a:defRPr/>
            </a:pPr>
            <a:r>
              <a:rPr lang="fr-FR" sz="1600" i="1" dirty="0"/>
              <a:t>tout justificatif pour le volet social</a:t>
            </a:r>
          </a:p>
          <a:p>
            <a:pPr marL="1199923" lvl="2" indent="-285750">
              <a:buFont typeface="Wingdings" panose="05000000000000000000" pitchFamily="2" charset="2"/>
              <a:buChar char="§"/>
              <a:defRPr/>
            </a:pPr>
            <a:r>
              <a:rPr lang="fr-FR" sz="1600" i="1" dirty="0"/>
              <a:t>lettre de motivation</a:t>
            </a:r>
          </a:p>
          <a:p>
            <a:pPr>
              <a:defRPr/>
            </a:pPr>
            <a:endParaRPr lang="fr-FR" sz="16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fr-FR" sz="16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Problèmes techniques lors de votre inscription sur la plateforme :</a:t>
            </a:r>
          </a:p>
          <a:p>
            <a:pPr>
              <a:defRPr/>
            </a:pPr>
            <a:r>
              <a:rPr lang="fr-FR" sz="16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- Guide explicatif (soucis de connexion etc.) </a:t>
            </a:r>
          </a:p>
          <a:p>
            <a:pPr>
              <a:defRPr/>
            </a:pPr>
            <a:r>
              <a:rPr lang="fr-FR" sz="16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- si les problèmes persistent ou qu'ils sont plus complexes veuillez contacter :</a:t>
            </a:r>
            <a:r>
              <a:rPr lang="fr-FR" sz="1600" dirty="0">
                <a:solidFill>
                  <a:srgbClr val="88B61E"/>
                </a:solidFill>
              </a:rPr>
              <a:t>                                                    			</a:t>
            </a:r>
            <a:r>
              <a:rPr lang="fr-FR" sz="1600" dirty="0">
                <a:solidFill>
                  <a:srgbClr val="CCCC00"/>
                </a:solidFill>
                <a:hlinkClick r:id="rId4"/>
              </a:rPr>
              <a:t>assistancecesp-etudiant@asp-public.fr</a:t>
            </a:r>
            <a:endParaRPr lang="fr-FR" sz="1600" dirty="0">
              <a:solidFill>
                <a:srgbClr val="CCCC00"/>
              </a:solidFill>
            </a:endParaRPr>
          </a:p>
          <a:p>
            <a:endParaRPr lang="fr-FR" sz="2000" dirty="0">
              <a:latin typeface="Bahnschrift Light SemiCondensed" panose="020B0502040204020203" pitchFamily="34" charset="0"/>
              <a:ea typeface="Calibri"/>
              <a:cs typeface="Calibri" panose="020F0502020204030204" pitchFamily="34" charset="0"/>
            </a:endParaRPr>
          </a:p>
          <a:p>
            <a:endParaRPr lang="fr-FR" sz="2000" dirty="0">
              <a:ea typeface="Calibri"/>
              <a:cs typeface="Calibri" panose="020F0502020204030204" pitchFamily="34" charset="0"/>
            </a:endParaRPr>
          </a:p>
          <a:p>
            <a:endParaRPr lang="fr-FR" sz="2000" dirty="0">
              <a:ea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52591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4682C-7949-7923-C194-8D745C081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40C6B0C-2075-2B37-EBC6-B10196C2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2E4D5F-5581-A6A9-38BE-09640EEAABC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8999EC3-2F29-473E-AF93-DB94BDE82096}" type="datetime1">
              <a:rPr lang="fr-FR" cap="all" smtClean="0"/>
              <a:t>12/11/2025</a:t>
            </a:fld>
            <a:endParaRPr lang="fr-FR" cap="all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D267C05-C6A1-BFD5-89A9-41385336A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>
                <a:solidFill>
                  <a:srgbClr val="198F94"/>
                </a:solidFill>
                <a:latin typeface="Bahnschrift SemiBold" panose="020B0502040204020203" pitchFamily="34" charset="0"/>
              </a:rPr>
              <a:t>Les acteurs du CESP</a:t>
            </a:r>
            <a:r>
              <a:rPr lang="fr-FR" sz="3200" b="1" dirty="0">
                <a:solidFill>
                  <a:srgbClr val="198F94"/>
                </a:solidFill>
                <a:latin typeface="Bahnschrift SemiBold" panose="020B0502040204020203" pitchFamily="34" charset="0"/>
              </a:rPr>
              <a:t>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767E920-4B7E-20E3-04AB-56B552DE4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380" y="1425011"/>
            <a:ext cx="7475465" cy="469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5057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F23B2-E0A0-EF90-DDC8-821298D40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EB1FF1A-4271-B74E-383D-2EAFC0C6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D52AA0-40C8-2D00-F72B-829F5D287E3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8999EC3-2F29-473E-AF93-DB94BDE82096}" type="datetime1">
              <a:rPr lang="fr-FR" cap="all" smtClean="0"/>
              <a:t>12/11/2025</a:t>
            </a:fld>
            <a:endParaRPr lang="fr-FR" cap="all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F4BA58B-5565-AA3E-B55B-974E05DE9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b="1" dirty="0">
                <a:solidFill>
                  <a:srgbClr val="198F94"/>
                </a:solidFill>
                <a:latin typeface="Bahnschrift SemiBold" panose="020B0502040204020203" pitchFamily="34" charset="0"/>
              </a:rPr>
              <a:t>Durant les études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47BFEAF-E28F-2F46-D429-C46104C1FF33}"/>
              </a:ext>
            </a:extLst>
          </p:cNvPr>
          <p:cNvSpPr txBox="1"/>
          <p:nvPr/>
        </p:nvSpPr>
        <p:spPr>
          <a:xfrm>
            <a:off x="546651" y="1773850"/>
            <a:ext cx="1139653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sz="2000" b="1" dirty="0">
                <a:solidFill>
                  <a:srgbClr val="198F94"/>
                </a:solidFill>
                <a:latin typeface="Bahnschrift SemiBold" panose="020B0502040204020203" pitchFamily="34" charset="0"/>
                <a:ea typeface="+mj-ea"/>
                <a:cs typeface="+mj-cs"/>
              </a:rPr>
              <a:t>Etudiants (Externes):</a:t>
            </a:r>
          </a:p>
          <a:p>
            <a:pPr algn="just">
              <a:spcAft>
                <a:spcPts val="1200"/>
              </a:spcAft>
              <a:defRPr/>
            </a:pPr>
            <a:r>
              <a:rPr lang="fr-FR" sz="1600" dirty="0">
                <a:solidFill>
                  <a:srgbClr val="002395"/>
                </a:solidFill>
              </a:rPr>
              <a:t>	</a:t>
            </a:r>
            <a:r>
              <a:rPr lang="fr-FR" sz="1600" dirty="0"/>
              <a:t>- </a:t>
            </a:r>
            <a:r>
              <a:rPr lang="fr-FR" sz="1600" b="1" u="sng" dirty="0"/>
              <a:t>à l’issue des épreuves de l’internat – EDN</a:t>
            </a:r>
            <a:r>
              <a:rPr lang="fr-FR" sz="1600" dirty="0"/>
              <a:t>, choix du poste d’interne sur une liste spécifique établie chaque année par arrêté ministériel après remontée des besoins par les ARS et les UFR (au mois d’avril ou mai)</a:t>
            </a:r>
          </a:p>
          <a:p>
            <a:pPr algn="just">
              <a:spcAft>
                <a:spcPts val="1200"/>
              </a:spcAft>
              <a:defRPr/>
            </a:pPr>
            <a:endParaRPr lang="fr-FR" sz="2000" b="1" dirty="0">
              <a:solidFill>
                <a:srgbClr val="198F94"/>
              </a:solidFill>
              <a:latin typeface="Bahnschrift SemiBold" panose="020B0502040204020203" pitchFamily="34" charset="0"/>
              <a:ea typeface="+mj-ea"/>
              <a:cs typeface="+mj-cs"/>
            </a:endParaRPr>
          </a:p>
          <a:p>
            <a:pPr indent="-285750" algn="just">
              <a:spcAft>
                <a:spcPts val="1200"/>
              </a:spcAft>
              <a:buFont typeface="Arial" charset="0"/>
              <a:buChar char="•"/>
              <a:defRPr/>
            </a:pPr>
            <a:r>
              <a:rPr lang="fr-FR" sz="2000" b="1" dirty="0">
                <a:solidFill>
                  <a:srgbClr val="198F94"/>
                </a:solidFill>
                <a:latin typeface="Bahnschrift SemiBold" panose="020B0502040204020203" pitchFamily="34" charset="0"/>
                <a:ea typeface="+mj-ea"/>
                <a:cs typeface="+mj-cs"/>
              </a:rPr>
              <a:t>Etudiants et Internes : </a:t>
            </a:r>
          </a:p>
          <a:p>
            <a:pPr algn="just">
              <a:spcAft>
                <a:spcPts val="1200"/>
              </a:spcAft>
              <a:defRPr/>
            </a:pPr>
            <a:r>
              <a:rPr lang="fr-FR" sz="1600" dirty="0"/>
              <a:t>	- suivi individualisé par l’ARS afin de préciser le projet professionnel et d’identifier </a:t>
            </a:r>
            <a:r>
              <a:rPr lang="fr-FR" sz="1600" i="1" u="sng" dirty="0"/>
              <a:t>le lieu d’installation</a:t>
            </a:r>
          </a:p>
          <a:p>
            <a:pPr algn="just">
              <a:spcAft>
                <a:spcPts val="1200"/>
              </a:spcAft>
              <a:defRPr/>
            </a:pPr>
            <a:r>
              <a:rPr lang="fr-FR" sz="1600" dirty="0"/>
              <a:t>	- mise en lien avec les autres acteurs du territoire (professionnels de santé, Assurance maladie, Délégations Départementales de l’ARS, Ordre…)</a:t>
            </a:r>
          </a:p>
          <a:p>
            <a:pPr algn="just">
              <a:spcAft>
                <a:spcPts val="1200"/>
              </a:spcAft>
              <a:defRPr/>
            </a:pPr>
            <a:endParaRPr lang="fr-FR" sz="1600" dirty="0"/>
          </a:p>
          <a:p>
            <a:pPr algn="just">
              <a:spcAft>
                <a:spcPts val="1200"/>
              </a:spcAft>
              <a:defRPr/>
            </a:pPr>
            <a:r>
              <a:rPr lang="fr-FR" sz="1600" b="1" dirty="0"/>
              <a:t>NB:</a:t>
            </a:r>
            <a:r>
              <a:rPr lang="fr-FR" sz="1600" dirty="0"/>
              <a:t> jusqu’à l’obtention du diplôme d’Etat de docteur en médecine, le signataire du CESP </a:t>
            </a:r>
            <a:r>
              <a:rPr lang="fr-FR" sz="1600" b="1" dirty="0"/>
              <a:t>s’inscrit chaque année à l’Université</a:t>
            </a:r>
          </a:p>
          <a:p>
            <a:endParaRPr lang="fr-FR" sz="2000" dirty="0">
              <a:latin typeface="Bahnschrift Light SemiCondensed" panose="020B0502040204020203" pitchFamily="34" charset="0"/>
              <a:ea typeface="Calibri"/>
              <a:cs typeface="Calibri" panose="020F0502020204030204" pitchFamily="34" charset="0"/>
            </a:endParaRPr>
          </a:p>
          <a:p>
            <a:endParaRPr lang="fr-FR" sz="2000" dirty="0">
              <a:ea typeface="Calibri"/>
              <a:cs typeface="Calibri" panose="020F0502020204030204" pitchFamily="34" charset="0"/>
            </a:endParaRPr>
          </a:p>
          <a:p>
            <a:endParaRPr lang="fr-FR" sz="2000" dirty="0">
              <a:ea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1695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0B52C-8669-C7EB-9D9A-E531CAE00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721D2E6-F6B2-1CF9-0818-02766BF9E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679A90-0E14-B75D-C137-A3B0BD0DFF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8999EC3-2F29-473E-AF93-DB94BDE82096}" type="datetime1">
              <a:rPr lang="fr-FR" cap="all" smtClean="0"/>
              <a:t>12/11/2025</a:t>
            </a:fld>
            <a:endParaRPr lang="fr-FR" cap="all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BF61F43-2C96-6513-DCF2-3CAA7603E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b="1" dirty="0">
                <a:solidFill>
                  <a:srgbClr val="198F94"/>
                </a:solidFill>
                <a:latin typeface="Bahnschrift SemiBold" panose="020B0502040204020203" pitchFamily="34" charset="0"/>
              </a:rPr>
              <a:t>Après les études …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13CBCC1-F48F-EB97-0E44-3146A0C7C574}"/>
              </a:ext>
            </a:extLst>
          </p:cNvPr>
          <p:cNvSpPr txBox="1"/>
          <p:nvPr/>
        </p:nvSpPr>
        <p:spPr>
          <a:xfrm>
            <a:off x="546651" y="1773850"/>
            <a:ext cx="1135921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fr-FR" sz="2000" b="1" dirty="0">
                <a:solidFill>
                  <a:srgbClr val="198F94"/>
                </a:solidFill>
                <a:latin typeface="Bahnschrift SemiBold" panose="020B0502040204020203" pitchFamily="34" charset="0"/>
                <a:ea typeface="+mj-ea"/>
                <a:cs typeface="+mj-cs"/>
              </a:rPr>
              <a:t>Choix du lieu d’exercice 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fr-FR" sz="1600" b="1" dirty="0"/>
          </a:p>
          <a:p>
            <a:pPr marL="742833" lvl="1" indent="-285750" algn="just">
              <a:buFont typeface="Wingdings" panose="05000000000000000000" pitchFamily="2" charset="2"/>
              <a:buChar char="ü"/>
              <a:defRPr/>
            </a:pPr>
            <a:r>
              <a:rPr lang="fr-FR" sz="1600" dirty="0"/>
              <a:t>au cours de la dernière année d’internat, le candidat </a:t>
            </a:r>
            <a:r>
              <a:rPr lang="fr-FR" sz="1600" b="1" dirty="0"/>
              <a:t>doit obligatoirement</a:t>
            </a:r>
            <a:r>
              <a:rPr lang="fr-FR" sz="1600" dirty="0"/>
              <a:t> indiquer le lieu et la date de son installation aux DG de l’ARS et à l’ASP</a:t>
            </a:r>
            <a:endParaRPr lang="fr-FR" sz="1600" i="1" dirty="0"/>
          </a:p>
          <a:p>
            <a:pPr marL="742833" lvl="1" indent="-285750" algn="just">
              <a:buFont typeface="Wingdings" panose="05000000000000000000" pitchFamily="2" charset="2"/>
              <a:buChar char="ü"/>
              <a:defRPr/>
            </a:pPr>
            <a:r>
              <a:rPr lang="fr-FR" sz="1600" dirty="0"/>
              <a:t>Pour les médecins : en ZIP ou en ZAC : </a:t>
            </a:r>
            <a:r>
              <a:rPr lang="fr-FR" sz="1600" i="1" dirty="0">
                <a:hlinkClick r:id="rId3"/>
              </a:rPr>
              <a:t>Nouveau zonage médecins en Nouvelle-Aquitaine en 2022 | Agence régionale de santé Nouvelle-Aquitaine (sante.fr)</a:t>
            </a:r>
            <a:endParaRPr lang="fr-FR" sz="1600" i="1" dirty="0"/>
          </a:p>
          <a:p>
            <a:pPr lvl="1" algn="just">
              <a:defRPr/>
            </a:pPr>
            <a:endParaRPr lang="fr-FR" sz="1600" i="1" dirty="0"/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fr-FR" sz="1600" dirty="0"/>
              <a:t>=&gt; </a:t>
            </a:r>
            <a:r>
              <a:rPr lang="fr-FR" sz="1600" b="1" dirty="0"/>
              <a:t>Publication du nouveau zonage médecin début 2026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  <a:defRPr/>
            </a:pPr>
            <a:endParaRPr lang="fr-FR" sz="1600" dirty="0">
              <a:solidFill>
                <a:srgbClr val="002395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fr-FR" sz="1600" b="1" dirty="0">
                <a:solidFill>
                  <a:srgbClr val="E9C800"/>
                </a:solidFill>
                <a:latin typeface="Bahnschrift SemiBold" panose="020B0502040204020203" pitchFamily="34" charset="0"/>
                <a:ea typeface="Calibri"/>
                <a:cs typeface="Calibri" panose="020F0502020204030204" pitchFamily="34" charset="0"/>
              </a:rPr>
              <a:t>Durée minimale d’exercice = à celle du versement de l’allocation</a:t>
            </a:r>
          </a:p>
          <a:p>
            <a:pPr lvl="1" algn="just">
              <a:spcAft>
                <a:spcPts val="600"/>
              </a:spcAft>
              <a:defRPr/>
            </a:pPr>
            <a:r>
              <a:rPr lang="fr-FR" sz="16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- Elle ne peut être inférieure à 2 ans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fr-FR" sz="1600" dirty="0">
              <a:solidFill>
                <a:srgbClr val="002395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fr-FR" sz="1600" dirty="0"/>
              <a:t>Possibilité de changer de lieu d’exercice au sein d’une même région ou de changer de région</a:t>
            </a:r>
          </a:p>
          <a:p>
            <a:endParaRPr lang="fr-FR" sz="2000" dirty="0">
              <a:latin typeface="Bahnschrift Light SemiCondensed" panose="020B0502040204020203" pitchFamily="34" charset="0"/>
              <a:ea typeface="Calibri"/>
              <a:cs typeface="Calibri" panose="020F0502020204030204" pitchFamily="34" charset="0"/>
            </a:endParaRPr>
          </a:p>
          <a:p>
            <a:endParaRPr lang="fr-FR" sz="2000" dirty="0">
              <a:ea typeface="Calibri"/>
              <a:cs typeface="Calibri" panose="020F0502020204030204" pitchFamily="34" charset="0"/>
            </a:endParaRPr>
          </a:p>
          <a:p>
            <a:endParaRPr lang="fr-FR" sz="2000" dirty="0">
              <a:ea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525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1D238-630D-D7FC-5207-3225B0812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D40E806-B4EE-262E-6C85-DD93E5A61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CC2D4B-AC07-6DE4-4EC7-6E08FDCE0C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8999EC3-2F29-473E-AF93-DB94BDE82096}" type="datetime1">
              <a:rPr lang="fr-FR" cap="all" smtClean="0"/>
              <a:t>12/11/2025</a:t>
            </a:fld>
            <a:endParaRPr lang="fr-FR" cap="all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30B7995-8146-7E7A-48B1-AED5634FE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b="1" dirty="0">
                <a:solidFill>
                  <a:srgbClr val="198F94"/>
                </a:solidFill>
                <a:latin typeface="Bahnschrift SemiBold" panose="020B0502040204020203" pitchFamily="34" charset="0"/>
              </a:rPr>
              <a:t>Zonage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11652FA5-B889-B078-D6F4-5F6706189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37" y="910403"/>
            <a:ext cx="4330700" cy="552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50226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TEMPLATE_ARS_NA 16-9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11.xml><?xml version="1.0" encoding="utf-8"?>
<a:theme xmlns:a="http://schemas.openxmlformats.org/drawingml/2006/main" name="8_TEMPLATE_ARS_NA 16-9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12.xml><?xml version="1.0" encoding="utf-8"?>
<a:theme xmlns:a="http://schemas.openxmlformats.org/drawingml/2006/main" name="Diaporama_RF_ARS_NA_11_03_2021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13.xml><?xml version="1.0" encoding="utf-8"?>
<a:theme xmlns:a="http://schemas.openxmlformats.org/drawingml/2006/main" name="9_TEMPLATE_ARS_NA 16-9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1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_ARS_NA 16-9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3.xml><?xml version="1.0" encoding="utf-8"?>
<a:theme xmlns:a="http://schemas.openxmlformats.org/drawingml/2006/main" name="1_TEMPLATE_ARS_NA 16-9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4.xml><?xml version="1.0" encoding="utf-8"?>
<a:theme xmlns:a="http://schemas.openxmlformats.org/drawingml/2006/main" name="2_TEMPLATE_ARS_NA 16-9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5.xml><?xml version="1.0" encoding="utf-8"?>
<a:theme xmlns:a="http://schemas.openxmlformats.org/drawingml/2006/main" name="3_TEMPLATE_ARS_NA 16-9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6.xml><?xml version="1.0" encoding="utf-8"?>
<a:theme xmlns:a="http://schemas.openxmlformats.org/drawingml/2006/main" name="7_TEMPLATE_ARS_NA 16-9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7.xml><?xml version="1.0" encoding="utf-8"?>
<a:theme xmlns:a="http://schemas.openxmlformats.org/drawingml/2006/main" name="4_TEMPLATE_ARS_NA 16-9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8.xml><?xml version="1.0" encoding="utf-8"?>
<a:theme xmlns:a="http://schemas.openxmlformats.org/drawingml/2006/main" name="5_TEMPLATE_ARS_NA 16-9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9.xml><?xml version="1.0" encoding="utf-8"?>
<a:theme xmlns:a="http://schemas.openxmlformats.org/drawingml/2006/main" name="6_TEMPLATE_ARS_NA 16-9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16804</TotalTime>
  <Words>1989</Words>
  <Application>Microsoft Office PowerPoint</Application>
  <PresentationFormat>Grand écran</PresentationFormat>
  <Paragraphs>251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13</vt:i4>
      </vt:variant>
      <vt:variant>
        <vt:lpstr>Titres des diapositives</vt:lpstr>
      </vt:variant>
      <vt:variant>
        <vt:i4>17</vt:i4>
      </vt:variant>
    </vt:vector>
  </HeadingPairs>
  <TitlesOfParts>
    <vt:vector size="37" baseType="lpstr">
      <vt:lpstr>Arial</vt:lpstr>
      <vt:lpstr>Bahnschrift Light SemiCondensed</vt:lpstr>
      <vt:lpstr>Bahnschrift SemiBold</vt:lpstr>
      <vt:lpstr>Calibri</vt:lpstr>
      <vt:lpstr>Calibri Light</vt:lpstr>
      <vt:lpstr>Lucida Sans</vt:lpstr>
      <vt:lpstr>Wingdings</vt:lpstr>
      <vt:lpstr>Thème Office</vt:lpstr>
      <vt:lpstr>TEMPLATE_ARS_NA 16-9</vt:lpstr>
      <vt:lpstr>1_TEMPLATE_ARS_NA 16-9</vt:lpstr>
      <vt:lpstr>2_TEMPLATE_ARS_NA 16-9</vt:lpstr>
      <vt:lpstr>3_TEMPLATE_ARS_NA 16-9</vt:lpstr>
      <vt:lpstr>7_TEMPLATE_ARS_NA 16-9</vt:lpstr>
      <vt:lpstr>4_TEMPLATE_ARS_NA 16-9</vt:lpstr>
      <vt:lpstr>5_TEMPLATE_ARS_NA 16-9</vt:lpstr>
      <vt:lpstr>6_TEMPLATE_ARS_NA 16-9</vt:lpstr>
      <vt:lpstr>10_TEMPLATE_ARS_NA 16-9</vt:lpstr>
      <vt:lpstr>8_TEMPLATE_ARS_NA 16-9</vt:lpstr>
      <vt:lpstr>Diaporama_RF_ARS_NA_11_03_2021</vt:lpstr>
      <vt:lpstr>9_TEMPLATE_ARS_NA 16-9</vt:lpstr>
      <vt:lpstr>Présentation PowerPoint</vt:lpstr>
      <vt:lpstr>Présentation du dispositif (1)</vt:lpstr>
      <vt:lpstr>Présentation du dispositif (2)</vt:lpstr>
      <vt:lpstr>Modalités d’adhésion au CESP</vt:lpstr>
      <vt:lpstr>ASP – Agence de Services et de Paiement</vt:lpstr>
      <vt:lpstr>Les acteurs du CESP </vt:lpstr>
      <vt:lpstr>Durant les études </vt:lpstr>
      <vt:lpstr>Après les études … </vt:lpstr>
      <vt:lpstr>Zonage</vt:lpstr>
      <vt:lpstr>Les modalités de rétrocession des mensualités en temps</vt:lpstr>
      <vt:lpstr>Modalités de suspension du contrat </vt:lpstr>
      <vt:lpstr>Indemnité de rupture de contrat </vt:lpstr>
      <vt:lpstr>Le CESP en quelques chiffres </vt:lpstr>
      <vt:lpstr>Documentation </vt:lpstr>
      <vt:lpstr>Documentation  </vt:lpstr>
      <vt:lpstr>Conclusion</vt:lpstr>
      <vt:lpstr>Présentation PowerPoint</vt:lpstr>
    </vt:vector>
  </TitlesOfParts>
  <Company>PPT/DSI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MSTEUER</dc:creator>
  <cp:lastModifiedBy>Marion Bonnoron</cp:lastModifiedBy>
  <cp:revision>1447</cp:revision>
  <cp:lastPrinted>2025-10-06T09:47:48Z</cp:lastPrinted>
  <dcterms:created xsi:type="dcterms:W3CDTF">2021-01-14T10:22:01Z</dcterms:created>
  <dcterms:modified xsi:type="dcterms:W3CDTF">2025-11-12T08:19:49Z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094c1fb-3db8-4cce-b079-9b022302847f_Enabled">
    <vt:lpwstr>true</vt:lpwstr>
  </property>
  <property fmtid="{D5CDD505-2E9C-101B-9397-08002B2CF9AE}" pid="3" name="MSIP_Label_3094c1fb-3db8-4cce-b079-9b022302847f_SetDate">
    <vt:lpwstr>2025-10-03T07:52:36Z</vt:lpwstr>
  </property>
  <property fmtid="{D5CDD505-2E9C-101B-9397-08002B2CF9AE}" pid="4" name="MSIP_Label_3094c1fb-3db8-4cce-b079-9b022302847f_Method">
    <vt:lpwstr>Standard</vt:lpwstr>
  </property>
  <property fmtid="{D5CDD505-2E9C-101B-9397-08002B2CF9AE}" pid="5" name="MSIP_Label_3094c1fb-3db8-4cce-b079-9b022302847f_Name">
    <vt:lpwstr>[Prod v5] C1 - Standard</vt:lpwstr>
  </property>
  <property fmtid="{D5CDD505-2E9C-101B-9397-08002B2CF9AE}" pid="6" name="MSIP_Label_3094c1fb-3db8-4cce-b079-9b022302847f_SiteId">
    <vt:lpwstr>035e5292-5a25-4509-bb08-a555f7d31a8b</vt:lpwstr>
  </property>
  <property fmtid="{D5CDD505-2E9C-101B-9397-08002B2CF9AE}" pid="7" name="MSIP_Label_3094c1fb-3db8-4cce-b079-9b022302847f_ActionId">
    <vt:lpwstr>2265390f-d49a-43e3-b76b-0de0f8b83920</vt:lpwstr>
  </property>
  <property fmtid="{D5CDD505-2E9C-101B-9397-08002B2CF9AE}" pid="8" name="MSIP_Label_3094c1fb-3db8-4cce-b079-9b022302847f_ContentBits">
    <vt:lpwstr>0</vt:lpwstr>
  </property>
  <property fmtid="{D5CDD505-2E9C-101B-9397-08002B2CF9AE}" pid="9" name="MSIP_Label_3094c1fb-3db8-4cce-b079-9b022302847f_Tag">
    <vt:lpwstr>10, 3, 0, 1</vt:lpwstr>
  </property>
</Properties>
</file>