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4" r:id="rId2"/>
  </p:sldMasterIdLst>
  <p:sldIdLst>
    <p:sldId id="285" r:id="rId3"/>
    <p:sldId id="258" r:id="rId4"/>
    <p:sldId id="259" r:id="rId5"/>
    <p:sldId id="273" r:id="rId6"/>
    <p:sldId id="260" r:id="rId7"/>
    <p:sldId id="261" r:id="rId8"/>
    <p:sldId id="262" r:id="rId9"/>
    <p:sldId id="275" r:id="rId10"/>
    <p:sldId id="263" r:id="rId11"/>
    <p:sldId id="272" r:id="rId12"/>
    <p:sldId id="277" r:id="rId13"/>
    <p:sldId id="264" r:id="rId14"/>
    <p:sldId id="265" r:id="rId15"/>
    <p:sldId id="267" r:id="rId16"/>
    <p:sldId id="276" r:id="rId17"/>
    <p:sldId id="266" r:id="rId18"/>
    <p:sldId id="280" r:id="rId19"/>
    <p:sldId id="271" r:id="rId20"/>
    <p:sldId id="279" r:id="rId21"/>
    <p:sldId id="282" r:id="rId22"/>
    <p:sldId id="281" r:id="rId23"/>
    <p:sldId id="283"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669900"/>
    <a:srgbClr val="009900"/>
    <a:srgbClr val="D60093"/>
    <a:srgbClr val="4F97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102"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unilim.fr/iirco/liirco/accueil/"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unilim.fr/iirco/liirco/accueil/"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F730D876-707D-4871-9FDF-77386555619F}" type="datetimeFigureOut">
              <a:rPr lang="fr-FR" smtClean="0"/>
              <a:t>05/01/2022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D20CC8-EAA1-4DDD-BA3B-60F81BD11A5F}" type="slidenum">
              <a:rPr lang="fr-FR" smtClean="0"/>
              <a:t>‹N°›</a:t>
            </a:fld>
            <a:endParaRPr lang="fr-FR"/>
          </a:p>
        </p:txBody>
      </p:sp>
    </p:spTree>
    <p:extLst>
      <p:ext uri="{BB962C8B-B14F-4D97-AF65-F5344CB8AC3E}">
        <p14:creationId xmlns:p14="http://schemas.microsoft.com/office/powerpoint/2010/main" val="1654822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730D876-707D-4871-9FDF-77386555619F}" type="datetimeFigureOut">
              <a:rPr lang="fr-FR" smtClean="0"/>
              <a:t>05/01/2022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D20CC8-EAA1-4DDD-BA3B-60F81BD11A5F}" type="slidenum">
              <a:rPr lang="fr-FR" smtClean="0"/>
              <a:t>‹N°›</a:t>
            </a:fld>
            <a:endParaRPr lang="fr-FR"/>
          </a:p>
        </p:txBody>
      </p:sp>
    </p:spTree>
    <p:extLst>
      <p:ext uri="{BB962C8B-B14F-4D97-AF65-F5344CB8AC3E}">
        <p14:creationId xmlns:p14="http://schemas.microsoft.com/office/powerpoint/2010/main" val="3714573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730D876-707D-4871-9FDF-77386555619F}" type="datetimeFigureOut">
              <a:rPr lang="fr-FR" smtClean="0"/>
              <a:t>05/01/2022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D20CC8-EAA1-4DDD-BA3B-60F81BD11A5F}" type="slidenum">
              <a:rPr lang="fr-FR" smtClean="0"/>
              <a:t>‹N°›</a:t>
            </a:fld>
            <a:endParaRPr lang="fr-FR"/>
          </a:p>
        </p:txBody>
      </p:sp>
    </p:spTree>
    <p:extLst>
      <p:ext uri="{BB962C8B-B14F-4D97-AF65-F5344CB8AC3E}">
        <p14:creationId xmlns:p14="http://schemas.microsoft.com/office/powerpoint/2010/main" val="60153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F730D876-707D-4871-9FDF-77386555619F}" type="datetimeFigureOut">
              <a:rPr lang="fr-FR" smtClean="0"/>
              <a:t>05/01/2022</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9D20CC8-EAA1-4DDD-BA3B-60F81BD11A5F}" type="slidenum">
              <a:rPr lang="fr-FR" smtClean="0"/>
              <a:t>‹N°›</a:t>
            </a:fld>
            <a:endParaRPr lang="fr-FR"/>
          </a:p>
        </p:txBody>
      </p:sp>
    </p:spTree>
    <p:extLst>
      <p:ext uri="{BB962C8B-B14F-4D97-AF65-F5344CB8AC3E}">
        <p14:creationId xmlns:p14="http://schemas.microsoft.com/office/powerpoint/2010/main" val="319155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730D876-707D-4871-9FDF-77386555619F}" type="datetimeFigureOut">
              <a:rPr lang="fr-FR" smtClean="0"/>
              <a:t>05/01/2022</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D20CC8-EAA1-4DDD-BA3B-60F81BD11A5F}" type="slidenum">
              <a:rPr lang="fr-FR" smtClean="0"/>
              <a:t>‹N°›</a:t>
            </a:fld>
            <a:endParaRPr lang="fr-FR"/>
          </a:p>
        </p:txBody>
      </p:sp>
      <p:pic>
        <p:nvPicPr>
          <p:cNvPr id="9" name="Image 8">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365125"/>
            <a:ext cx="753182" cy="672843"/>
          </a:xfrm>
          <a:prstGeom prst="rect">
            <a:avLst/>
          </a:prstGeom>
        </p:spPr>
      </p:pic>
    </p:spTree>
    <p:extLst>
      <p:ext uri="{BB962C8B-B14F-4D97-AF65-F5344CB8AC3E}">
        <p14:creationId xmlns:p14="http://schemas.microsoft.com/office/powerpoint/2010/main" val="3173723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F730D876-707D-4871-9FDF-77386555619F}" type="datetimeFigureOut">
              <a:rPr lang="fr-FR" smtClean="0"/>
              <a:t>05/01/2022</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D20CC8-EAA1-4DDD-BA3B-60F81BD11A5F}" type="slidenum">
              <a:rPr lang="fr-FR" smtClean="0"/>
              <a:t>‹N°›</a:t>
            </a:fld>
            <a:endParaRPr lang="fr-FR"/>
          </a:p>
        </p:txBody>
      </p:sp>
    </p:spTree>
    <p:extLst>
      <p:ext uri="{BB962C8B-B14F-4D97-AF65-F5344CB8AC3E}">
        <p14:creationId xmlns:p14="http://schemas.microsoft.com/office/powerpoint/2010/main" val="2945181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F730D876-707D-4871-9FDF-77386555619F}" type="datetimeFigureOut">
              <a:rPr lang="fr-FR" smtClean="0"/>
              <a:t>05/01/2022</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9D20CC8-EAA1-4DDD-BA3B-60F81BD11A5F}" type="slidenum">
              <a:rPr lang="fr-FR" smtClean="0"/>
              <a:t>‹N°›</a:t>
            </a:fld>
            <a:endParaRPr lang="fr-FR"/>
          </a:p>
        </p:txBody>
      </p:sp>
    </p:spTree>
    <p:extLst>
      <p:ext uri="{BB962C8B-B14F-4D97-AF65-F5344CB8AC3E}">
        <p14:creationId xmlns:p14="http://schemas.microsoft.com/office/powerpoint/2010/main" val="2830403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F730D876-707D-4871-9FDF-77386555619F}" type="datetimeFigureOut">
              <a:rPr lang="fr-FR" smtClean="0"/>
              <a:t>05/01/2022</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9D20CC8-EAA1-4DDD-BA3B-60F81BD11A5F}" type="slidenum">
              <a:rPr lang="fr-FR" smtClean="0"/>
              <a:t>‹N°›</a:t>
            </a:fld>
            <a:endParaRPr lang="fr-FR"/>
          </a:p>
        </p:txBody>
      </p:sp>
    </p:spTree>
    <p:extLst>
      <p:ext uri="{BB962C8B-B14F-4D97-AF65-F5344CB8AC3E}">
        <p14:creationId xmlns:p14="http://schemas.microsoft.com/office/powerpoint/2010/main" val="22216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F730D876-707D-4871-9FDF-77386555619F}" type="datetimeFigureOut">
              <a:rPr lang="fr-FR" smtClean="0"/>
              <a:t>05/01/2022</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9D20CC8-EAA1-4DDD-BA3B-60F81BD11A5F}" type="slidenum">
              <a:rPr lang="fr-FR" smtClean="0"/>
              <a:t>‹N°›</a:t>
            </a:fld>
            <a:endParaRPr lang="fr-FR"/>
          </a:p>
        </p:txBody>
      </p:sp>
    </p:spTree>
    <p:extLst>
      <p:ext uri="{BB962C8B-B14F-4D97-AF65-F5344CB8AC3E}">
        <p14:creationId xmlns:p14="http://schemas.microsoft.com/office/powerpoint/2010/main" val="2751331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30D876-707D-4871-9FDF-77386555619F}" type="datetimeFigureOut">
              <a:rPr lang="fr-FR" smtClean="0"/>
              <a:t>05/01/2022</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9D20CC8-EAA1-4DDD-BA3B-60F81BD11A5F}" type="slidenum">
              <a:rPr lang="fr-FR" smtClean="0"/>
              <a:t>‹N°›</a:t>
            </a:fld>
            <a:endParaRPr lang="fr-FR"/>
          </a:p>
        </p:txBody>
      </p:sp>
    </p:spTree>
    <p:extLst>
      <p:ext uri="{BB962C8B-B14F-4D97-AF65-F5344CB8AC3E}">
        <p14:creationId xmlns:p14="http://schemas.microsoft.com/office/powerpoint/2010/main" val="1619151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F730D876-707D-4871-9FDF-77386555619F}" type="datetimeFigureOut">
              <a:rPr lang="fr-FR" smtClean="0"/>
              <a:t>05/01/2022</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9D20CC8-EAA1-4DDD-BA3B-60F81BD11A5F}" type="slidenum">
              <a:rPr lang="fr-FR" smtClean="0"/>
              <a:t>‹N°›</a:t>
            </a:fld>
            <a:endParaRPr lang="fr-FR"/>
          </a:p>
        </p:txBody>
      </p:sp>
    </p:spTree>
    <p:extLst>
      <p:ext uri="{BB962C8B-B14F-4D97-AF65-F5344CB8AC3E}">
        <p14:creationId xmlns:p14="http://schemas.microsoft.com/office/powerpoint/2010/main" val="277834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730D876-707D-4871-9FDF-77386555619F}" type="datetimeFigureOut">
              <a:rPr lang="fr-FR" smtClean="0"/>
              <a:t>05/01/2022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D20CC8-EAA1-4DDD-BA3B-60F81BD11A5F}" type="slidenum">
              <a:rPr lang="fr-FR" smtClean="0"/>
              <a:t>‹N°›</a:t>
            </a:fld>
            <a:endParaRPr lang="fr-FR"/>
          </a:p>
        </p:txBody>
      </p:sp>
      <p:pic>
        <p:nvPicPr>
          <p:cNvPr id="7" name="Image 6">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365125"/>
            <a:ext cx="753182" cy="672843"/>
          </a:xfrm>
          <a:prstGeom prst="rect">
            <a:avLst/>
          </a:prstGeom>
        </p:spPr>
      </p:pic>
    </p:spTree>
    <p:extLst>
      <p:ext uri="{BB962C8B-B14F-4D97-AF65-F5344CB8AC3E}">
        <p14:creationId xmlns:p14="http://schemas.microsoft.com/office/powerpoint/2010/main" val="1948381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F730D876-707D-4871-9FDF-77386555619F}" type="datetimeFigureOut">
              <a:rPr lang="fr-FR" smtClean="0"/>
              <a:t>05/01/2022</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D20CC8-EAA1-4DDD-BA3B-60F81BD11A5F}" type="slidenum">
              <a:rPr lang="fr-FR" smtClean="0"/>
              <a:t>‹N°›</a:t>
            </a:fld>
            <a:endParaRPr lang="fr-FR"/>
          </a:p>
        </p:txBody>
      </p:sp>
    </p:spTree>
    <p:extLst>
      <p:ext uri="{BB962C8B-B14F-4D97-AF65-F5344CB8AC3E}">
        <p14:creationId xmlns:p14="http://schemas.microsoft.com/office/powerpoint/2010/main" val="443523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F730D876-707D-4871-9FDF-77386555619F}" type="datetimeFigureOut">
              <a:rPr lang="fr-FR" smtClean="0"/>
              <a:t>05/01/2022</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D20CC8-EAA1-4DDD-BA3B-60F81BD11A5F}" type="slidenum">
              <a:rPr lang="fr-FR" smtClean="0"/>
              <a:t>‹N°›</a:t>
            </a:fld>
            <a:endParaRPr lang="fr-FR"/>
          </a:p>
        </p:txBody>
      </p:sp>
    </p:spTree>
    <p:extLst>
      <p:ext uri="{BB962C8B-B14F-4D97-AF65-F5344CB8AC3E}">
        <p14:creationId xmlns:p14="http://schemas.microsoft.com/office/powerpoint/2010/main" val="2987043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F730D876-707D-4871-9FDF-77386555619F}" type="datetimeFigureOut">
              <a:rPr lang="fr-FR" smtClean="0"/>
              <a:t>05/01/2022</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D20CC8-EAA1-4DDD-BA3B-60F81BD11A5F}"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99272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F730D876-707D-4871-9FDF-77386555619F}" type="datetimeFigureOut">
              <a:rPr lang="fr-FR" smtClean="0"/>
              <a:t>05/01/2022</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D20CC8-EAA1-4DDD-BA3B-60F81BD11A5F}" type="slidenum">
              <a:rPr lang="fr-FR" smtClean="0"/>
              <a:t>‹N°›</a:t>
            </a:fld>
            <a:endParaRPr lang="fr-FR"/>
          </a:p>
        </p:txBody>
      </p:sp>
    </p:spTree>
    <p:extLst>
      <p:ext uri="{BB962C8B-B14F-4D97-AF65-F5344CB8AC3E}">
        <p14:creationId xmlns:p14="http://schemas.microsoft.com/office/powerpoint/2010/main" val="2957450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F730D876-707D-4871-9FDF-77386555619F}" type="datetimeFigureOut">
              <a:rPr lang="fr-FR" smtClean="0"/>
              <a:t>05/01/2022</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D20CC8-EAA1-4DDD-BA3B-60F81BD11A5F}"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4324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F730D876-707D-4871-9FDF-77386555619F}" type="datetimeFigureOut">
              <a:rPr lang="fr-FR" smtClean="0"/>
              <a:t>05/01/2022</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D20CC8-EAA1-4DDD-BA3B-60F81BD11A5F}" type="slidenum">
              <a:rPr lang="fr-FR" smtClean="0"/>
              <a:t>‹N°›</a:t>
            </a:fld>
            <a:endParaRPr lang="fr-FR"/>
          </a:p>
        </p:txBody>
      </p:sp>
    </p:spTree>
    <p:extLst>
      <p:ext uri="{BB962C8B-B14F-4D97-AF65-F5344CB8AC3E}">
        <p14:creationId xmlns:p14="http://schemas.microsoft.com/office/powerpoint/2010/main" val="1588605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730D876-707D-4871-9FDF-77386555619F}" type="datetimeFigureOut">
              <a:rPr lang="fr-FR" smtClean="0"/>
              <a:t>05/01/2022</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D20CC8-EAA1-4DDD-BA3B-60F81BD11A5F}" type="slidenum">
              <a:rPr lang="fr-FR" smtClean="0"/>
              <a:t>‹N°›</a:t>
            </a:fld>
            <a:endParaRPr lang="fr-FR"/>
          </a:p>
        </p:txBody>
      </p:sp>
    </p:spTree>
    <p:extLst>
      <p:ext uri="{BB962C8B-B14F-4D97-AF65-F5344CB8AC3E}">
        <p14:creationId xmlns:p14="http://schemas.microsoft.com/office/powerpoint/2010/main" val="38325927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730D876-707D-4871-9FDF-77386555619F}" type="datetimeFigureOut">
              <a:rPr lang="fr-FR" smtClean="0"/>
              <a:t>05/01/2022</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D20CC8-EAA1-4DDD-BA3B-60F81BD11A5F}" type="slidenum">
              <a:rPr lang="fr-FR" smtClean="0"/>
              <a:t>‹N°›</a:t>
            </a:fld>
            <a:endParaRPr lang="fr-FR"/>
          </a:p>
        </p:txBody>
      </p:sp>
    </p:spTree>
    <p:extLst>
      <p:ext uri="{BB962C8B-B14F-4D97-AF65-F5344CB8AC3E}">
        <p14:creationId xmlns:p14="http://schemas.microsoft.com/office/powerpoint/2010/main" val="24351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F730D876-707D-4871-9FDF-77386555619F}" type="datetimeFigureOut">
              <a:rPr lang="fr-FR" smtClean="0"/>
              <a:t>05/01/2022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D20CC8-EAA1-4DDD-BA3B-60F81BD11A5F}" type="slidenum">
              <a:rPr lang="fr-FR" smtClean="0"/>
              <a:t>‹N°›</a:t>
            </a:fld>
            <a:endParaRPr lang="fr-FR"/>
          </a:p>
        </p:txBody>
      </p:sp>
    </p:spTree>
    <p:extLst>
      <p:ext uri="{BB962C8B-B14F-4D97-AF65-F5344CB8AC3E}">
        <p14:creationId xmlns:p14="http://schemas.microsoft.com/office/powerpoint/2010/main" val="99446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730D876-707D-4871-9FDF-77386555619F}" type="datetimeFigureOut">
              <a:rPr lang="fr-FR" smtClean="0"/>
              <a:t>05/01/2022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D20CC8-EAA1-4DDD-BA3B-60F81BD11A5F}" type="slidenum">
              <a:rPr lang="fr-FR" smtClean="0"/>
              <a:t>‹N°›</a:t>
            </a:fld>
            <a:endParaRPr lang="fr-FR"/>
          </a:p>
        </p:txBody>
      </p:sp>
    </p:spTree>
    <p:extLst>
      <p:ext uri="{BB962C8B-B14F-4D97-AF65-F5344CB8AC3E}">
        <p14:creationId xmlns:p14="http://schemas.microsoft.com/office/powerpoint/2010/main" val="3170889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730D876-707D-4871-9FDF-77386555619F}" type="datetimeFigureOut">
              <a:rPr lang="fr-FR" smtClean="0"/>
              <a:t>05/01/2022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9D20CC8-EAA1-4DDD-BA3B-60F81BD11A5F}" type="slidenum">
              <a:rPr lang="fr-FR" smtClean="0"/>
              <a:t>‹N°›</a:t>
            </a:fld>
            <a:endParaRPr lang="fr-FR"/>
          </a:p>
        </p:txBody>
      </p:sp>
    </p:spTree>
    <p:extLst>
      <p:ext uri="{BB962C8B-B14F-4D97-AF65-F5344CB8AC3E}">
        <p14:creationId xmlns:p14="http://schemas.microsoft.com/office/powerpoint/2010/main" val="388115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730D876-707D-4871-9FDF-77386555619F}" type="datetimeFigureOut">
              <a:rPr lang="fr-FR" smtClean="0"/>
              <a:t>05/01/2022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9D20CC8-EAA1-4DDD-BA3B-60F81BD11A5F}" type="slidenum">
              <a:rPr lang="fr-FR" smtClean="0"/>
              <a:t>‹N°›</a:t>
            </a:fld>
            <a:endParaRPr lang="fr-FR"/>
          </a:p>
        </p:txBody>
      </p:sp>
    </p:spTree>
    <p:extLst>
      <p:ext uri="{BB962C8B-B14F-4D97-AF65-F5344CB8AC3E}">
        <p14:creationId xmlns:p14="http://schemas.microsoft.com/office/powerpoint/2010/main" val="4235352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730D876-707D-4871-9FDF-77386555619F}" type="datetimeFigureOut">
              <a:rPr lang="fr-FR" smtClean="0"/>
              <a:t>05/01/2022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9D20CC8-EAA1-4DDD-BA3B-60F81BD11A5F}" type="slidenum">
              <a:rPr lang="fr-FR" smtClean="0"/>
              <a:t>‹N°›</a:t>
            </a:fld>
            <a:endParaRPr lang="fr-FR"/>
          </a:p>
        </p:txBody>
      </p:sp>
    </p:spTree>
    <p:extLst>
      <p:ext uri="{BB962C8B-B14F-4D97-AF65-F5344CB8AC3E}">
        <p14:creationId xmlns:p14="http://schemas.microsoft.com/office/powerpoint/2010/main" val="164755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730D876-707D-4871-9FDF-77386555619F}" type="datetimeFigureOut">
              <a:rPr lang="fr-FR" smtClean="0"/>
              <a:t>05/01/2022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D20CC8-EAA1-4DDD-BA3B-60F81BD11A5F}" type="slidenum">
              <a:rPr lang="fr-FR" smtClean="0"/>
              <a:t>‹N°›</a:t>
            </a:fld>
            <a:endParaRPr lang="fr-FR"/>
          </a:p>
        </p:txBody>
      </p:sp>
    </p:spTree>
    <p:extLst>
      <p:ext uri="{BB962C8B-B14F-4D97-AF65-F5344CB8AC3E}">
        <p14:creationId xmlns:p14="http://schemas.microsoft.com/office/powerpoint/2010/main" val="1049824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730D876-707D-4871-9FDF-77386555619F}" type="datetimeFigureOut">
              <a:rPr lang="fr-FR" smtClean="0"/>
              <a:t>05/01/2022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D20CC8-EAA1-4DDD-BA3B-60F81BD11A5F}" type="slidenum">
              <a:rPr lang="fr-FR" smtClean="0"/>
              <a:t>‹N°›</a:t>
            </a:fld>
            <a:endParaRPr lang="fr-FR"/>
          </a:p>
        </p:txBody>
      </p:sp>
    </p:spTree>
    <p:extLst>
      <p:ext uri="{BB962C8B-B14F-4D97-AF65-F5344CB8AC3E}">
        <p14:creationId xmlns:p14="http://schemas.microsoft.com/office/powerpoint/2010/main" val="356601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0D876-707D-4871-9FDF-77386555619F}" type="datetimeFigureOut">
              <a:rPr lang="fr-FR" smtClean="0"/>
              <a:t>05/01/2022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20CC8-EAA1-4DDD-BA3B-60F81BD11A5F}" type="slidenum">
              <a:rPr lang="fr-FR" smtClean="0"/>
              <a:t>‹N°›</a:t>
            </a:fld>
            <a:endParaRPr lang="fr-FR"/>
          </a:p>
        </p:txBody>
      </p:sp>
    </p:spTree>
    <p:extLst>
      <p:ext uri="{BB962C8B-B14F-4D97-AF65-F5344CB8AC3E}">
        <p14:creationId xmlns:p14="http://schemas.microsoft.com/office/powerpoint/2010/main" val="1377271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730D876-707D-4871-9FDF-77386555619F}" type="datetimeFigureOut">
              <a:rPr lang="fr-FR" smtClean="0"/>
              <a:t>05/01/2022</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9D20CC8-EAA1-4DDD-BA3B-60F81BD11A5F}" type="slidenum">
              <a:rPr lang="fr-FR" smtClean="0"/>
              <a:t>‹N°›</a:t>
            </a:fld>
            <a:endParaRPr lang="fr-FR"/>
          </a:p>
        </p:txBody>
      </p:sp>
    </p:spTree>
    <p:extLst>
      <p:ext uri="{BB962C8B-B14F-4D97-AF65-F5344CB8AC3E}">
        <p14:creationId xmlns:p14="http://schemas.microsoft.com/office/powerpoint/2010/main" val="319173390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slide" Target="slide1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9.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B0552B9-74FA-DB41-B247-C8B06335D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8015" y="2130424"/>
            <a:ext cx="7645400" cy="3238500"/>
          </a:xfrm>
          <a:prstGeom prst="rect">
            <a:avLst/>
          </a:prstGeom>
        </p:spPr>
      </p:pic>
      <p:sp>
        <p:nvSpPr>
          <p:cNvPr id="7" name="ZoneTexte 6"/>
          <p:cNvSpPr txBox="1"/>
          <p:nvPr/>
        </p:nvSpPr>
        <p:spPr>
          <a:xfrm>
            <a:off x="2141143" y="250009"/>
            <a:ext cx="7709440" cy="923330"/>
          </a:xfrm>
          <a:prstGeom prst="rect">
            <a:avLst/>
          </a:prstGeom>
          <a:noFill/>
        </p:spPr>
        <p:txBody>
          <a:bodyPr wrap="square" rtlCol="0">
            <a:spAutoFit/>
          </a:bodyPr>
          <a:lstStyle/>
          <a:p>
            <a:r>
              <a:rPr lang="fr-FR" sz="5400" b="1" dirty="0" smtClean="0">
                <a:solidFill>
                  <a:srgbClr val="FF0000"/>
                </a:solidFill>
                <a:effectLst>
                  <a:outerShdw blurRad="38100" dist="38100" dir="2700000" algn="tl">
                    <a:srgbClr val="000000">
                      <a:alpha val="43137"/>
                    </a:srgbClr>
                  </a:outerShdw>
                </a:effectLst>
              </a:rPr>
              <a:t>Juger les crimes de masse</a:t>
            </a:r>
          </a:p>
        </p:txBody>
      </p:sp>
      <p:sp>
        <p:nvSpPr>
          <p:cNvPr id="8" name="ZoneTexte 7"/>
          <p:cNvSpPr txBox="1"/>
          <p:nvPr/>
        </p:nvSpPr>
        <p:spPr>
          <a:xfrm>
            <a:off x="3543609" y="1282549"/>
            <a:ext cx="4904508" cy="369332"/>
          </a:xfrm>
          <a:prstGeom prst="rect">
            <a:avLst/>
          </a:prstGeom>
          <a:noFill/>
        </p:spPr>
        <p:txBody>
          <a:bodyPr wrap="square" rtlCol="0">
            <a:spAutoFit/>
          </a:bodyPr>
          <a:lstStyle/>
          <a:p>
            <a:r>
              <a:rPr lang="fr-FR" b="1" dirty="0">
                <a:solidFill>
                  <a:srgbClr val="C00000"/>
                </a:solidFill>
                <a:effectLst>
                  <a:outerShdw blurRad="38100" dist="38100" dir="2700000" algn="tl">
                    <a:srgbClr val="000000">
                      <a:alpha val="43137"/>
                    </a:srgbClr>
                  </a:outerShdw>
                </a:effectLst>
              </a:rPr>
              <a:t>De Nuremberg au génocide des </a:t>
            </a:r>
            <a:r>
              <a:rPr lang="fr-FR" b="1" dirty="0" smtClean="0">
                <a:solidFill>
                  <a:srgbClr val="C00000"/>
                </a:solidFill>
                <a:effectLst>
                  <a:outerShdw blurRad="38100" dist="38100" dir="2700000" algn="tl">
                    <a:srgbClr val="000000">
                      <a:alpha val="43137"/>
                    </a:srgbClr>
                  </a:outerShdw>
                </a:effectLst>
              </a:rPr>
              <a:t>Tutsis</a:t>
            </a:r>
            <a:endParaRPr lang="fr-FR" dirty="0">
              <a:solidFill>
                <a:srgbClr val="C00000"/>
              </a:solidFill>
            </a:endParaRPr>
          </a:p>
        </p:txBody>
      </p:sp>
    </p:spTree>
    <p:extLst>
      <p:ext uri="{BB962C8B-B14F-4D97-AF65-F5344CB8AC3E}">
        <p14:creationId xmlns:p14="http://schemas.microsoft.com/office/powerpoint/2010/main" val="1381121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b="1" dirty="0" smtClean="0">
                <a:solidFill>
                  <a:srgbClr val="C00000"/>
                </a:solidFill>
                <a:effectLst>
                  <a:outerShdw blurRad="38100" dist="38100" dir="2700000" algn="tl">
                    <a:srgbClr val="000000">
                      <a:alpha val="43137"/>
                    </a:srgbClr>
                  </a:outerShdw>
                </a:effectLst>
                <a:latin typeface="+mn-lt"/>
              </a:rPr>
              <a:t>2.- Le rôle des valeurs universelles</a:t>
            </a:r>
            <a:r>
              <a:rPr lang="fr-FR" b="1" dirty="0">
                <a:solidFill>
                  <a:srgbClr val="C00000"/>
                </a:solidFill>
                <a:effectLst>
                  <a:outerShdw blurRad="38100" dist="38100" dir="2700000" algn="tl">
                    <a:srgbClr val="000000">
                      <a:alpha val="43137"/>
                    </a:srgbClr>
                  </a:outerShdw>
                </a:effectLst>
                <a:latin typeface="+mn-lt"/>
              </a:rPr>
              <a:t/>
            </a:r>
            <a:br>
              <a:rPr lang="fr-FR" b="1" dirty="0">
                <a:solidFill>
                  <a:srgbClr val="C00000"/>
                </a:solidFill>
                <a:effectLst>
                  <a:outerShdw blurRad="38100" dist="38100" dir="2700000" algn="tl">
                    <a:srgbClr val="000000">
                      <a:alpha val="43137"/>
                    </a:srgbClr>
                  </a:outerShdw>
                </a:effectLst>
                <a:latin typeface="+mn-lt"/>
              </a:rPr>
            </a:br>
            <a:endParaRPr lang="fr-FR" dirty="0">
              <a:latin typeface="+mn-lt"/>
            </a:endParaRPr>
          </a:p>
        </p:txBody>
      </p:sp>
      <p:sp>
        <p:nvSpPr>
          <p:cNvPr id="6" name="Rectangle 5"/>
          <p:cNvSpPr/>
          <p:nvPr/>
        </p:nvSpPr>
        <p:spPr>
          <a:xfrm>
            <a:off x="838200" y="6492240"/>
            <a:ext cx="11353800" cy="36576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p:cNvSpPr/>
          <p:nvPr/>
        </p:nvSpPr>
        <p:spPr bwMode="auto">
          <a:xfrm>
            <a:off x="6861042" y="1365927"/>
            <a:ext cx="4752528" cy="4752528"/>
          </a:xfrm>
          <a:prstGeom prst="ellipse">
            <a:avLst/>
          </a:prstGeom>
          <a:solidFill>
            <a:schemeClr val="accent2">
              <a:lumMod val="75000"/>
            </a:schemeClr>
          </a:solidFill>
          <a:ln>
            <a:noFill/>
          </a:ln>
          <a:effectLst/>
          <a:scene3d>
            <a:camera prst="orthographicFront"/>
            <a:lightRig rig="threePt" dir="t"/>
          </a:scene3d>
          <a:sp3d>
            <a:bevelT/>
          </a:sp3d>
          <a:extLst/>
        </p:spPr>
        <p:txBody>
          <a:bodyPr vert="horz" wrap="square" lIns="91440" tIns="45720" rIns="91440" bIns="45720" numCol="1" rtlCol="0" anchor="ctr" anchorCtr="1" compatLnSpc="1">
            <a:prstTxWarp prst="textNoShape">
              <a:avLst/>
            </a:prstTxWarp>
            <a:noAutofit/>
          </a:bodyPr>
          <a:lstStyle/>
          <a:p>
            <a:pPr algn="just" eaLnBrk="0" fontAlgn="base" hangingPunct="0">
              <a:spcBef>
                <a:spcPct val="50000"/>
              </a:spcBef>
              <a:spcAft>
                <a:spcPct val="0"/>
              </a:spcAft>
            </a:pPr>
            <a:r>
              <a:rPr lang="fr-FR" b="1" dirty="0" smtClean="0">
                <a:solidFill>
                  <a:schemeClr val="bg1"/>
                </a:solidFill>
                <a:effectLst>
                  <a:outerShdw blurRad="38100" dist="38100" dir="2700000" algn="tl">
                    <a:srgbClr val="000000">
                      <a:alpha val="43137"/>
                    </a:srgbClr>
                  </a:outerShdw>
                </a:effectLst>
              </a:rPr>
              <a:t> </a:t>
            </a:r>
            <a:endParaRPr lang="fr-FR" sz="2400" b="1" dirty="0">
              <a:ln w="18415" cmpd="sng">
                <a:solidFill>
                  <a:srgbClr val="FFFFFF"/>
                </a:solidFill>
                <a:prstDash val="solid"/>
              </a:ln>
              <a:solidFill>
                <a:schemeClr val="bg1"/>
              </a:solidFill>
              <a:effectLst>
                <a:outerShdw blurRad="38100" dist="38100" dir="2700000" algn="tl">
                  <a:srgbClr val="000000">
                    <a:alpha val="43137"/>
                  </a:srgbClr>
                </a:outerShdw>
              </a:effectLst>
            </a:endParaRPr>
          </a:p>
        </p:txBody>
      </p:sp>
      <p:grpSp>
        <p:nvGrpSpPr>
          <p:cNvPr id="10" name="Groupe 9"/>
          <p:cNvGrpSpPr/>
          <p:nvPr/>
        </p:nvGrpSpPr>
        <p:grpSpPr>
          <a:xfrm>
            <a:off x="904810" y="6513756"/>
            <a:ext cx="5484927" cy="366088"/>
            <a:chOff x="904811" y="6513756"/>
            <a:chExt cx="4744239" cy="366088"/>
          </a:xfrm>
        </p:grpSpPr>
        <p:sp>
          <p:nvSpPr>
            <p:cNvPr id="11" name="ZoneTexte 10"/>
            <p:cNvSpPr txBox="1"/>
            <p:nvPr/>
          </p:nvSpPr>
          <p:spPr>
            <a:xfrm>
              <a:off x="904811" y="6513756"/>
              <a:ext cx="338554" cy="365760"/>
            </a:xfrm>
            <a:prstGeom prst="rect">
              <a:avLst/>
            </a:prstGeom>
            <a:noFill/>
          </p:spPr>
          <p:txBody>
            <a:bodyPr vert="vert" wrap="square" rtlCol="0">
              <a:spAutoFit/>
            </a:bodyPr>
            <a:lstStyle/>
            <a:p>
              <a:r>
                <a:rPr lang="fr-FR" sz="1000" dirty="0" smtClean="0"/>
                <a:t>1945</a:t>
              </a:r>
              <a:endParaRPr lang="fr-FR" sz="1000" dirty="0"/>
            </a:p>
          </p:txBody>
        </p:sp>
        <p:sp>
          <p:nvSpPr>
            <p:cNvPr id="12" name="ZoneTexte 11"/>
            <p:cNvSpPr txBox="1"/>
            <p:nvPr/>
          </p:nvSpPr>
          <p:spPr>
            <a:xfrm>
              <a:off x="1243365" y="6524619"/>
              <a:ext cx="338554" cy="355225"/>
            </a:xfrm>
            <a:prstGeom prst="rect">
              <a:avLst/>
            </a:prstGeom>
            <a:noFill/>
          </p:spPr>
          <p:txBody>
            <a:bodyPr vert="vert" wrap="none" rtlCol="0">
              <a:spAutoFit/>
            </a:bodyPr>
            <a:lstStyle/>
            <a:p>
              <a:r>
                <a:rPr lang="fr-FR" sz="1000" dirty="0"/>
                <a:t>1946</a:t>
              </a:r>
            </a:p>
          </p:txBody>
        </p:sp>
        <p:sp>
          <p:nvSpPr>
            <p:cNvPr id="13" name="ZoneTexte 12"/>
            <p:cNvSpPr txBox="1"/>
            <p:nvPr/>
          </p:nvSpPr>
          <p:spPr>
            <a:xfrm>
              <a:off x="3192292" y="6524619"/>
              <a:ext cx="338554" cy="355225"/>
            </a:xfrm>
            <a:prstGeom prst="rect">
              <a:avLst/>
            </a:prstGeom>
            <a:noFill/>
          </p:spPr>
          <p:txBody>
            <a:bodyPr vert="vert" wrap="none" rtlCol="0">
              <a:spAutoFit/>
            </a:bodyPr>
            <a:lstStyle/>
            <a:p>
              <a:r>
                <a:rPr lang="fr-FR" sz="1000" dirty="0" smtClean="0"/>
                <a:t>1961</a:t>
              </a:r>
              <a:endParaRPr lang="fr-FR" sz="1000" dirty="0"/>
            </a:p>
          </p:txBody>
        </p:sp>
        <p:sp>
          <p:nvSpPr>
            <p:cNvPr id="14" name="ZoneTexte 13"/>
            <p:cNvSpPr txBox="1"/>
            <p:nvPr/>
          </p:nvSpPr>
          <p:spPr>
            <a:xfrm>
              <a:off x="4727634" y="6524619"/>
              <a:ext cx="338554" cy="355225"/>
            </a:xfrm>
            <a:prstGeom prst="rect">
              <a:avLst/>
            </a:prstGeom>
            <a:noFill/>
          </p:spPr>
          <p:txBody>
            <a:bodyPr vert="vert" wrap="none" rtlCol="0">
              <a:spAutoFit/>
            </a:bodyPr>
            <a:lstStyle/>
            <a:p>
              <a:r>
                <a:rPr lang="fr-FR" sz="1000" dirty="0" smtClean="0"/>
                <a:t>1987</a:t>
              </a:r>
              <a:endParaRPr lang="fr-FR" sz="1000" dirty="0"/>
            </a:p>
          </p:txBody>
        </p:sp>
        <p:sp>
          <p:nvSpPr>
            <p:cNvPr id="15" name="ZoneTexte 14"/>
            <p:cNvSpPr txBox="1"/>
            <p:nvPr/>
          </p:nvSpPr>
          <p:spPr>
            <a:xfrm>
              <a:off x="5310496" y="6524619"/>
              <a:ext cx="338554" cy="355225"/>
            </a:xfrm>
            <a:prstGeom prst="rect">
              <a:avLst/>
            </a:prstGeom>
            <a:noFill/>
          </p:spPr>
          <p:txBody>
            <a:bodyPr vert="vert" wrap="none" rtlCol="0">
              <a:spAutoFit/>
            </a:bodyPr>
            <a:lstStyle/>
            <a:p>
              <a:r>
                <a:rPr lang="fr-FR" sz="1000" dirty="0" smtClean="0"/>
                <a:t>1994</a:t>
              </a:r>
              <a:endParaRPr lang="fr-FR" sz="1000" dirty="0"/>
            </a:p>
          </p:txBody>
        </p:sp>
      </p:grpSp>
      <p:grpSp>
        <p:nvGrpSpPr>
          <p:cNvPr id="20" name="Groupe 19"/>
          <p:cNvGrpSpPr/>
          <p:nvPr/>
        </p:nvGrpSpPr>
        <p:grpSpPr>
          <a:xfrm>
            <a:off x="7333868" y="2218823"/>
            <a:ext cx="3806876" cy="2817162"/>
            <a:chOff x="7324652" y="2218823"/>
            <a:chExt cx="3806876" cy="2817162"/>
          </a:xfrm>
        </p:grpSpPr>
        <p:sp>
          <p:nvSpPr>
            <p:cNvPr id="9" name="ZoneTexte 8"/>
            <p:cNvSpPr txBox="1"/>
            <p:nvPr/>
          </p:nvSpPr>
          <p:spPr>
            <a:xfrm>
              <a:off x="7341228" y="2218823"/>
              <a:ext cx="3773725" cy="1323439"/>
            </a:xfrm>
            <a:prstGeom prst="rect">
              <a:avLst/>
            </a:prstGeom>
            <a:noFill/>
          </p:spPr>
          <p:txBody>
            <a:bodyPr wrap="none" rtlCol="0">
              <a:spAutoFit/>
            </a:bodyPr>
            <a:lstStyle/>
            <a:p>
              <a:pPr algn="ct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La Justice Pénale Internationale</a:t>
              </a:r>
            </a:p>
            <a:p>
              <a:pPr algn="ct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Les tribunaux </a:t>
              </a:r>
              <a:r>
                <a:rPr lang="fr-FR" sz="2000" i="1" dirty="0" smtClean="0">
                  <a:ln w="18415" cmpd="sng">
                    <a:solidFill>
                      <a:srgbClr val="FFFFFF"/>
                    </a:solidFill>
                    <a:prstDash val="solid"/>
                  </a:ln>
                  <a:solidFill>
                    <a:srgbClr val="FFFFFF"/>
                  </a:solidFill>
                  <a:effectLst>
                    <a:outerShdw blurRad="38100" dist="38100" dir="2700000" algn="tl">
                      <a:srgbClr val="000000">
                        <a:alpha val="43137"/>
                      </a:srgbClr>
                    </a:outerShdw>
                  </a:effectLst>
                </a:rPr>
                <a:t>ad hoc</a:t>
              </a:r>
            </a:p>
            <a:p>
              <a:pPr algn="ctr"/>
              <a:endParaRPr lang="fr-FR" sz="2000" i="1"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algn="ct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 jugement du génocide des Tutsi</a:t>
              </a:r>
            </a:p>
          </p:txBody>
        </p:sp>
        <p:sp>
          <p:nvSpPr>
            <p:cNvPr id="3" name="ZoneTexte 2"/>
            <p:cNvSpPr txBox="1"/>
            <p:nvPr/>
          </p:nvSpPr>
          <p:spPr>
            <a:xfrm>
              <a:off x="7324652" y="3712546"/>
              <a:ext cx="3806876" cy="1323439"/>
            </a:xfrm>
            <a:prstGeom prst="rect">
              <a:avLst/>
            </a:prstGeom>
            <a:noFill/>
          </p:spPr>
          <p:txBody>
            <a:bodyPr wrap="none" rtlCol="0">
              <a:spAutoFit/>
            </a:bodyPr>
            <a:lstStyle/>
            <a:p>
              <a:pPr algn="just" eaLnBrk="0" fontAlgn="base" hangingPunct="0">
                <a:spcBef>
                  <a:spcPct val="50000"/>
                </a:spcBef>
                <a:spcAft>
                  <a:spcPct val="0"/>
                </a:spcAft>
              </a:pPr>
              <a:r>
                <a:rPr lang="fr-FR" sz="1600" b="1" dirty="0" smtClean="0">
                  <a:solidFill>
                    <a:schemeClr val="bg1"/>
                  </a:solidFill>
                  <a:effectLst>
                    <a:outerShdw blurRad="38100" dist="38100" dir="2700000" algn="tl">
                      <a:srgbClr val="000000">
                        <a:alpha val="43137"/>
                      </a:srgbClr>
                    </a:outerShdw>
                  </a:effectLst>
                </a:rPr>
                <a:t>1994, création du TPIR (Rwanda), à Arusha</a:t>
              </a:r>
            </a:p>
            <a:p>
              <a:pPr algn="just" eaLnBrk="0" fontAlgn="base" hangingPunct="0">
                <a:spcBef>
                  <a:spcPct val="50000"/>
                </a:spcBef>
                <a:spcAft>
                  <a:spcPct val="0"/>
                </a:spcAft>
              </a:pPr>
              <a:r>
                <a:rPr lang="fr-FR" sz="1600" b="1" dirty="0" smtClean="0">
                  <a:solidFill>
                    <a:schemeClr val="bg1"/>
                  </a:solidFill>
                  <a:effectLst>
                    <a:outerShdw blurRad="38100" dist="38100" dir="2700000" algn="tl">
                      <a:srgbClr val="000000">
                        <a:alpha val="43137"/>
                      </a:srgbClr>
                    </a:outerShdw>
                  </a:effectLst>
                </a:rPr>
                <a:t>1995, début des travaux</a:t>
              </a:r>
            </a:p>
            <a:p>
              <a:pPr algn="just" eaLnBrk="0" fontAlgn="base" hangingPunct="0">
                <a:spcBef>
                  <a:spcPct val="50000"/>
                </a:spcBef>
                <a:spcAft>
                  <a:spcPct val="0"/>
                </a:spcAft>
              </a:pPr>
              <a:r>
                <a:rPr lang="fr-FR" sz="1600" b="1" dirty="0" smtClean="0">
                  <a:solidFill>
                    <a:schemeClr val="bg1"/>
                  </a:solidFill>
                  <a:effectLst>
                    <a:outerShdw blurRad="38100" dist="38100" dir="2700000" algn="tl">
                      <a:srgbClr val="000000">
                        <a:alpha val="43137"/>
                      </a:srgbClr>
                    </a:outerShdw>
                  </a:effectLst>
                </a:rPr>
                <a:t>2015, fermeture de la juridiction et</a:t>
              </a:r>
              <a:br>
                <a:rPr lang="fr-FR" sz="1600" b="1" dirty="0" smtClean="0">
                  <a:solidFill>
                    <a:schemeClr val="bg1"/>
                  </a:solidFill>
                  <a:effectLst>
                    <a:outerShdw blurRad="38100" dist="38100" dir="2700000" algn="tl">
                      <a:srgbClr val="000000">
                        <a:alpha val="43137"/>
                      </a:srgbClr>
                    </a:outerShdw>
                  </a:effectLst>
                </a:rPr>
              </a:br>
              <a:r>
                <a:rPr lang="fr-FR" sz="1600" b="1" dirty="0" smtClean="0">
                  <a:solidFill>
                    <a:schemeClr val="bg1"/>
                  </a:solidFill>
                  <a:effectLst>
                    <a:outerShdw blurRad="38100" dist="38100" dir="2700000" algn="tl">
                      <a:srgbClr val="000000">
                        <a:alpha val="43137"/>
                      </a:srgbClr>
                    </a:outerShdw>
                  </a:effectLst>
                </a:rPr>
                <a:t> ouverture du Mécanisme</a:t>
              </a:r>
              <a:endParaRPr lang="fr-FR" sz="1600" dirty="0"/>
            </a:p>
          </p:txBody>
        </p:sp>
      </p:gr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64398" y="3706236"/>
            <a:ext cx="3312266" cy="1925348"/>
          </a:xfrm>
          <a:prstGeom prst="rect">
            <a:avLst/>
          </a:prstGeom>
        </p:spPr>
      </p:pic>
      <p:sp>
        <p:nvSpPr>
          <p:cNvPr id="18" name="ZoneTexte 17"/>
          <p:cNvSpPr txBox="1"/>
          <p:nvPr/>
        </p:nvSpPr>
        <p:spPr>
          <a:xfrm rot="5400000">
            <a:off x="5752732" y="6601085"/>
            <a:ext cx="491188" cy="246221"/>
          </a:xfrm>
          <a:prstGeom prst="rect">
            <a:avLst/>
          </a:prstGeom>
          <a:noFill/>
        </p:spPr>
        <p:txBody>
          <a:bodyPr wrap="square" rtlCol="0">
            <a:spAutoFit/>
          </a:bodyPr>
          <a:lstStyle/>
          <a:p>
            <a:r>
              <a:rPr lang="fr-FR" sz="1000" dirty="0" smtClean="0"/>
              <a:t>1993</a:t>
            </a:r>
            <a:endParaRPr lang="fr-FR" sz="1000" dirty="0"/>
          </a:p>
        </p:txBody>
      </p:sp>
      <p:sp>
        <p:nvSpPr>
          <p:cNvPr id="19" name="ZoneTexte 18"/>
          <p:cNvSpPr txBox="1"/>
          <p:nvPr/>
        </p:nvSpPr>
        <p:spPr>
          <a:xfrm rot="5400000">
            <a:off x="9795920" y="6573525"/>
            <a:ext cx="461303" cy="246221"/>
          </a:xfrm>
          <a:prstGeom prst="rect">
            <a:avLst/>
          </a:prstGeom>
          <a:noFill/>
        </p:spPr>
        <p:txBody>
          <a:bodyPr wrap="square" rtlCol="0">
            <a:spAutoFit/>
          </a:bodyPr>
          <a:lstStyle/>
          <a:p>
            <a:r>
              <a:rPr lang="fr-FR" sz="1000" dirty="0" smtClean="0"/>
              <a:t>2010</a:t>
            </a:r>
            <a:endParaRPr lang="fr-FR" sz="10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833" y="1531085"/>
            <a:ext cx="3312265" cy="1925348"/>
          </a:xfrm>
          <a:prstGeom prst="rect">
            <a:avLst/>
          </a:prstGeom>
        </p:spPr>
      </p:pic>
      <p:sp>
        <p:nvSpPr>
          <p:cNvPr id="17" name="ZoneTexte 16"/>
          <p:cNvSpPr txBox="1"/>
          <p:nvPr/>
        </p:nvSpPr>
        <p:spPr>
          <a:xfrm>
            <a:off x="3493324" y="1998076"/>
            <a:ext cx="3506344" cy="3416320"/>
          </a:xfrm>
          <a:prstGeom prst="rect">
            <a:avLst/>
          </a:prstGeom>
          <a:noFill/>
        </p:spPr>
        <p:txBody>
          <a:bodyPr wrap="none" rtlCol="0">
            <a:spAutoFit/>
          </a:bodyPr>
          <a:lstStyle/>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Premier tribunal</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international à prononcer</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un jugement pour génocide</a:t>
            </a: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Première interprétation de </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la définition du génocide</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énoncée dans la convention</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de 1948</a:t>
            </a: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Première définition du viol</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en droit pénal international</a:t>
            </a: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Première reconnaissance du viol</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comme moyen de commission</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d’un génocide</a:t>
            </a:r>
          </a:p>
        </p:txBody>
      </p:sp>
    </p:spTree>
    <p:extLst>
      <p:ext uri="{BB962C8B-B14F-4D97-AF65-F5344CB8AC3E}">
        <p14:creationId xmlns:p14="http://schemas.microsoft.com/office/powerpoint/2010/main" val="40456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b="1" dirty="0" smtClean="0">
                <a:solidFill>
                  <a:srgbClr val="C00000"/>
                </a:solidFill>
                <a:effectLst>
                  <a:outerShdw blurRad="38100" dist="38100" dir="2700000" algn="tl">
                    <a:srgbClr val="000000">
                      <a:alpha val="43137"/>
                    </a:srgbClr>
                  </a:outerShdw>
                </a:effectLst>
                <a:latin typeface="+mn-lt"/>
              </a:rPr>
              <a:t>2.- Le rôle des valeurs universelles</a:t>
            </a:r>
            <a:r>
              <a:rPr lang="fr-FR" b="1" dirty="0">
                <a:solidFill>
                  <a:srgbClr val="C00000"/>
                </a:solidFill>
                <a:effectLst>
                  <a:outerShdw blurRad="38100" dist="38100" dir="2700000" algn="tl">
                    <a:srgbClr val="000000">
                      <a:alpha val="43137"/>
                    </a:srgbClr>
                  </a:outerShdw>
                </a:effectLst>
                <a:latin typeface="+mn-lt"/>
              </a:rPr>
              <a:t/>
            </a:r>
            <a:br>
              <a:rPr lang="fr-FR" b="1" dirty="0">
                <a:solidFill>
                  <a:srgbClr val="C00000"/>
                </a:solidFill>
                <a:effectLst>
                  <a:outerShdw blurRad="38100" dist="38100" dir="2700000" algn="tl">
                    <a:srgbClr val="000000">
                      <a:alpha val="43137"/>
                    </a:srgbClr>
                  </a:outerShdw>
                </a:effectLst>
                <a:latin typeface="+mn-lt"/>
              </a:rPr>
            </a:br>
            <a:endParaRPr lang="fr-FR" dirty="0">
              <a:latin typeface="+mn-lt"/>
            </a:endParaRPr>
          </a:p>
        </p:txBody>
      </p:sp>
      <p:sp>
        <p:nvSpPr>
          <p:cNvPr id="6" name="Rectangle 5"/>
          <p:cNvSpPr/>
          <p:nvPr/>
        </p:nvSpPr>
        <p:spPr>
          <a:xfrm>
            <a:off x="838200" y="6495717"/>
            <a:ext cx="11353800" cy="36576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p:cNvSpPr/>
          <p:nvPr/>
        </p:nvSpPr>
        <p:spPr bwMode="auto">
          <a:xfrm>
            <a:off x="6861042" y="1365927"/>
            <a:ext cx="4752528" cy="4752528"/>
          </a:xfrm>
          <a:prstGeom prst="ellipse">
            <a:avLst/>
          </a:prstGeom>
          <a:solidFill>
            <a:schemeClr val="accent2">
              <a:lumMod val="75000"/>
            </a:schemeClr>
          </a:solidFill>
          <a:ln>
            <a:noFill/>
          </a:ln>
          <a:effectLst/>
          <a:scene3d>
            <a:camera prst="orthographicFront"/>
            <a:lightRig rig="threePt" dir="t"/>
          </a:scene3d>
          <a:sp3d>
            <a:bevelT/>
          </a:sp3d>
          <a:extLst/>
        </p:spPr>
        <p:txBody>
          <a:bodyPr vert="horz" wrap="square" lIns="91440" tIns="45720" rIns="91440" bIns="45720" numCol="1" rtlCol="0" anchor="ctr" anchorCtr="1" compatLnSpc="1">
            <a:prstTxWarp prst="textNoShape">
              <a:avLst/>
            </a:prstTxWarp>
            <a:noAutofit/>
          </a:bodyPr>
          <a:lstStyle/>
          <a:p>
            <a:pPr algn="just" eaLnBrk="0" fontAlgn="base" hangingPunct="0">
              <a:spcBef>
                <a:spcPct val="50000"/>
              </a:spcBef>
              <a:spcAft>
                <a:spcPct val="0"/>
              </a:spcAft>
            </a:pPr>
            <a:r>
              <a:rPr lang="fr-FR" b="1" dirty="0" smtClean="0">
                <a:solidFill>
                  <a:schemeClr val="bg1"/>
                </a:solidFill>
                <a:effectLst>
                  <a:outerShdw blurRad="38100" dist="38100" dir="2700000" algn="tl">
                    <a:srgbClr val="000000">
                      <a:alpha val="43137"/>
                    </a:srgbClr>
                  </a:outerShdw>
                </a:effectLst>
              </a:rPr>
              <a:t> </a:t>
            </a:r>
            <a:endParaRPr lang="fr-FR" sz="2400" b="1" dirty="0">
              <a:ln w="18415" cmpd="sng">
                <a:solidFill>
                  <a:srgbClr val="FFFFFF"/>
                </a:solidFill>
                <a:prstDash val="solid"/>
              </a:ln>
              <a:solidFill>
                <a:schemeClr val="bg1"/>
              </a:solidFill>
              <a:effectLst>
                <a:outerShdw blurRad="38100" dist="38100" dir="2700000" algn="tl">
                  <a:srgbClr val="000000">
                    <a:alpha val="43137"/>
                  </a:srgbClr>
                </a:outerShdw>
              </a:effectLst>
            </a:endParaRPr>
          </a:p>
        </p:txBody>
      </p:sp>
      <p:sp>
        <p:nvSpPr>
          <p:cNvPr id="15" name="ZoneTexte 14"/>
          <p:cNvSpPr txBox="1"/>
          <p:nvPr/>
        </p:nvSpPr>
        <p:spPr>
          <a:xfrm>
            <a:off x="5998327" y="6500985"/>
            <a:ext cx="391410" cy="355225"/>
          </a:xfrm>
          <a:prstGeom prst="rect">
            <a:avLst/>
          </a:prstGeom>
          <a:noFill/>
        </p:spPr>
        <p:txBody>
          <a:bodyPr vert="vert" wrap="none" rtlCol="0">
            <a:spAutoFit/>
          </a:bodyPr>
          <a:lstStyle/>
          <a:p>
            <a:r>
              <a:rPr lang="fr-FR" sz="1000" dirty="0" smtClean="0"/>
              <a:t>1994</a:t>
            </a:r>
            <a:endParaRPr lang="fr-FR" sz="1000" dirty="0"/>
          </a:p>
        </p:txBody>
      </p:sp>
      <p:sp>
        <p:nvSpPr>
          <p:cNvPr id="9" name="ZoneTexte 8"/>
          <p:cNvSpPr txBox="1"/>
          <p:nvPr/>
        </p:nvSpPr>
        <p:spPr>
          <a:xfrm>
            <a:off x="7503247" y="2218823"/>
            <a:ext cx="3468129" cy="1877437"/>
          </a:xfrm>
          <a:prstGeom prst="rect">
            <a:avLst/>
          </a:prstGeom>
          <a:noFill/>
        </p:spPr>
        <p:txBody>
          <a:bodyPr wrap="none" rtlCol="0">
            <a:spAutoFit/>
          </a:bodyPr>
          <a:lstStyle/>
          <a:p>
            <a:pPr algn="ct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La Justice Pénale Internationale</a:t>
            </a:r>
          </a:p>
          <a:p>
            <a:pPr algn="ct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Les tribunaux </a:t>
            </a:r>
            <a:r>
              <a:rPr lang="fr-FR" sz="2000" i="1" dirty="0" smtClean="0">
                <a:ln w="18415" cmpd="sng">
                  <a:solidFill>
                    <a:srgbClr val="FFFFFF"/>
                  </a:solidFill>
                  <a:prstDash val="solid"/>
                </a:ln>
                <a:solidFill>
                  <a:srgbClr val="FFFFFF"/>
                </a:solidFill>
                <a:effectLst>
                  <a:outerShdw blurRad="38100" dist="38100" dir="2700000" algn="tl">
                    <a:srgbClr val="000000">
                      <a:alpha val="43137"/>
                    </a:srgbClr>
                  </a:outerShdw>
                </a:effectLst>
              </a:rPr>
              <a:t>ad hoc</a:t>
            </a:r>
          </a:p>
          <a:p>
            <a:pPr algn="ctr"/>
            <a:endParaRPr lang="fr-FR" sz="2000" i="1"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algn="ctr"/>
            <a:r>
              <a:rPr lang="fr-FR" sz="2000" dirty="0">
                <a:ln w="18415" cmpd="sng">
                  <a:solidFill>
                    <a:srgbClr val="FFFFFF"/>
                  </a:solidFill>
                  <a:prstDash val="solid"/>
                </a:ln>
                <a:solidFill>
                  <a:srgbClr val="FFFFFF"/>
                </a:solidFill>
                <a:effectLst>
                  <a:outerShdw blurRad="38100" dist="38100" dir="2700000" algn="tl">
                    <a:srgbClr val="000000">
                      <a:alpha val="43137"/>
                    </a:srgbClr>
                  </a:outerShdw>
                </a:effectLst>
              </a:rPr>
              <a:t>Le Mécanisme</a:t>
            </a:r>
          </a:p>
          <a:p>
            <a:pPr algn="ctr"/>
            <a:r>
              <a:rPr lang="fr-FR" dirty="0" smtClean="0">
                <a:ln w="18415" cmpd="sng">
                  <a:solidFill>
                    <a:srgbClr val="FFFFFF"/>
                  </a:solidFill>
                  <a:prstDash val="solid"/>
                </a:ln>
                <a:solidFill>
                  <a:srgbClr val="FFFFFF"/>
                </a:solidFill>
                <a:effectLst>
                  <a:outerShdw blurRad="38100" dist="38100" dir="2700000" algn="tl">
                    <a:srgbClr val="000000">
                      <a:alpha val="43137"/>
                    </a:srgbClr>
                  </a:outerShdw>
                </a:effectLst>
              </a:rPr>
              <a:t>La gestion des dossiers </a:t>
            </a:r>
            <a:br>
              <a:rPr lang="fr-FR" dirty="0" smtClean="0">
                <a:ln w="18415" cmpd="sng">
                  <a:solidFill>
                    <a:srgbClr val="FFFFFF"/>
                  </a:solidFill>
                  <a:prstDash val="solid"/>
                </a:ln>
                <a:solidFill>
                  <a:srgbClr val="FFFFFF"/>
                </a:solidFill>
                <a:effectLst>
                  <a:outerShdw blurRad="38100" dist="38100" dir="2700000" algn="tl">
                    <a:srgbClr val="000000">
                      <a:alpha val="43137"/>
                    </a:srgbClr>
                  </a:outerShdw>
                </a:effectLst>
              </a:rPr>
            </a:br>
            <a:r>
              <a:rPr lang="fr-FR" dirty="0" smtClean="0">
                <a:ln w="18415" cmpd="sng">
                  <a:solidFill>
                    <a:srgbClr val="FFFFFF"/>
                  </a:solidFill>
                  <a:prstDash val="solid"/>
                </a:ln>
                <a:solidFill>
                  <a:srgbClr val="FFFFFF"/>
                </a:solidFill>
                <a:effectLst>
                  <a:outerShdw blurRad="38100" dist="38100" dir="2700000" algn="tl">
                    <a:srgbClr val="000000">
                      <a:alpha val="43137"/>
                    </a:srgbClr>
                  </a:outerShdw>
                </a:effectLst>
              </a:rPr>
              <a:t>après la fermeture des juridictions</a:t>
            </a:r>
          </a:p>
        </p:txBody>
      </p:sp>
      <p:sp>
        <p:nvSpPr>
          <p:cNvPr id="18" name="ZoneTexte 17"/>
          <p:cNvSpPr txBox="1"/>
          <p:nvPr/>
        </p:nvSpPr>
        <p:spPr>
          <a:xfrm rot="5400000">
            <a:off x="5752732" y="6555487"/>
            <a:ext cx="491188" cy="246221"/>
          </a:xfrm>
          <a:prstGeom prst="rect">
            <a:avLst/>
          </a:prstGeom>
          <a:noFill/>
        </p:spPr>
        <p:txBody>
          <a:bodyPr wrap="square" rtlCol="0">
            <a:spAutoFit/>
          </a:bodyPr>
          <a:lstStyle/>
          <a:p>
            <a:r>
              <a:rPr lang="fr-FR" sz="1000" dirty="0" smtClean="0"/>
              <a:t>1993</a:t>
            </a:r>
            <a:endParaRPr lang="fr-FR" sz="1000" dirty="0"/>
          </a:p>
        </p:txBody>
      </p:sp>
      <p:sp>
        <p:nvSpPr>
          <p:cNvPr id="19" name="ZoneTexte 18"/>
          <p:cNvSpPr txBox="1"/>
          <p:nvPr/>
        </p:nvSpPr>
        <p:spPr>
          <a:xfrm rot="5400000">
            <a:off x="9795920" y="6555487"/>
            <a:ext cx="461303" cy="246221"/>
          </a:xfrm>
          <a:prstGeom prst="rect">
            <a:avLst/>
          </a:prstGeom>
          <a:noFill/>
        </p:spPr>
        <p:txBody>
          <a:bodyPr wrap="square" rtlCol="0">
            <a:spAutoFit/>
          </a:bodyPr>
          <a:lstStyle/>
          <a:p>
            <a:r>
              <a:rPr lang="fr-FR" sz="1000" dirty="0" smtClean="0"/>
              <a:t>2010</a:t>
            </a:r>
            <a:endParaRPr lang="fr-FR" sz="10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442" y="2201384"/>
            <a:ext cx="6511958" cy="2726883"/>
          </a:xfrm>
          <a:prstGeom prst="rect">
            <a:avLst/>
          </a:prstGeom>
        </p:spPr>
      </p:pic>
      <p:sp>
        <p:nvSpPr>
          <p:cNvPr id="16" name="ZoneTexte 15"/>
          <p:cNvSpPr txBox="1"/>
          <p:nvPr/>
        </p:nvSpPr>
        <p:spPr>
          <a:xfrm rot="5400000">
            <a:off x="10100721" y="6555487"/>
            <a:ext cx="461303" cy="246221"/>
          </a:xfrm>
          <a:prstGeom prst="rect">
            <a:avLst/>
          </a:prstGeom>
          <a:noFill/>
        </p:spPr>
        <p:txBody>
          <a:bodyPr wrap="square" rtlCol="0">
            <a:spAutoFit/>
          </a:bodyPr>
          <a:lstStyle/>
          <a:p>
            <a:r>
              <a:rPr lang="fr-FR" sz="1000" dirty="0" smtClean="0"/>
              <a:t>2012</a:t>
            </a:r>
            <a:endParaRPr lang="fr-FR" sz="1000" dirty="0"/>
          </a:p>
        </p:txBody>
      </p:sp>
      <p:sp>
        <p:nvSpPr>
          <p:cNvPr id="17" name="ZoneTexte 16"/>
          <p:cNvSpPr txBox="1"/>
          <p:nvPr/>
        </p:nvSpPr>
        <p:spPr>
          <a:xfrm rot="5400000">
            <a:off x="10244152" y="6555487"/>
            <a:ext cx="461303" cy="246221"/>
          </a:xfrm>
          <a:prstGeom prst="rect">
            <a:avLst/>
          </a:prstGeom>
          <a:noFill/>
        </p:spPr>
        <p:txBody>
          <a:bodyPr wrap="square" rtlCol="0">
            <a:spAutoFit/>
          </a:bodyPr>
          <a:lstStyle/>
          <a:p>
            <a:r>
              <a:rPr lang="fr-FR" sz="1000" dirty="0" smtClean="0"/>
              <a:t>2013</a:t>
            </a:r>
            <a:endParaRPr lang="fr-FR" sz="1000" dirty="0"/>
          </a:p>
        </p:txBody>
      </p:sp>
      <p:sp>
        <p:nvSpPr>
          <p:cNvPr id="20" name="ZoneTexte 19"/>
          <p:cNvSpPr txBox="1"/>
          <p:nvPr/>
        </p:nvSpPr>
        <p:spPr>
          <a:xfrm rot="5400000">
            <a:off x="10438974" y="6555487"/>
            <a:ext cx="461303" cy="246221"/>
          </a:xfrm>
          <a:prstGeom prst="rect">
            <a:avLst/>
          </a:prstGeom>
          <a:noFill/>
        </p:spPr>
        <p:txBody>
          <a:bodyPr wrap="square" rtlCol="0">
            <a:spAutoFit/>
          </a:bodyPr>
          <a:lstStyle/>
          <a:p>
            <a:r>
              <a:rPr lang="fr-FR" sz="1000" dirty="0" smtClean="0"/>
              <a:t>2014</a:t>
            </a:r>
            <a:endParaRPr lang="fr-FR" sz="1000" dirty="0"/>
          </a:p>
        </p:txBody>
      </p:sp>
      <p:sp>
        <p:nvSpPr>
          <p:cNvPr id="21" name="ZoneTexte 20"/>
          <p:cNvSpPr txBox="1"/>
          <p:nvPr/>
        </p:nvSpPr>
        <p:spPr>
          <a:xfrm rot="5400000">
            <a:off x="10604356" y="6555487"/>
            <a:ext cx="461303" cy="246221"/>
          </a:xfrm>
          <a:prstGeom prst="rect">
            <a:avLst/>
          </a:prstGeom>
          <a:noFill/>
        </p:spPr>
        <p:txBody>
          <a:bodyPr wrap="square" rtlCol="0">
            <a:spAutoFit/>
          </a:bodyPr>
          <a:lstStyle/>
          <a:p>
            <a:r>
              <a:rPr lang="fr-FR" sz="1000" dirty="0" smtClean="0"/>
              <a:t>2015</a:t>
            </a:r>
            <a:endParaRPr lang="fr-FR" sz="1000" dirty="0"/>
          </a:p>
        </p:txBody>
      </p:sp>
      <p:sp>
        <p:nvSpPr>
          <p:cNvPr id="22" name="ZoneTexte 21"/>
          <p:cNvSpPr txBox="1"/>
          <p:nvPr/>
        </p:nvSpPr>
        <p:spPr>
          <a:xfrm rot="5400000">
            <a:off x="11025697" y="6555487"/>
            <a:ext cx="461303" cy="246221"/>
          </a:xfrm>
          <a:prstGeom prst="rect">
            <a:avLst/>
          </a:prstGeom>
          <a:noFill/>
        </p:spPr>
        <p:txBody>
          <a:bodyPr wrap="square" rtlCol="0">
            <a:spAutoFit/>
          </a:bodyPr>
          <a:lstStyle/>
          <a:p>
            <a:r>
              <a:rPr lang="fr-FR" sz="1000" dirty="0" smtClean="0"/>
              <a:t>2017</a:t>
            </a:r>
            <a:endParaRPr lang="fr-FR" sz="1000" dirty="0"/>
          </a:p>
        </p:txBody>
      </p:sp>
    </p:spTree>
    <p:extLst>
      <p:ext uri="{BB962C8B-B14F-4D97-AF65-F5344CB8AC3E}">
        <p14:creationId xmlns:p14="http://schemas.microsoft.com/office/powerpoint/2010/main" val="374993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b="1" dirty="0" smtClean="0">
                <a:solidFill>
                  <a:srgbClr val="C00000"/>
                </a:solidFill>
                <a:effectLst>
                  <a:outerShdw blurRad="38100" dist="38100" dir="2700000" algn="tl">
                    <a:srgbClr val="000000">
                      <a:alpha val="43137"/>
                    </a:srgbClr>
                  </a:outerShdw>
                </a:effectLst>
                <a:latin typeface="+mn-lt"/>
              </a:rPr>
              <a:t>2.- Le rôle des valeurs universelles</a:t>
            </a:r>
            <a:r>
              <a:rPr lang="fr-FR" b="1" dirty="0">
                <a:solidFill>
                  <a:srgbClr val="C00000"/>
                </a:solidFill>
                <a:effectLst>
                  <a:outerShdw blurRad="38100" dist="38100" dir="2700000" algn="tl">
                    <a:srgbClr val="000000">
                      <a:alpha val="43137"/>
                    </a:srgbClr>
                  </a:outerShdw>
                </a:effectLst>
              </a:rPr>
              <a:t/>
            </a:r>
            <a:br>
              <a:rPr lang="fr-FR" b="1" dirty="0">
                <a:solidFill>
                  <a:srgbClr val="C00000"/>
                </a:solidFill>
                <a:effectLst>
                  <a:outerShdw blurRad="38100" dist="38100" dir="2700000" algn="tl">
                    <a:srgbClr val="000000">
                      <a:alpha val="43137"/>
                    </a:srgbClr>
                  </a:outerShdw>
                </a:effectLst>
              </a:rPr>
            </a:br>
            <a:endParaRPr lang="fr-FR" dirty="0"/>
          </a:p>
        </p:txBody>
      </p:sp>
      <p:sp>
        <p:nvSpPr>
          <p:cNvPr id="6" name="Rectangle 5"/>
          <p:cNvSpPr/>
          <p:nvPr/>
        </p:nvSpPr>
        <p:spPr>
          <a:xfrm>
            <a:off x="838200" y="6492240"/>
            <a:ext cx="11353800" cy="36576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 name="Groupe 9"/>
          <p:cNvGrpSpPr/>
          <p:nvPr/>
        </p:nvGrpSpPr>
        <p:grpSpPr>
          <a:xfrm>
            <a:off x="904811" y="6513756"/>
            <a:ext cx="5260490" cy="366088"/>
            <a:chOff x="904811" y="6513756"/>
            <a:chExt cx="5260490" cy="366088"/>
          </a:xfrm>
        </p:grpSpPr>
        <p:sp>
          <p:nvSpPr>
            <p:cNvPr id="11" name="ZoneTexte 10"/>
            <p:cNvSpPr txBox="1"/>
            <p:nvPr/>
          </p:nvSpPr>
          <p:spPr>
            <a:xfrm>
              <a:off x="904811" y="6513756"/>
              <a:ext cx="338554" cy="365760"/>
            </a:xfrm>
            <a:prstGeom prst="rect">
              <a:avLst/>
            </a:prstGeom>
            <a:noFill/>
          </p:spPr>
          <p:txBody>
            <a:bodyPr vert="vert" wrap="square" rtlCol="0">
              <a:spAutoFit/>
            </a:bodyPr>
            <a:lstStyle/>
            <a:p>
              <a:r>
                <a:rPr lang="fr-FR" sz="1000" dirty="0" smtClean="0"/>
                <a:t>1945</a:t>
              </a:r>
              <a:endParaRPr lang="fr-FR" sz="1000" dirty="0"/>
            </a:p>
          </p:txBody>
        </p:sp>
        <p:sp>
          <p:nvSpPr>
            <p:cNvPr id="12" name="ZoneTexte 11"/>
            <p:cNvSpPr txBox="1"/>
            <p:nvPr/>
          </p:nvSpPr>
          <p:spPr>
            <a:xfrm>
              <a:off x="1243365" y="6524619"/>
              <a:ext cx="338554" cy="355225"/>
            </a:xfrm>
            <a:prstGeom prst="rect">
              <a:avLst/>
            </a:prstGeom>
            <a:noFill/>
          </p:spPr>
          <p:txBody>
            <a:bodyPr vert="vert" wrap="none" rtlCol="0">
              <a:spAutoFit/>
            </a:bodyPr>
            <a:lstStyle/>
            <a:p>
              <a:r>
                <a:rPr lang="fr-FR" sz="1000" dirty="0"/>
                <a:t>1946</a:t>
              </a:r>
            </a:p>
          </p:txBody>
        </p:sp>
        <p:sp>
          <p:nvSpPr>
            <p:cNvPr id="13" name="ZoneTexte 12"/>
            <p:cNvSpPr txBox="1"/>
            <p:nvPr/>
          </p:nvSpPr>
          <p:spPr>
            <a:xfrm>
              <a:off x="3192292" y="6524619"/>
              <a:ext cx="338554" cy="355225"/>
            </a:xfrm>
            <a:prstGeom prst="rect">
              <a:avLst/>
            </a:prstGeom>
            <a:noFill/>
          </p:spPr>
          <p:txBody>
            <a:bodyPr vert="vert" wrap="none" rtlCol="0">
              <a:spAutoFit/>
            </a:bodyPr>
            <a:lstStyle/>
            <a:p>
              <a:r>
                <a:rPr lang="fr-FR" sz="1000" dirty="0" smtClean="0"/>
                <a:t>1961</a:t>
              </a:r>
              <a:endParaRPr lang="fr-FR" sz="1000" dirty="0"/>
            </a:p>
          </p:txBody>
        </p:sp>
        <p:sp>
          <p:nvSpPr>
            <p:cNvPr id="14" name="ZoneTexte 13"/>
            <p:cNvSpPr txBox="1"/>
            <p:nvPr/>
          </p:nvSpPr>
          <p:spPr>
            <a:xfrm>
              <a:off x="4727634" y="6524619"/>
              <a:ext cx="338554" cy="355225"/>
            </a:xfrm>
            <a:prstGeom prst="rect">
              <a:avLst/>
            </a:prstGeom>
            <a:noFill/>
          </p:spPr>
          <p:txBody>
            <a:bodyPr vert="vert" wrap="none" rtlCol="0">
              <a:spAutoFit/>
            </a:bodyPr>
            <a:lstStyle/>
            <a:p>
              <a:r>
                <a:rPr lang="fr-FR" sz="1000" dirty="0" smtClean="0"/>
                <a:t>1987</a:t>
              </a:r>
              <a:endParaRPr lang="fr-FR" sz="1000" dirty="0"/>
            </a:p>
          </p:txBody>
        </p:sp>
        <p:sp>
          <p:nvSpPr>
            <p:cNvPr id="15" name="ZoneTexte 14"/>
            <p:cNvSpPr txBox="1"/>
            <p:nvPr/>
          </p:nvSpPr>
          <p:spPr>
            <a:xfrm>
              <a:off x="5310496" y="6524619"/>
              <a:ext cx="338554" cy="355225"/>
            </a:xfrm>
            <a:prstGeom prst="rect">
              <a:avLst/>
            </a:prstGeom>
            <a:noFill/>
          </p:spPr>
          <p:txBody>
            <a:bodyPr vert="vert" wrap="none" rtlCol="0">
              <a:spAutoFit/>
            </a:bodyPr>
            <a:lstStyle/>
            <a:p>
              <a:r>
                <a:rPr lang="fr-FR" sz="1000" dirty="0" smtClean="0"/>
                <a:t>1994</a:t>
              </a:r>
              <a:endParaRPr lang="fr-FR" sz="1000" dirty="0"/>
            </a:p>
          </p:txBody>
        </p:sp>
        <p:sp>
          <p:nvSpPr>
            <p:cNvPr id="16" name="ZoneTexte 15"/>
            <p:cNvSpPr txBox="1"/>
            <p:nvPr/>
          </p:nvSpPr>
          <p:spPr>
            <a:xfrm>
              <a:off x="5826747" y="6524619"/>
              <a:ext cx="338554" cy="355225"/>
            </a:xfrm>
            <a:prstGeom prst="rect">
              <a:avLst/>
            </a:prstGeom>
            <a:noFill/>
          </p:spPr>
          <p:txBody>
            <a:bodyPr vert="vert" wrap="none" rtlCol="0">
              <a:spAutoFit/>
            </a:bodyPr>
            <a:lstStyle/>
            <a:p>
              <a:r>
                <a:rPr lang="fr-FR" sz="1000" dirty="0" smtClean="0"/>
                <a:t>1997</a:t>
              </a:r>
              <a:endParaRPr lang="fr-FR" sz="1000" dirty="0"/>
            </a:p>
          </p:txBody>
        </p:sp>
      </p:gr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555" y="2136510"/>
            <a:ext cx="2723683" cy="2225767"/>
          </a:xfrm>
          <a:prstGeom prst="rect">
            <a:avLst/>
          </a:prstGeom>
        </p:spPr>
      </p:pic>
      <p:sp>
        <p:nvSpPr>
          <p:cNvPr id="17" name="ZoneTexte 16"/>
          <p:cNvSpPr txBox="1"/>
          <p:nvPr/>
        </p:nvSpPr>
        <p:spPr>
          <a:xfrm>
            <a:off x="3300153" y="1910552"/>
            <a:ext cx="3304974" cy="3139321"/>
          </a:xfrm>
          <a:prstGeom prst="rect">
            <a:avLst/>
          </a:prstGeom>
          <a:noFill/>
        </p:spPr>
        <p:txBody>
          <a:bodyPr wrap="square" rtlCol="0">
            <a:spAutoFit/>
          </a:bodyPr>
          <a:lstStyle/>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Compétente pour connaitre </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des crimes les plus graves qui touchent l’ensemble de la communauté internationale (art. 5) </a:t>
            </a: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Commis par des individus, dans les cas où l’état compétent ne peut </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ou ne veut le faire</a:t>
            </a: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Aucune immunité de peut être invoquée devant la CPI</a:t>
            </a:r>
          </a:p>
        </p:txBody>
      </p:sp>
      <p:grpSp>
        <p:nvGrpSpPr>
          <p:cNvPr id="19" name="Groupe 18"/>
          <p:cNvGrpSpPr/>
          <p:nvPr/>
        </p:nvGrpSpPr>
        <p:grpSpPr>
          <a:xfrm>
            <a:off x="6861042" y="1365927"/>
            <a:ext cx="4752528" cy="4752528"/>
            <a:chOff x="6861042" y="1365927"/>
            <a:chExt cx="4752528" cy="4752528"/>
          </a:xfrm>
        </p:grpSpPr>
        <p:sp>
          <p:nvSpPr>
            <p:cNvPr id="7" name="Ellipse 6"/>
            <p:cNvSpPr/>
            <p:nvPr/>
          </p:nvSpPr>
          <p:spPr bwMode="auto">
            <a:xfrm>
              <a:off x="6861042" y="1365927"/>
              <a:ext cx="4752528" cy="4752528"/>
            </a:xfrm>
            <a:prstGeom prst="ellipse">
              <a:avLst/>
            </a:prstGeom>
            <a:solidFill>
              <a:schemeClr val="accent2">
                <a:lumMod val="75000"/>
              </a:schemeClr>
            </a:solidFill>
            <a:ln>
              <a:noFill/>
            </a:ln>
            <a:effectLst/>
            <a:scene3d>
              <a:camera prst="orthographicFront"/>
              <a:lightRig rig="threePt" dir="t"/>
            </a:scene3d>
            <a:sp3d>
              <a:bevelT/>
            </a:sp3d>
            <a:extLst/>
          </p:spPr>
          <p:txBody>
            <a:bodyPr vert="horz" wrap="square" lIns="91440" tIns="45720" rIns="91440" bIns="45720" numCol="1" rtlCol="0" anchor="ctr" anchorCtr="1" compatLnSpc="1">
              <a:prstTxWarp prst="textNoShape">
                <a:avLst/>
              </a:prstTxWarp>
              <a:noAutofit/>
            </a:bodyPr>
            <a:lstStyle/>
            <a:p>
              <a:pPr algn="just" eaLnBrk="0" fontAlgn="base" hangingPunct="0">
                <a:spcBef>
                  <a:spcPct val="50000"/>
                </a:spcBef>
                <a:spcAft>
                  <a:spcPct val="0"/>
                </a:spcAft>
              </a:pPr>
              <a:r>
                <a:rPr lang="fr-FR" b="1" dirty="0" smtClean="0">
                  <a:solidFill>
                    <a:schemeClr val="bg1"/>
                  </a:solidFill>
                  <a:effectLst>
                    <a:outerShdw blurRad="38100" dist="38100" dir="2700000" algn="tl">
                      <a:srgbClr val="000000">
                        <a:alpha val="43137"/>
                      </a:srgbClr>
                    </a:outerShdw>
                  </a:effectLst>
                </a:rPr>
                <a:t> </a:t>
              </a:r>
              <a:endParaRPr lang="fr-FR" sz="2400" b="1" dirty="0">
                <a:ln w="18415" cmpd="sng">
                  <a:solidFill>
                    <a:srgbClr val="FFFFFF"/>
                  </a:solidFill>
                  <a:prstDash val="solid"/>
                </a:ln>
                <a:solidFill>
                  <a:schemeClr val="bg1"/>
                </a:solidFill>
                <a:effectLst>
                  <a:outerShdw blurRad="38100" dist="38100" dir="2700000" algn="tl">
                    <a:srgbClr val="000000">
                      <a:alpha val="43137"/>
                    </a:srgbClr>
                  </a:outerShdw>
                </a:effectLst>
              </a:endParaRPr>
            </a:p>
          </p:txBody>
        </p:sp>
        <p:grpSp>
          <p:nvGrpSpPr>
            <p:cNvPr id="18" name="Groupe 17"/>
            <p:cNvGrpSpPr/>
            <p:nvPr/>
          </p:nvGrpSpPr>
          <p:grpSpPr>
            <a:xfrm>
              <a:off x="7407382" y="2272071"/>
              <a:ext cx="3659848" cy="3376458"/>
              <a:chOff x="7423041" y="2272071"/>
              <a:chExt cx="3659848" cy="3376458"/>
            </a:xfrm>
          </p:grpSpPr>
          <p:sp>
            <p:nvSpPr>
              <p:cNvPr id="9" name="ZoneTexte 8"/>
              <p:cNvSpPr txBox="1"/>
              <p:nvPr/>
            </p:nvSpPr>
            <p:spPr>
              <a:xfrm>
                <a:off x="7518901" y="2272071"/>
                <a:ext cx="3468129" cy="707886"/>
              </a:xfrm>
              <a:prstGeom prst="rect">
                <a:avLst/>
              </a:prstGeom>
              <a:noFill/>
            </p:spPr>
            <p:txBody>
              <a:bodyPr wrap="none" rtlCol="0">
                <a:spAutoFit/>
              </a:bodyPr>
              <a:lstStyle/>
              <a:p>
                <a:pPr algn="ct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La Justice Pénale Internationale</a:t>
                </a:r>
              </a:p>
              <a:p>
                <a:pPr algn="ct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La Cour Pénale internationale</a:t>
                </a:r>
                <a:endParaRPr lang="fr-FR" sz="2000" i="1"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3" name="ZoneTexte 2"/>
              <p:cNvSpPr txBox="1"/>
              <p:nvPr/>
            </p:nvSpPr>
            <p:spPr>
              <a:xfrm>
                <a:off x="7436474" y="3376674"/>
                <a:ext cx="3632982" cy="1061829"/>
              </a:xfrm>
              <a:prstGeom prst="rect">
                <a:avLst/>
              </a:prstGeom>
              <a:noFill/>
            </p:spPr>
            <p:txBody>
              <a:bodyPr wrap="none" rtlCol="0">
                <a:spAutoFit/>
              </a:bodyPr>
              <a:lstStyle/>
              <a:p>
                <a:pPr algn="just" eaLnBrk="0" fontAlgn="base" hangingPunct="0">
                  <a:spcBef>
                    <a:spcPct val="50000"/>
                  </a:spcBef>
                  <a:spcAft>
                    <a:spcPct val="0"/>
                  </a:spcAft>
                </a:pPr>
                <a:r>
                  <a:rPr lang="fr-FR" b="1" dirty="0" smtClean="0">
                    <a:solidFill>
                      <a:schemeClr val="bg1"/>
                    </a:solidFill>
                    <a:effectLst>
                      <a:outerShdw blurRad="38100" dist="38100" dir="2700000" algn="tl">
                        <a:srgbClr val="000000">
                          <a:alpha val="43137"/>
                        </a:srgbClr>
                      </a:outerShdw>
                    </a:effectLst>
                  </a:rPr>
                  <a:t> 1998 : Statut </a:t>
                </a:r>
                <a:r>
                  <a:rPr lang="fr-FR" b="1" dirty="0">
                    <a:solidFill>
                      <a:schemeClr val="bg1"/>
                    </a:solidFill>
                    <a:effectLst>
                      <a:outerShdw blurRad="38100" dist="38100" dir="2700000" algn="tl">
                        <a:srgbClr val="000000">
                          <a:alpha val="43137"/>
                        </a:srgbClr>
                      </a:outerShdw>
                    </a:effectLst>
                  </a:rPr>
                  <a:t>de </a:t>
                </a:r>
                <a:r>
                  <a:rPr lang="fr-FR" b="1" dirty="0" smtClean="0">
                    <a:solidFill>
                      <a:schemeClr val="bg1"/>
                    </a:solidFill>
                    <a:effectLst>
                      <a:outerShdw blurRad="38100" dist="38100" dir="2700000" algn="tl">
                        <a:srgbClr val="000000">
                          <a:alpha val="43137"/>
                        </a:srgbClr>
                      </a:outerShdw>
                    </a:effectLst>
                  </a:rPr>
                  <a:t>Rome</a:t>
                </a:r>
                <a:br>
                  <a:rPr lang="fr-FR" b="1" dirty="0" smtClean="0">
                    <a:solidFill>
                      <a:schemeClr val="bg1"/>
                    </a:solidFill>
                    <a:effectLst>
                      <a:outerShdw blurRad="38100" dist="38100" dir="2700000" algn="tl">
                        <a:srgbClr val="000000">
                          <a:alpha val="43137"/>
                        </a:srgbClr>
                      </a:outerShdw>
                    </a:effectLst>
                  </a:rPr>
                </a:br>
                <a:r>
                  <a:rPr lang="fr-FR" b="1" dirty="0" smtClean="0">
                    <a:solidFill>
                      <a:schemeClr val="bg1"/>
                    </a:solidFill>
                    <a:effectLst>
                      <a:outerShdw blurRad="38100" dist="38100" dir="2700000" algn="tl">
                        <a:srgbClr val="000000">
                          <a:alpha val="43137"/>
                        </a:srgbClr>
                      </a:outerShdw>
                    </a:effectLst>
                  </a:rPr>
                  <a:t> portant création de la CPI à La Haye</a:t>
                </a:r>
              </a:p>
              <a:p>
                <a:pPr algn="just" eaLnBrk="0" fontAlgn="base" hangingPunct="0">
                  <a:spcBef>
                    <a:spcPct val="50000"/>
                  </a:spcBef>
                  <a:spcAft>
                    <a:spcPct val="0"/>
                  </a:spcAft>
                </a:pPr>
                <a:r>
                  <a:rPr lang="fr-FR" b="1" dirty="0" smtClean="0">
                    <a:solidFill>
                      <a:schemeClr val="bg1"/>
                    </a:solidFill>
                    <a:effectLst>
                      <a:outerShdw blurRad="38100" dist="38100" dir="2700000" algn="tl">
                        <a:srgbClr val="000000">
                          <a:alpha val="43137"/>
                        </a:srgbClr>
                      </a:outerShdw>
                    </a:effectLst>
                  </a:rPr>
                  <a:t>2003 : début du fonctionnement </a:t>
                </a:r>
              </a:p>
            </p:txBody>
          </p:sp>
          <p:sp>
            <p:nvSpPr>
              <p:cNvPr id="8" name="ZoneTexte 7"/>
              <p:cNvSpPr txBox="1"/>
              <p:nvPr/>
            </p:nvSpPr>
            <p:spPr>
              <a:xfrm>
                <a:off x="7423041" y="4571311"/>
                <a:ext cx="3659848" cy="1077218"/>
              </a:xfrm>
              <a:prstGeom prst="rect">
                <a:avLst/>
              </a:prstGeom>
              <a:noFill/>
            </p:spPr>
            <p:txBody>
              <a:bodyPr wrap="none" rtlCol="0">
                <a:spAutoFit/>
              </a:bodyPr>
              <a:lstStyle/>
              <a:p>
                <a:pPr algn="ctr"/>
                <a:r>
                  <a:rPr lang="fr-FR" sz="1600" dirty="0" smtClean="0">
                    <a:solidFill>
                      <a:schemeClr val="bg1"/>
                    </a:solidFill>
                    <a:effectLst>
                      <a:outerShdw blurRad="38100" dist="38100" dir="2700000" algn="tl">
                        <a:srgbClr val="000000">
                          <a:alpha val="43137"/>
                        </a:srgbClr>
                      </a:outerShdw>
                    </a:effectLst>
                  </a:rPr>
                  <a:t>Organisme pérenne comportant une </a:t>
                </a:r>
                <a:br>
                  <a:rPr lang="fr-FR" sz="1600" dirty="0" smtClean="0">
                    <a:solidFill>
                      <a:schemeClr val="bg1"/>
                    </a:solidFill>
                    <a:effectLst>
                      <a:outerShdw blurRad="38100" dist="38100" dir="2700000" algn="tl">
                        <a:srgbClr val="000000">
                          <a:alpha val="43137"/>
                        </a:srgbClr>
                      </a:outerShdw>
                    </a:effectLst>
                  </a:rPr>
                </a:br>
                <a:r>
                  <a:rPr lang="fr-FR" sz="1600" dirty="0" smtClean="0">
                    <a:solidFill>
                      <a:schemeClr val="bg1"/>
                    </a:solidFill>
                    <a:effectLst>
                      <a:outerShdw blurRad="38100" dist="38100" dir="2700000" algn="tl">
                        <a:srgbClr val="000000">
                          <a:alpha val="43137"/>
                        </a:srgbClr>
                      </a:outerShdw>
                    </a:effectLst>
                  </a:rPr>
                  <a:t>Assemblée des Etats partis et des organes</a:t>
                </a:r>
                <a:br>
                  <a:rPr lang="fr-FR" sz="1600" dirty="0" smtClean="0">
                    <a:solidFill>
                      <a:schemeClr val="bg1"/>
                    </a:solidFill>
                    <a:effectLst>
                      <a:outerShdw blurRad="38100" dist="38100" dir="2700000" algn="tl">
                        <a:srgbClr val="000000">
                          <a:alpha val="43137"/>
                        </a:srgbClr>
                      </a:outerShdw>
                    </a:effectLst>
                  </a:rPr>
                </a:br>
                <a:r>
                  <a:rPr lang="fr-FR" sz="1600" dirty="0" smtClean="0">
                    <a:solidFill>
                      <a:schemeClr val="bg1"/>
                    </a:solidFill>
                    <a:effectLst>
                      <a:outerShdw blurRad="38100" dist="38100" dir="2700000" algn="tl">
                        <a:srgbClr val="000000">
                          <a:alpha val="43137"/>
                        </a:srgbClr>
                      </a:outerShdw>
                    </a:effectLst>
                  </a:rPr>
                  <a:t>mieux structurés que dans le cas </a:t>
                </a:r>
                <a:br>
                  <a:rPr lang="fr-FR" sz="1600" dirty="0" smtClean="0">
                    <a:solidFill>
                      <a:schemeClr val="bg1"/>
                    </a:solidFill>
                    <a:effectLst>
                      <a:outerShdw blurRad="38100" dist="38100" dir="2700000" algn="tl">
                        <a:srgbClr val="000000">
                          <a:alpha val="43137"/>
                        </a:srgbClr>
                      </a:outerShdw>
                    </a:effectLst>
                  </a:rPr>
                </a:br>
                <a:r>
                  <a:rPr lang="fr-FR" sz="1600" dirty="0" smtClean="0">
                    <a:solidFill>
                      <a:schemeClr val="bg1"/>
                    </a:solidFill>
                    <a:effectLst>
                      <a:outerShdw blurRad="38100" dist="38100" dir="2700000" algn="tl">
                        <a:srgbClr val="000000">
                          <a:alpha val="43137"/>
                        </a:srgbClr>
                      </a:outerShdw>
                    </a:effectLst>
                  </a:rPr>
                  <a:t>des juridictions ad hoc</a:t>
                </a:r>
                <a:endParaRPr lang="fr-FR" sz="1600" dirty="0">
                  <a:solidFill>
                    <a:schemeClr val="bg1"/>
                  </a:solidFill>
                  <a:effectLst>
                    <a:outerShdw blurRad="38100" dist="38100" dir="2700000" algn="tl">
                      <a:srgbClr val="000000">
                        <a:alpha val="43137"/>
                      </a:srgbClr>
                    </a:outerShdw>
                  </a:effectLst>
                </a:endParaRPr>
              </a:p>
            </p:txBody>
          </p:sp>
        </p:grpSp>
      </p:grpSp>
    </p:spTree>
    <p:extLst>
      <p:ext uri="{BB962C8B-B14F-4D97-AF65-F5344CB8AC3E}">
        <p14:creationId xmlns:p14="http://schemas.microsoft.com/office/powerpoint/2010/main" val="341136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b="1" dirty="0" smtClean="0">
                <a:solidFill>
                  <a:srgbClr val="C00000"/>
                </a:solidFill>
                <a:effectLst>
                  <a:outerShdw blurRad="38100" dist="38100" dir="2700000" algn="tl">
                    <a:srgbClr val="000000">
                      <a:alpha val="43137"/>
                    </a:srgbClr>
                  </a:outerShdw>
                </a:effectLst>
                <a:latin typeface="+mn-lt"/>
              </a:rPr>
              <a:t>2.- Le rôle des valeurs universelles</a:t>
            </a:r>
            <a:r>
              <a:rPr lang="fr-FR" b="1" dirty="0">
                <a:solidFill>
                  <a:srgbClr val="C00000"/>
                </a:solidFill>
                <a:effectLst>
                  <a:outerShdw blurRad="38100" dist="38100" dir="2700000" algn="tl">
                    <a:srgbClr val="000000">
                      <a:alpha val="43137"/>
                    </a:srgbClr>
                  </a:outerShdw>
                </a:effectLst>
              </a:rPr>
              <a:t/>
            </a:r>
            <a:br>
              <a:rPr lang="fr-FR" b="1" dirty="0">
                <a:solidFill>
                  <a:srgbClr val="C00000"/>
                </a:solidFill>
                <a:effectLst>
                  <a:outerShdw blurRad="38100" dist="38100" dir="2700000" algn="tl">
                    <a:srgbClr val="000000">
                      <a:alpha val="43137"/>
                    </a:srgbClr>
                  </a:outerShdw>
                </a:effectLst>
              </a:rPr>
            </a:br>
            <a:endParaRPr lang="fr-FR" dirty="0"/>
          </a:p>
        </p:txBody>
      </p:sp>
      <p:sp>
        <p:nvSpPr>
          <p:cNvPr id="6" name="Rectangle 5"/>
          <p:cNvSpPr/>
          <p:nvPr/>
        </p:nvSpPr>
        <p:spPr>
          <a:xfrm>
            <a:off x="838200" y="6491262"/>
            <a:ext cx="11353800" cy="36576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p:cNvSpPr/>
          <p:nvPr/>
        </p:nvSpPr>
        <p:spPr bwMode="auto">
          <a:xfrm>
            <a:off x="6861042" y="1365927"/>
            <a:ext cx="4752528" cy="4752528"/>
          </a:xfrm>
          <a:prstGeom prst="ellipse">
            <a:avLst/>
          </a:prstGeom>
          <a:solidFill>
            <a:schemeClr val="accent2">
              <a:lumMod val="75000"/>
            </a:schemeClr>
          </a:solidFill>
          <a:ln>
            <a:noFill/>
          </a:ln>
          <a:effectLst/>
          <a:scene3d>
            <a:camera prst="orthographicFront"/>
            <a:lightRig rig="threePt" dir="t"/>
          </a:scene3d>
          <a:sp3d>
            <a:bevelT/>
          </a:sp3d>
          <a:extLst/>
        </p:spPr>
        <p:txBody>
          <a:bodyPr vert="horz" wrap="square" lIns="91440" tIns="45720" rIns="91440" bIns="45720" numCol="1" rtlCol="0" anchor="ctr" anchorCtr="1" compatLnSpc="1">
            <a:prstTxWarp prst="textNoShape">
              <a:avLst/>
            </a:prstTxWarp>
            <a:noAutofit/>
          </a:bodyPr>
          <a:lstStyle/>
          <a:p>
            <a:pPr algn="just" eaLnBrk="0" fontAlgn="base" hangingPunct="0">
              <a:spcBef>
                <a:spcPct val="50000"/>
              </a:spcBef>
              <a:spcAft>
                <a:spcPct val="0"/>
              </a:spcAft>
            </a:pPr>
            <a:r>
              <a:rPr lang="fr-FR" b="1" dirty="0" smtClean="0">
                <a:solidFill>
                  <a:schemeClr val="bg1"/>
                </a:solidFill>
                <a:effectLst>
                  <a:outerShdw blurRad="38100" dist="38100" dir="2700000" algn="tl">
                    <a:srgbClr val="000000">
                      <a:alpha val="43137"/>
                    </a:srgbClr>
                  </a:outerShdw>
                </a:effectLst>
              </a:rPr>
              <a:t> </a:t>
            </a:r>
            <a:endParaRPr lang="fr-FR" sz="2400" b="1" dirty="0">
              <a:ln w="18415" cmpd="sng">
                <a:solidFill>
                  <a:srgbClr val="FFFFFF"/>
                </a:solidFill>
                <a:prstDash val="solid"/>
              </a:ln>
              <a:solidFill>
                <a:schemeClr val="bg1"/>
              </a:solidFill>
              <a:effectLst>
                <a:outerShdw blurRad="38100" dist="38100" dir="2700000" algn="tl">
                  <a:srgbClr val="000000">
                    <a:alpha val="43137"/>
                  </a:srgbClr>
                </a:outerShdw>
              </a:effectLst>
            </a:endParaRPr>
          </a:p>
        </p:txBody>
      </p:sp>
      <p:sp>
        <p:nvSpPr>
          <p:cNvPr id="4" name="ZoneTexte 3"/>
          <p:cNvSpPr txBox="1"/>
          <p:nvPr/>
        </p:nvSpPr>
        <p:spPr>
          <a:xfrm rot="5400000">
            <a:off x="6490310" y="6551032"/>
            <a:ext cx="454746" cy="246221"/>
          </a:xfrm>
          <a:prstGeom prst="rect">
            <a:avLst/>
          </a:prstGeom>
          <a:noFill/>
        </p:spPr>
        <p:txBody>
          <a:bodyPr wrap="square" rtlCol="0">
            <a:spAutoFit/>
          </a:bodyPr>
          <a:lstStyle/>
          <a:p>
            <a:r>
              <a:rPr lang="fr-FR" sz="1000" dirty="0" smtClean="0"/>
              <a:t>2000</a:t>
            </a:r>
            <a:endParaRPr lang="fr-FR" sz="1000" dirty="0"/>
          </a:p>
        </p:txBody>
      </p:sp>
      <p:sp>
        <p:nvSpPr>
          <p:cNvPr id="5" name="ZoneTexte 4"/>
          <p:cNvSpPr txBox="1"/>
          <p:nvPr/>
        </p:nvSpPr>
        <p:spPr>
          <a:xfrm rot="5400000">
            <a:off x="7777412" y="6551032"/>
            <a:ext cx="458783" cy="246221"/>
          </a:xfrm>
          <a:prstGeom prst="rect">
            <a:avLst/>
          </a:prstGeom>
          <a:noFill/>
        </p:spPr>
        <p:txBody>
          <a:bodyPr wrap="square" rtlCol="0">
            <a:spAutoFit/>
          </a:bodyPr>
          <a:lstStyle/>
          <a:p>
            <a:r>
              <a:rPr lang="fr-FR" sz="1000" dirty="0" smtClean="0"/>
              <a:t>2007</a:t>
            </a:r>
            <a:endParaRPr lang="fr-FR" sz="1000" dirty="0"/>
          </a:p>
        </p:txBody>
      </p:sp>
      <p:sp>
        <p:nvSpPr>
          <p:cNvPr id="17" name="ZoneTexte 16"/>
          <p:cNvSpPr txBox="1"/>
          <p:nvPr/>
        </p:nvSpPr>
        <p:spPr>
          <a:xfrm rot="5400000">
            <a:off x="9795920" y="6551032"/>
            <a:ext cx="461303" cy="246221"/>
          </a:xfrm>
          <a:prstGeom prst="rect">
            <a:avLst/>
          </a:prstGeom>
          <a:noFill/>
        </p:spPr>
        <p:txBody>
          <a:bodyPr wrap="square" rtlCol="0">
            <a:spAutoFit/>
          </a:bodyPr>
          <a:lstStyle/>
          <a:p>
            <a:r>
              <a:rPr lang="fr-FR" sz="1000" dirty="0" smtClean="0"/>
              <a:t>2010</a:t>
            </a:r>
            <a:endParaRPr lang="fr-FR" sz="1000" dirty="0"/>
          </a:p>
        </p:txBody>
      </p:sp>
      <p:pic>
        <p:nvPicPr>
          <p:cNvPr id="20" name="Imag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00" y="1756704"/>
            <a:ext cx="2232988" cy="1777676"/>
          </a:xfrm>
          <a:prstGeom prst="rect">
            <a:avLst/>
          </a:prstGeom>
        </p:spPr>
      </p:pic>
      <p:sp>
        <p:nvSpPr>
          <p:cNvPr id="8" name="ZoneTexte 7"/>
          <p:cNvSpPr txBox="1"/>
          <p:nvPr/>
        </p:nvSpPr>
        <p:spPr>
          <a:xfrm>
            <a:off x="2693323" y="1757032"/>
            <a:ext cx="5062452" cy="3970318"/>
          </a:xfrm>
          <a:prstGeom prst="rect">
            <a:avLst/>
          </a:prstGeom>
          <a:noFill/>
        </p:spPr>
        <p:txBody>
          <a:bodyPr wrap="square" rtlCol="0">
            <a:spAutoFit/>
          </a:bodyPr>
          <a:lstStyle/>
          <a:p>
            <a:pPr marL="285750" indent="-285750">
              <a:buFont typeface="Arial" panose="020B0604020202020204" pitchFamily="34" charset="0"/>
              <a:buChar char="•"/>
            </a:pPr>
            <a:r>
              <a:rPr lang="fr-FR" dirty="0">
                <a:effectLst>
                  <a:outerShdw blurRad="38100" dist="38100" dir="2700000" algn="tl">
                    <a:srgbClr val="000000">
                      <a:alpha val="43137"/>
                    </a:srgbClr>
                  </a:outerShdw>
                </a:effectLst>
              </a:rPr>
              <a:t>2000 : Chambres spéciales pour les crimes graves</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au Timor Oriental</a:t>
            </a: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2002 </a:t>
            </a:r>
            <a:r>
              <a:rPr lang="fr-FR" dirty="0">
                <a:effectLst>
                  <a:outerShdw blurRad="38100" dist="38100" dir="2700000" algn="tl">
                    <a:srgbClr val="000000">
                      <a:alpha val="43137"/>
                    </a:srgbClr>
                  </a:outerShdw>
                </a:effectLst>
              </a:rPr>
              <a:t>-2013,Tribunal spécial pour </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la Sierra-Leone</a:t>
            </a: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2007, Chambres extraordinaire au sein</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des tribunaux cambodgien</a:t>
            </a: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2012 : Chambres africaines </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extraordinaires (CAE)</a:t>
            </a: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2015 : Chambres spécialisée pour </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le Kossovo</a:t>
            </a: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2017 : Cour pénal spéciale  en</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République Centre-Africaine</a:t>
            </a: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a:t>
            </a:r>
          </a:p>
          <a:p>
            <a:endParaRPr lang="fr-FR" dirty="0"/>
          </a:p>
        </p:txBody>
      </p:sp>
      <p:grpSp>
        <p:nvGrpSpPr>
          <p:cNvPr id="19" name="Groupe 18"/>
          <p:cNvGrpSpPr/>
          <p:nvPr/>
        </p:nvGrpSpPr>
        <p:grpSpPr>
          <a:xfrm>
            <a:off x="7384455" y="1965784"/>
            <a:ext cx="3824765" cy="3532739"/>
            <a:chOff x="7384455" y="1965784"/>
            <a:chExt cx="3824765" cy="3532739"/>
          </a:xfrm>
        </p:grpSpPr>
        <p:sp>
          <p:nvSpPr>
            <p:cNvPr id="9" name="ZoneTexte 8"/>
            <p:cNvSpPr txBox="1"/>
            <p:nvPr/>
          </p:nvSpPr>
          <p:spPr>
            <a:xfrm>
              <a:off x="7384455" y="1965784"/>
              <a:ext cx="3824765" cy="1015663"/>
            </a:xfrm>
            <a:prstGeom prst="rect">
              <a:avLst/>
            </a:prstGeom>
            <a:noFill/>
          </p:spPr>
          <p:txBody>
            <a:bodyPr wrap="none" rtlCol="0">
              <a:spAutoFit/>
            </a:bodyPr>
            <a:lstStyle/>
            <a:p>
              <a:pPr algn="ct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La Justice Pénale Internationale</a:t>
              </a:r>
            </a:p>
            <a:p>
              <a:pPr algn="ctr"/>
              <a:endPar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algn="ct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Les juridictions mixtes ou hybrides </a:t>
              </a:r>
              <a:endParaRPr lang="fr-FR" sz="2000" i="1"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18" name="ZoneTexte 17"/>
            <p:cNvSpPr txBox="1"/>
            <p:nvPr/>
          </p:nvSpPr>
          <p:spPr>
            <a:xfrm>
              <a:off x="7689325" y="3190199"/>
              <a:ext cx="3215024" cy="2308324"/>
            </a:xfrm>
            <a:prstGeom prst="rect">
              <a:avLst/>
            </a:prstGeom>
            <a:noFill/>
          </p:spPr>
          <p:txBody>
            <a:bodyPr wrap="square" rtlCol="0">
              <a:spAutoFit/>
            </a:bodyPr>
            <a:lstStyle/>
            <a:p>
              <a:pPr algn="ctr"/>
              <a:r>
                <a:rPr lang="fr-FR" dirty="0" smtClean="0">
                  <a:solidFill>
                    <a:schemeClr val="bg1"/>
                  </a:solidFill>
                </a:rPr>
                <a:t>Cours composées de magistrats internationaux et nationaux</a:t>
              </a:r>
            </a:p>
            <a:p>
              <a:pPr algn="ctr"/>
              <a:r>
                <a:rPr lang="fr-FR" dirty="0" smtClean="0">
                  <a:solidFill>
                    <a:schemeClr val="bg1"/>
                  </a:solidFill>
                </a:rPr>
                <a:t>Intégrées aux ordres juridiques nationaux, se </a:t>
              </a:r>
              <a:r>
                <a:rPr lang="fr-FR" dirty="0" err="1" smtClean="0">
                  <a:solidFill>
                    <a:schemeClr val="bg1"/>
                  </a:solidFill>
                </a:rPr>
                <a:t>pronçant</a:t>
              </a:r>
              <a:r>
                <a:rPr lang="fr-FR" dirty="0" smtClean="0">
                  <a:solidFill>
                    <a:schemeClr val="bg1"/>
                  </a:solidFill>
                </a:rPr>
                <a:t> selon les règles du droit national.</a:t>
              </a:r>
            </a:p>
            <a:p>
              <a:pPr algn="ctr"/>
              <a:r>
                <a:rPr lang="fr-FR" dirty="0" smtClean="0">
                  <a:solidFill>
                    <a:schemeClr val="bg1"/>
                  </a:solidFill>
                </a:rPr>
                <a:t>Elles constituent une justice pénale internationale de proximité</a:t>
              </a:r>
              <a:endParaRPr lang="fr-FR" dirty="0">
                <a:solidFill>
                  <a:schemeClr val="bg1"/>
                </a:solidFill>
              </a:endParaRPr>
            </a:p>
          </p:txBody>
        </p:sp>
      </p:grpSp>
      <p:pic>
        <p:nvPicPr>
          <p:cNvPr id="21" name="Image 2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4499" y="3954278"/>
            <a:ext cx="2232989" cy="1482858"/>
          </a:xfrm>
          <a:prstGeom prst="rect">
            <a:avLst/>
          </a:prstGeom>
        </p:spPr>
      </p:pic>
      <p:sp>
        <p:nvSpPr>
          <p:cNvPr id="22" name="ZoneTexte 21"/>
          <p:cNvSpPr txBox="1"/>
          <p:nvPr/>
        </p:nvSpPr>
        <p:spPr>
          <a:xfrm rot="5400000">
            <a:off x="10100721" y="6551032"/>
            <a:ext cx="461303" cy="246221"/>
          </a:xfrm>
          <a:prstGeom prst="rect">
            <a:avLst/>
          </a:prstGeom>
          <a:noFill/>
        </p:spPr>
        <p:txBody>
          <a:bodyPr wrap="square" rtlCol="0">
            <a:spAutoFit/>
          </a:bodyPr>
          <a:lstStyle/>
          <a:p>
            <a:r>
              <a:rPr lang="fr-FR" sz="1000" dirty="0" smtClean="0"/>
              <a:t>2012</a:t>
            </a:r>
            <a:endParaRPr lang="fr-FR" sz="1000" dirty="0"/>
          </a:p>
        </p:txBody>
      </p:sp>
      <p:sp>
        <p:nvSpPr>
          <p:cNvPr id="23" name="ZoneTexte 22"/>
          <p:cNvSpPr txBox="1"/>
          <p:nvPr/>
        </p:nvSpPr>
        <p:spPr>
          <a:xfrm rot="5400000">
            <a:off x="10604356" y="6551032"/>
            <a:ext cx="461303" cy="246221"/>
          </a:xfrm>
          <a:prstGeom prst="rect">
            <a:avLst/>
          </a:prstGeom>
          <a:noFill/>
        </p:spPr>
        <p:txBody>
          <a:bodyPr wrap="square" rtlCol="0">
            <a:spAutoFit/>
          </a:bodyPr>
          <a:lstStyle/>
          <a:p>
            <a:r>
              <a:rPr lang="fr-FR" sz="1000" dirty="0" smtClean="0"/>
              <a:t>2015</a:t>
            </a:r>
            <a:endParaRPr lang="fr-FR" sz="1000" dirty="0"/>
          </a:p>
        </p:txBody>
      </p:sp>
      <p:sp>
        <p:nvSpPr>
          <p:cNvPr id="24" name="ZoneTexte 23"/>
          <p:cNvSpPr txBox="1"/>
          <p:nvPr/>
        </p:nvSpPr>
        <p:spPr>
          <a:xfrm rot="5400000">
            <a:off x="11025697" y="6551032"/>
            <a:ext cx="461303" cy="246221"/>
          </a:xfrm>
          <a:prstGeom prst="rect">
            <a:avLst/>
          </a:prstGeom>
          <a:noFill/>
        </p:spPr>
        <p:txBody>
          <a:bodyPr wrap="square" rtlCol="0">
            <a:spAutoFit/>
          </a:bodyPr>
          <a:lstStyle/>
          <a:p>
            <a:r>
              <a:rPr lang="fr-FR" sz="1000" dirty="0" smtClean="0"/>
              <a:t>2017</a:t>
            </a:r>
            <a:endParaRPr lang="fr-FR" sz="1000" dirty="0"/>
          </a:p>
        </p:txBody>
      </p:sp>
      <p:sp>
        <p:nvSpPr>
          <p:cNvPr id="28" name="ZoneTexte 27"/>
          <p:cNvSpPr txBox="1"/>
          <p:nvPr/>
        </p:nvSpPr>
        <p:spPr>
          <a:xfrm rot="5400000">
            <a:off x="6911651" y="6551032"/>
            <a:ext cx="454746" cy="246221"/>
          </a:xfrm>
          <a:prstGeom prst="rect">
            <a:avLst/>
          </a:prstGeom>
          <a:noFill/>
        </p:spPr>
        <p:txBody>
          <a:bodyPr wrap="square" rtlCol="0">
            <a:spAutoFit/>
          </a:bodyPr>
          <a:lstStyle/>
          <a:p>
            <a:r>
              <a:rPr lang="fr-FR" sz="1000" dirty="0" smtClean="0"/>
              <a:t>2002</a:t>
            </a:r>
            <a:endParaRPr lang="fr-FR" sz="1000" dirty="0"/>
          </a:p>
        </p:txBody>
      </p:sp>
      <p:sp>
        <p:nvSpPr>
          <p:cNvPr id="29" name="ZoneTexte 28"/>
          <p:cNvSpPr txBox="1"/>
          <p:nvPr/>
        </p:nvSpPr>
        <p:spPr>
          <a:xfrm rot="5400000">
            <a:off x="10285689" y="6551032"/>
            <a:ext cx="454746" cy="246221"/>
          </a:xfrm>
          <a:prstGeom prst="rect">
            <a:avLst/>
          </a:prstGeom>
          <a:noFill/>
        </p:spPr>
        <p:txBody>
          <a:bodyPr wrap="square" rtlCol="0">
            <a:spAutoFit/>
          </a:bodyPr>
          <a:lstStyle/>
          <a:p>
            <a:r>
              <a:rPr lang="fr-FR" sz="1000" dirty="0" smtClean="0"/>
              <a:t>2013</a:t>
            </a:r>
            <a:endParaRPr lang="fr-FR" sz="1000" dirty="0"/>
          </a:p>
        </p:txBody>
      </p:sp>
    </p:spTree>
    <p:extLst>
      <p:ext uri="{BB962C8B-B14F-4D97-AF65-F5344CB8AC3E}">
        <p14:creationId xmlns:p14="http://schemas.microsoft.com/office/powerpoint/2010/main" val="83320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fr-FR" b="1" dirty="0" smtClean="0">
                <a:solidFill>
                  <a:srgbClr val="C00000"/>
                </a:solidFill>
                <a:effectLst>
                  <a:outerShdw blurRad="38100" dist="38100" dir="2700000" algn="tl">
                    <a:srgbClr val="000000">
                      <a:alpha val="43137"/>
                    </a:srgbClr>
                  </a:outerShdw>
                </a:effectLst>
                <a:latin typeface="+mn-lt"/>
              </a:rPr>
              <a:t>2.- Le rôle des valeurs universelles</a:t>
            </a:r>
            <a:r>
              <a:rPr lang="fr-FR" b="1" dirty="0">
                <a:solidFill>
                  <a:srgbClr val="C00000"/>
                </a:solidFill>
                <a:effectLst>
                  <a:outerShdw blurRad="38100" dist="38100" dir="2700000" algn="tl">
                    <a:srgbClr val="000000">
                      <a:alpha val="43137"/>
                    </a:srgbClr>
                  </a:outerShdw>
                </a:effectLst>
              </a:rPr>
              <a:t/>
            </a:r>
            <a:br>
              <a:rPr lang="fr-FR" b="1" dirty="0">
                <a:solidFill>
                  <a:srgbClr val="C00000"/>
                </a:solidFill>
                <a:effectLst>
                  <a:outerShdw blurRad="38100" dist="38100" dir="2700000" algn="tl">
                    <a:srgbClr val="000000">
                      <a:alpha val="43137"/>
                    </a:srgbClr>
                  </a:outerShdw>
                </a:effectLst>
              </a:rPr>
            </a:br>
            <a:endParaRPr lang="fr-FR" dirty="0"/>
          </a:p>
        </p:txBody>
      </p:sp>
      <p:sp>
        <p:nvSpPr>
          <p:cNvPr id="6" name="Rectangle 5"/>
          <p:cNvSpPr/>
          <p:nvPr/>
        </p:nvSpPr>
        <p:spPr>
          <a:xfrm>
            <a:off x="838200" y="6492240"/>
            <a:ext cx="11353800" cy="36576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037" y="2455170"/>
            <a:ext cx="2504964" cy="1825885"/>
          </a:xfrm>
          <a:prstGeom prst="rect">
            <a:avLst/>
          </a:prstGeom>
          <a:ln>
            <a:noFill/>
          </a:ln>
          <a:effectLst>
            <a:outerShdw blurRad="190500" algn="tl" rotWithShape="0">
              <a:srgbClr val="000000">
                <a:alpha val="70000"/>
              </a:srgbClr>
            </a:outerShdw>
          </a:effectLst>
        </p:spPr>
      </p:pic>
      <p:sp>
        <p:nvSpPr>
          <p:cNvPr id="17" name="ZoneTexte 16"/>
          <p:cNvSpPr txBox="1"/>
          <p:nvPr/>
        </p:nvSpPr>
        <p:spPr>
          <a:xfrm rot="5400000">
            <a:off x="10172436" y="6573525"/>
            <a:ext cx="461303" cy="246221"/>
          </a:xfrm>
          <a:prstGeom prst="rect">
            <a:avLst/>
          </a:prstGeom>
          <a:noFill/>
        </p:spPr>
        <p:txBody>
          <a:bodyPr wrap="square" rtlCol="0">
            <a:spAutoFit/>
          </a:bodyPr>
          <a:lstStyle/>
          <a:p>
            <a:r>
              <a:rPr lang="fr-FR" sz="1000" dirty="0" smtClean="0"/>
              <a:t>2012</a:t>
            </a:r>
            <a:endParaRPr lang="fr-FR" sz="1000" dirty="0"/>
          </a:p>
        </p:txBody>
      </p:sp>
      <p:sp>
        <p:nvSpPr>
          <p:cNvPr id="20" name="ZoneTexte 19"/>
          <p:cNvSpPr txBox="1"/>
          <p:nvPr/>
        </p:nvSpPr>
        <p:spPr>
          <a:xfrm>
            <a:off x="2794001" y="1371437"/>
            <a:ext cx="4449472" cy="3554819"/>
          </a:xfrm>
          <a:prstGeom prst="rect">
            <a:avLst/>
          </a:prstGeom>
          <a:noFill/>
        </p:spPr>
        <p:txBody>
          <a:bodyPr wrap="square" rtlCol="0">
            <a:spAutoFit/>
          </a:bodyPr>
          <a:lstStyle/>
          <a:p>
            <a:pPr algn="just" eaLnBrk="0" fontAlgn="base" hangingPunct="0">
              <a:spcBef>
                <a:spcPct val="50000"/>
              </a:spcBef>
              <a:spcAft>
                <a:spcPct val="0"/>
              </a:spcAft>
            </a:pPr>
            <a:r>
              <a:rPr lang="fr-FR" dirty="0" smtClean="0">
                <a:effectLst>
                  <a:outerShdw blurRad="38100" dist="38100" dir="2700000" algn="tl">
                    <a:srgbClr val="000000">
                      <a:alpha val="43137"/>
                    </a:srgbClr>
                  </a:outerShdw>
                </a:effectLst>
              </a:rPr>
              <a:t>Exemple : l’application française </a:t>
            </a:r>
          </a:p>
          <a:p>
            <a:pPr marL="285750" indent="-285750" algn="just" eaLnBrk="0" fontAlgn="base" hangingPunct="0">
              <a:spcBef>
                <a:spcPct val="50000"/>
              </a:spcBef>
              <a:spcAft>
                <a:spcPct val="0"/>
              </a:spcAft>
              <a:buFont typeface="Arial" panose="020B0604020202020204" pitchFamily="34" charset="0"/>
              <a:buChar char="•"/>
            </a:pPr>
            <a:r>
              <a:rPr lang="fr-FR" dirty="0" smtClean="0">
                <a:effectLst>
                  <a:outerShdw blurRad="38100" dist="38100" dir="2700000" algn="tl">
                    <a:srgbClr val="000000">
                      <a:alpha val="43137"/>
                    </a:srgbClr>
                  </a:outerShdw>
                </a:effectLst>
              </a:rPr>
              <a:t>Le tribunal judicaire de Paris depuis 2012</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 d’un pôle spécialisé </a:t>
            </a:r>
          </a:p>
          <a:p>
            <a:pPr marL="285750" indent="-285750" algn="just" eaLnBrk="0" fontAlgn="base" hangingPunct="0">
              <a:spcBef>
                <a:spcPct val="50000"/>
              </a:spcBef>
              <a:spcAft>
                <a:spcPct val="0"/>
              </a:spcAft>
              <a:buFont typeface="Arial" panose="020B0604020202020204" pitchFamily="34" charset="0"/>
              <a:buChar char="•"/>
            </a:pPr>
            <a:r>
              <a:rPr lang="fr-FR" dirty="0" smtClean="0">
                <a:effectLst>
                  <a:outerShdw blurRad="38100" dist="38100" dir="2700000" algn="tl">
                    <a:srgbClr val="000000">
                      <a:alpha val="43137"/>
                    </a:srgbClr>
                  </a:outerShdw>
                </a:effectLst>
              </a:rPr>
              <a:t>dans la lutte  des crimes </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contre l’humanité, les crimes et délits </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de guerre, les actes de guerre</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et les disparitions forcées</a:t>
            </a:r>
          </a:p>
          <a:p>
            <a:pPr marL="285750" indent="-285750" algn="just" eaLnBrk="0" fontAlgn="base" hangingPunct="0">
              <a:spcBef>
                <a:spcPct val="50000"/>
              </a:spcBef>
              <a:spcAft>
                <a:spcPct val="0"/>
              </a:spcAft>
              <a:buFont typeface="Arial" panose="020B0604020202020204" pitchFamily="34" charset="0"/>
              <a:buChar char="•"/>
            </a:pPr>
            <a:r>
              <a:rPr lang="fr-FR" dirty="0">
                <a:effectLst>
                  <a:outerShdw blurRad="38100" dist="38100" dir="2700000" algn="tl">
                    <a:srgbClr val="000000">
                      <a:alpha val="43137"/>
                    </a:srgbClr>
                  </a:outerShdw>
                </a:effectLst>
              </a:rPr>
              <a:t>L</a:t>
            </a:r>
            <a:r>
              <a:rPr lang="fr-FR" dirty="0" smtClean="0">
                <a:effectLst>
                  <a:outerShdw blurRad="38100" dist="38100" dir="2700000" algn="tl">
                    <a:srgbClr val="000000">
                      <a:alpha val="43137"/>
                    </a:srgbClr>
                  </a:outerShdw>
                </a:effectLst>
              </a:rPr>
              <a:t>orsque les victimes sont françaises,</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ou que les auteurs de crimes sont français,</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ou de nationalité étrangère mais présents</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 sur le territoire français.</a:t>
            </a:r>
          </a:p>
        </p:txBody>
      </p:sp>
      <p:grpSp>
        <p:nvGrpSpPr>
          <p:cNvPr id="21" name="Groupe 20"/>
          <p:cNvGrpSpPr/>
          <p:nvPr/>
        </p:nvGrpSpPr>
        <p:grpSpPr>
          <a:xfrm>
            <a:off x="7142180" y="1185076"/>
            <a:ext cx="4752528" cy="4752528"/>
            <a:chOff x="7142180" y="1185076"/>
            <a:chExt cx="4752528" cy="4752528"/>
          </a:xfrm>
        </p:grpSpPr>
        <p:sp>
          <p:nvSpPr>
            <p:cNvPr id="22" name="Ellipse 21"/>
            <p:cNvSpPr/>
            <p:nvPr/>
          </p:nvSpPr>
          <p:spPr bwMode="auto">
            <a:xfrm>
              <a:off x="7142180" y="1185076"/>
              <a:ext cx="4752528" cy="4752528"/>
            </a:xfrm>
            <a:prstGeom prst="ellipse">
              <a:avLst/>
            </a:prstGeom>
            <a:solidFill>
              <a:schemeClr val="accent2">
                <a:lumMod val="75000"/>
              </a:schemeClr>
            </a:solidFill>
            <a:ln>
              <a:noFill/>
            </a:ln>
            <a:effectLst/>
            <a:scene3d>
              <a:camera prst="orthographicFront"/>
              <a:lightRig rig="threePt" dir="t"/>
            </a:scene3d>
            <a:sp3d>
              <a:bevelT/>
            </a:sp3d>
            <a:extLst/>
          </p:spPr>
          <p:txBody>
            <a:bodyPr vert="horz" wrap="square" lIns="91440" tIns="45720" rIns="91440" bIns="45720" numCol="1" rtlCol="0" anchor="ctr" anchorCtr="1" compatLnSpc="1">
              <a:prstTxWarp prst="textNoShape">
                <a:avLst/>
              </a:prstTxWarp>
              <a:noAutofit/>
            </a:bodyPr>
            <a:lstStyle/>
            <a:p>
              <a:pPr algn="just" eaLnBrk="0" fontAlgn="base" hangingPunct="0">
                <a:spcBef>
                  <a:spcPct val="50000"/>
                </a:spcBef>
                <a:spcAft>
                  <a:spcPct val="0"/>
                </a:spcAft>
              </a:pPr>
              <a:r>
                <a:rPr lang="fr-FR" b="1" dirty="0" smtClean="0">
                  <a:solidFill>
                    <a:schemeClr val="bg1"/>
                  </a:solidFill>
                  <a:effectLst>
                    <a:outerShdw blurRad="38100" dist="38100" dir="2700000" algn="tl">
                      <a:srgbClr val="000000">
                        <a:alpha val="43137"/>
                      </a:srgbClr>
                    </a:outerShdw>
                  </a:effectLst>
                </a:rPr>
                <a:t> </a:t>
              </a:r>
              <a:endParaRPr lang="fr-FR" sz="2400" b="1" dirty="0">
                <a:ln w="18415" cmpd="sng">
                  <a:solidFill>
                    <a:srgbClr val="FFFFFF"/>
                  </a:solidFill>
                  <a:prstDash val="solid"/>
                </a:ln>
                <a:solidFill>
                  <a:schemeClr val="bg1"/>
                </a:solidFill>
                <a:effectLst>
                  <a:outerShdw blurRad="38100" dist="38100" dir="2700000" algn="tl">
                    <a:srgbClr val="000000">
                      <a:alpha val="43137"/>
                    </a:srgbClr>
                  </a:outerShdw>
                </a:effectLst>
              </a:endParaRPr>
            </a:p>
          </p:txBody>
        </p:sp>
        <p:grpSp>
          <p:nvGrpSpPr>
            <p:cNvPr id="8" name="Groupe 7"/>
            <p:cNvGrpSpPr/>
            <p:nvPr/>
          </p:nvGrpSpPr>
          <p:grpSpPr>
            <a:xfrm>
              <a:off x="7671208" y="1973939"/>
              <a:ext cx="3694473" cy="2767620"/>
              <a:chOff x="7463712" y="1973939"/>
              <a:chExt cx="3694473" cy="2767620"/>
            </a:xfrm>
          </p:grpSpPr>
          <p:sp>
            <p:nvSpPr>
              <p:cNvPr id="9" name="ZoneTexte 8"/>
              <p:cNvSpPr txBox="1"/>
              <p:nvPr/>
            </p:nvSpPr>
            <p:spPr>
              <a:xfrm>
                <a:off x="7576884" y="1973939"/>
                <a:ext cx="3468129" cy="707886"/>
              </a:xfrm>
              <a:prstGeom prst="rect">
                <a:avLst/>
              </a:prstGeom>
              <a:noFill/>
            </p:spPr>
            <p:txBody>
              <a:bodyPr wrap="none" rtlCol="0">
                <a:spAutoFit/>
              </a:bodyPr>
              <a:lstStyle/>
              <a:p>
                <a:pPr algn="ct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La Justice Pénale Internationale</a:t>
                </a:r>
              </a:p>
              <a:p>
                <a:pPr algn="ct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La compétence universelle</a:t>
                </a:r>
              </a:p>
            </p:txBody>
          </p:sp>
          <p:sp>
            <p:nvSpPr>
              <p:cNvPr id="7" name="ZoneTexte 6"/>
              <p:cNvSpPr txBox="1"/>
              <p:nvPr/>
            </p:nvSpPr>
            <p:spPr>
              <a:xfrm>
                <a:off x="7463712" y="3418120"/>
                <a:ext cx="3694473" cy="1323439"/>
              </a:xfrm>
              <a:prstGeom prst="rect">
                <a:avLst/>
              </a:prstGeom>
              <a:noFill/>
            </p:spPr>
            <p:txBody>
              <a:bodyPr wrap="none" rtlCol="0">
                <a:spAutoFit/>
              </a:bodyPr>
              <a:lstStyle/>
              <a:p>
                <a:pPr algn="ctr"/>
                <a:r>
                  <a:rPr lang="fr-FR" sz="1600" dirty="0" smtClean="0">
                    <a:solidFill>
                      <a:schemeClr val="bg1"/>
                    </a:solidFill>
                  </a:rPr>
                  <a:t>Moyen permettant aux victimes de crimes</a:t>
                </a:r>
                <a:br>
                  <a:rPr lang="fr-FR" sz="1600" dirty="0" smtClean="0">
                    <a:solidFill>
                      <a:schemeClr val="bg1"/>
                    </a:solidFill>
                  </a:rPr>
                </a:br>
                <a:r>
                  <a:rPr lang="fr-FR" sz="1600" dirty="0" smtClean="0">
                    <a:solidFill>
                      <a:schemeClr val="bg1"/>
                    </a:solidFill>
                  </a:rPr>
                  <a:t> internationaux de saisir n’importe </a:t>
                </a:r>
                <a:br>
                  <a:rPr lang="fr-FR" sz="1600" dirty="0" smtClean="0">
                    <a:solidFill>
                      <a:schemeClr val="bg1"/>
                    </a:solidFill>
                  </a:rPr>
                </a:br>
                <a:r>
                  <a:rPr lang="fr-FR" sz="1600" dirty="0" smtClean="0">
                    <a:solidFill>
                      <a:schemeClr val="bg1"/>
                    </a:solidFill>
                  </a:rPr>
                  <a:t>quelle juridiction,  susceptible  d’offrir </a:t>
                </a:r>
                <a:br>
                  <a:rPr lang="fr-FR" sz="1600" dirty="0" smtClean="0">
                    <a:solidFill>
                      <a:schemeClr val="bg1"/>
                    </a:solidFill>
                  </a:rPr>
                </a:br>
                <a:r>
                  <a:rPr lang="fr-FR" sz="1600" dirty="0" smtClean="0">
                    <a:solidFill>
                      <a:schemeClr val="bg1"/>
                    </a:solidFill>
                  </a:rPr>
                  <a:t>une poursuite et un jugement</a:t>
                </a:r>
              </a:p>
              <a:p>
                <a:pPr algn="ctr"/>
                <a:r>
                  <a:rPr lang="fr-FR" sz="1600" dirty="0" smtClean="0">
                    <a:solidFill>
                      <a:schemeClr val="bg1"/>
                    </a:solidFill>
                  </a:rPr>
                  <a:t> conforme aux standards internationaux</a:t>
                </a:r>
                <a:endParaRPr lang="fr-FR" sz="1600" dirty="0">
                  <a:solidFill>
                    <a:schemeClr val="bg1"/>
                  </a:solidFill>
                </a:endParaRPr>
              </a:p>
            </p:txBody>
          </p:sp>
        </p:grpSp>
      </p:grpSp>
      <p:grpSp>
        <p:nvGrpSpPr>
          <p:cNvPr id="23" name="Groupe 22"/>
          <p:cNvGrpSpPr/>
          <p:nvPr/>
        </p:nvGrpSpPr>
        <p:grpSpPr>
          <a:xfrm>
            <a:off x="838200" y="5653606"/>
            <a:ext cx="2084673" cy="900464"/>
            <a:chOff x="1601370" y="5567114"/>
            <a:chExt cx="2084673" cy="900464"/>
          </a:xfrm>
        </p:grpSpPr>
        <p:sp>
          <p:nvSpPr>
            <p:cNvPr id="24" name="ZoneTexte 23"/>
            <p:cNvSpPr txBox="1"/>
            <p:nvPr/>
          </p:nvSpPr>
          <p:spPr>
            <a:xfrm>
              <a:off x="1601370" y="5821247"/>
              <a:ext cx="2084673" cy="646331"/>
            </a:xfrm>
            <a:prstGeom prst="rect">
              <a:avLst/>
            </a:prstGeom>
            <a:noFill/>
          </p:spPr>
          <p:txBody>
            <a:bodyPr wrap="none" rtlCol="0">
              <a:spAutoFit/>
            </a:bodyPr>
            <a:lstStyle/>
            <a:p>
              <a:endParaRPr lang="fr-FR" dirty="0" smtClean="0"/>
            </a:p>
            <a:p>
              <a:r>
                <a:rPr lang="fr-FR" dirty="0" smtClean="0"/>
                <a:t>Voir un extrait vidéo</a:t>
              </a:r>
              <a:endParaRPr lang="fr-FR" dirty="0"/>
            </a:p>
          </p:txBody>
        </p:sp>
        <p:pic>
          <p:nvPicPr>
            <p:cNvPr id="25" name="Imag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3831" y="5567114"/>
              <a:ext cx="829235" cy="829235"/>
            </a:xfrm>
            <a:prstGeom prst="rect">
              <a:avLst/>
            </a:prstGeom>
          </p:spPr>
        </p:pic>
      </p:grpSp>
      <p:sp>
        <p:nvSpPr>
          <p:cNvPr id="27" name="ZoneTexte 26"/>
          <p:cNvSpPr txBox="1"/>
          <p:nvPr/>
        </p:nvSpPr>
        <p:spPr>
          <a:xfrm>
            <a:off x="2922873" y="5676906"/>
            <a:ext cx="5790821" cy="1107996"/>
          </a:xfrm>
          <a:prstGeom prst="rect">
            <a:avLst/>
          </a:prstGeom>
          <a:noFill/>
        </p:spPr>
        <p:txBody>
          <a:bodyPr wrap="square" rtlCol="0">
            <a:spAutoFit/>
          </a:bodyPr>
          <a:lstStyle/>
          <a:p>
            <a:r>
              <a:rPr lang="fr-FR" sz="1600" dirty="0">
                <a:effectLst>
                  <a:outerShdw blurRad="38100" dist="38100" dir="2700000" algn="tl">
                    <a:srgbClr val="000000">
                      <a:alpha val="43137"/>
                    </a:srgbClr>
                  </a:outerShdw>
                </a:effectLst>
              </a:rPr>
              <a:t>Procès filmés  : Pascal </a:t>
            </a:r>
            <a:r>
              <a:rPr lang="fr-FR" sz="1600" dirty="0" err="1">
                <a:effectLst>
                  <a:outerShdw blurRad="38100" dist="38100" dir="2700000" algn="tl">
                    <a:srgbClr val="000000">
                      <a:alpha val="43137"/>
                    </a:srgbClr>
                  </a:outerShdw>
                </a:effectLst>
              </a:rPr>
              <a:t>Simbikangwa</a:t>
            </a:r>
            <a:r>
              <a:rPr lang="fr-FR" sz="1600" dirty="0">
                <a:effectLst>
                  <a:outerShdw blurRad="38100" dist="38100" dir="2700000" algn="tl">
                    <a:srgbClr val="000000">
                      <a:alpha val="43137"/>
                    </a:srgbClr>
                  </a:outerShdw>
                </a:effectLst>
              </a:rPr>
              <a:t> (premier procès </a:t>
            </a:r>
            <a:br>
              <a:rPr lang="fr-FR" sz="1600" dirty="0">
                <a:effectLst>
                  <a:outerShdw blurRad="38100" dist="38100" dir="2700000" algn="tl">
                    <a:srgbClr val="000000">
                      <a:alpha val="43137"/>
                    </a:srgbClr>
                  </a:outerShdw>
                </a:effectLst>
              </a:rPr>
            </a:br>
            <a:r>
              <a:rPr lang="fr-FR" sz="1600" dirty="0">
                <a:effectLst>
                  <a:outerShdw blurRad="38100" dist="38100" dir="2700000" algn="tl">
                    <a:srgbClr val="000000">
                      <a:alpha val="43137"/>
                    </a:srgbClr>
                  </a:outerShdw>
                </a:effectLst>
              </a:rPr>
              <a:t>de crime de génocide) et procès </a:t>
            </a:r>
            <a:r>
              <a:rPr lang="fr-FR" sz="1600" dirty="0" err="1">
                <a:effectLst>
                  <a:outerShdw blurRad="38100" dist="38100" dir="2700000" algn="tl">
                    <a:srgbClr val="000000">
                      <a:alpha val="43137"/>
                    </a:srgbClr>
                  </a:outerShdw>
                </a:effectLst>
              </a:rPr>
              <a:t>Ngenzi</a:t>
            </a:r>
            <a:r>
              <a:rPr lang="fr-FR" sz="1600" dirty="0">
                <a:effectLst>
                  <a:outerShdw blurRad="38100" dist="38100" dir="2700000" algn="tl">
                    <a:srgbClr val="000000">
                      <a:alpha val="43137"/>
                    </a:srgbClr>
                  </a:outerShdw>
                </a:effectLst>
              </a:rPr>
              <a:t> et </a:t>
            </a:r>
            <a:r>
              <a:rPr lang="fr-FR" sz="1600" dirty="0" err="1">
                <a:effectLst>
                  <a:outerShdw blurRad="38100" dist="38100" dir="2700000" algn="tl">
                    <a:srgbClr val="000000">
                      <a:alpha val="43137"/>
                    </a:srgbClr>
                  </a:outerShdw>
                </a:effectLst>
              </a:rPr>
              <a:t>Barahira</a:t>
            </a:r>
            <a:r>
              <a:rPr lang="fr-FR" sz="1600" dirty="0">
                <a:effectLst>
                  <a:outerShdw blurRad="38100" dist="38100" dir="2700000" algn="tl">
                    <a:srgbClr val="000000">
                      <a:alpha val="43137"/>
                    </a:srgbClr>
                  </a:outerShdw>
                </a:effectLst>
              </a:rPr>
              <a:t> </a:t>
            </a:r>
            <a:br>
              <a:rPr lang="fr-FR" sz="1600" dirty="0">
                <a:effectLst>
                  <a:outerShdw blurRad="38100" dist="38100" dir="2700000" algn="tl">
                    <a:srgbClr val="000000">
                      <a:alpha val="43137"/>
                    </a:srgbClr>
                  </a:outerShdw>
                </a:effectLst>
              </a:rPr>
            </a:br>
            <a:r>
              <a:rPr lang="fr-FR" sz="1600" dirty="0">
                <a:effectLst>
                  <a:outerShdw blurRad="38100" dist="38100" dir="2700000" algn="tl">
                    <a:srgbClr val="000000">
                      <a:alpha val="43137"/>
                    </a:srgbClr>
                  </a:outerShdw>
                </a:effectLst>
              </a:rPr>
              <a:t>(Le rôle de l’administration locale dans le génocide des </a:t>
            </a:r>
            <a:r>
              <a:rPr lang="fr-FR" sz="1600" dirty="0" err="1">
                <a:effectLst>
                  <a:outerShdw blurRad="38100" dist="38100" dir="2700000" algn="tl">
                    <a:srgbClr val="000000">
                      <a:alpha val="43137"/>
                    </a:srgbClr>
                  </a:outerShdw>
                </a:effectLst>
              </a:rPr>
              <a:t>Tustis</a:t>
            </a:r>
            <a:r>
              <a:rPr lang="fr-FR" sz="1600" dirty="0">
                <a:effectLst>
                  <a:outerShdw blurRad="38100" dist="38100" dir="2700000" algn="tl">
                    <a:srgbClr val="000000">
                      <a:alpha val="43137"/>
                    </a:srgbClr>
                  </a:outerShdw>
                </a:effectLst>
              </a:rPr>
              <a:t>)</a:t>
            </a:r>
          </a:p>
          <a:p>
            <a:endParaRPr lang="fr-FR" dirty="0"/>
          </a:p>
        </p:txBody>
      </p:sp>
    </p:spTree>
    <p:extLst>
      <p:ext uri="{BB962C8B-B14F-4D97-AF65-F5344CB8AC3E}">
        <p14:creationId xmlns:p14="http://schemas.microsoft.com/office/powerpoint/2010/main" val="338876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B0552B9-74FA-DB41-B247-C8B06335D2A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58015" y="2130424"/>
            <a:ext cx="7645400" cy="3238500"/>
          </a:xfrm>
          <a:prstGeom prst="rect">
            <a:avLst/>
          </a:prstGeom>
        </p:spPr>
      </p:pic>
      <p:sp>
        <p:nvSpPr>
          <p:cNvPr id="2" name="Titre 1"/>
          <p:cNvSpPr>
            <a:spLocks noGrp="1"/>
          </p:cNvSpPr>
          <p:nvPr>
            <p:ph type="title"/>
          </p:nvPr>
        </p:nvSpPr>
        <p:spPr>
          <a:xfrm>
            <a:off x="1135191" y="2551372"/>
            <a:ext cx="10515600" cy="1325563"/>
          </a:xfrm>
        </p:spPr>
        <p:txBody>
          <a:bodyPr>
            <a:normAutofit fontScale="90000"/>
          </a:bodyPr>
          <a:lstStyle/>
          <a:p>
            <a:pPr algn="ctr"/>
            <a:r>
              <a:rPr lang="fr-FR" sz="5400" b="1" u="sng" dirty="0">
                <a:solidFill>
                  <a:srgbClr val="C00000"/>
                </a:solidFill>
                <a:effectLst>
                  <a:outerShdw blurRad="38100" dist="38100" dir="2700000" algn="tl">
                    <a:srgbClr val="000000">
                      <a:alpha val="43137"/>
                    </a:srgbClr>
                  </a:outerShdw>
                </a:effectLst>
                <a:latin typeface="+mn-lt"/>
              </a:rPr>
              <a:t>3.- Juger sans déposséder les Etats et les victimes</a:t>
            </a:r>
            <a:br>
              <a:rPr lang="fr-FR" sz="5400" b="1" u="sng" dirty="0">
                <a:solidFill>
                  <a:srgbClr val="C00000"/>
                </a:solidFill>
                <a:effectLst>
                  <a:outerShdw blurRad="38100" dist="38100" dir="2700000" algn="tl">
                    <a:srgbClr val="000000">
                      <a:alpha val="43137"/>
                    </a:srgbClr>
                  </a:outerShdw>
                </a:effectLst>
                <a:latin typeface="+mn-lt"/>
              </a:rPr>
            </a:br>
            <a:endParaRPr lang="fr-FR" dirty="0"/>
          </a:p>
        </p:txBody>
      </p:sp>
      <p:sp>
        <p:nvSpPr>
          <p:cNvPr id="4" name="ZoneTexte 3"/>
          <p:cNvSpPr txBox="1"/>
          <p:nvPr/>
        </p:nvSpPr>
        <p:spPr>
          <a:xfrm>
            <a:off x="2141143" y="250009"/>
            <a:ext cx="9100598" cy="923330"/>
          </a:xfrm>
          <a:prstGeom prst="rect">
            <a:avLst/>
          </a:prstGeom>
          <a:noFill/>
        </p:spPr>
        <p:txBody>
          <a:bodyPr wrap="square" rtlCol="0">
            <a:spAutoFit/>
          </a:bodyPr>
          <a:lstStyle/>
          <a:p>
            <a:r>
              <a:rPr lang="fr-FR" sz="5400" b="1" dirty="0" smtClean="0">
                <a:solidFill>
                  <a:srgbClr val="FF0000"/>
                </a:solidFill>
                <a:effectLst>
                  <a:outerShdw blurRad="38100" dist="38100" dir="2700000" algn="tl">
                    <a:srgbClr val="000000">
                      <a:alpha val="43137"/>
                    </a:srgbClr>
                  </a:outerShdw>
                </a:effectLst>
              </a:rPr>
              <a:t>Juger les crimes de masse</a:t>
            </a:r>
          </a:p>
        </p:txBody>
      </p:sp>
      <p:sp>
        <p:nvSpPr>
          <p:cNvPr id="5" name="ZoneTexte 4"/>
          <p:cNvSpPr txBox="1"/>
          <p:nvPr/>
        </p:nvSpPr>
        <p:spPr>
          <a:xfrm>
            <a:off x="3543609" y="1282549"/>
            <a:ext cx="5789520" cy="369332"/>
          </a:xfrm>
          <a:prstGeom prst="rect">
            <a:avLst/>
          </a:prstGeom>
          <a:noFill/>
        </p:spPr>
        <p:txBody>
          <a:bodyPr wrap="square" rtlCol="0">
            <a:spAutoFit/>
          </a:bodyPr>
          <a:lstStyle/>
          <a:p>
            <a:r>
              <a:rPr lang="fr-FR" b="1" dirty="0">
                <a:solidFill>
                  <a:srgbClr val="C00000"/>
                </a:solidFill>
                <a:effectLst>
                  <a:outerShdw blurRad="38100" dist="38100" dir="2700000" algn="tl">
                    <a:srgbClr val="000000">
                      <a:alpha val="43137"/>
                    </a:srgbClr>
                  </a:outerShdw>
                </a:effectLst>
              </a:rPr>
              <a:t>De Nuremberg au génocide des </a:t>
            </a:r>
            <a:r>
              <a:rPr lang="fr-FR" b="1" dirty="0" smtClean="0">
                <a:solidFill>
                  <a:srgbClr val="C00000"/>
                </a:solidFill>
                <a:effectLst>
                  <a:outerShdw blurRad="38100" dist="38100" dir="2700000" algn="tl">
                    <a:srgbClr val="000000">
                      <a:alpha val="43137"/>
                    </a:srgbClr>
                  </a:outerShdw>
                </a:effectLst>
              </a:rPr>
              <a:t>Tutsis</a:t>
            </a:r>
            <a:endParaRPr lang="fr-FR" dirty="0">
              <a:solidFill>
                <a:srgbClr val="C00000"/>
              </a:solidFill>
            </a:endParaRPr>
          </a:p>
        </p:txBody>
      </p:sp>
    </p:spTree>
    <p:extLst>
      <p:ext uri="{BB962C8B-B14F-4D97-AF65-F5344CB8AC3E}">
        <p14:creationId xmlns:p14="http://schemas.microsoft.com/office/powerpoint/2010/main" val="2398136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3164" y="365125"/>
            <a:ext cx="10200406" cy="1325563"/>
          </a:xfrm>
        </p:spPr>
        <p:txBody>
          <a:bodyPr>
            <a:normAutofit fontScale="90000"/>
          </a:bodyPr>
          <a:lstStyle/>
          <a:p>
            <a:pPr algn="r"/>
            <a:r>
              <a:rPr lang="fr-FR" b="1" dirty="0">
                <a:solidFill>
                  <a:srgbClr val="C00000"/>
                </a:solidFill>
                <a:effectLst>
                  <a:outerShdw blurRad="38100" dist="38100" dir="2700000" algn="tl">
                    <a:srgbClr val="000000">
                      <a:alpha val="43137"/>
                    </a:srgbClr>
                  </a:outerShdw>
                </a:effectLst>
                <a:latin typeface="+mn-lt"/>
              </a:rPr>
              <a:t>3.- Juger sans déposséder les </a:t>
            </a:r>
            <a:r>
              <a:rPr lang="fr-FR" b="1" dirty="0" smtClean="0">
                <a:solidFill>
                  <a:srgbClr val="C00000"/>
                </a:solidFill>
                <a:effectLst>
                  <a:outerShdw blurRad="38100" dist="38100" dir="2700000" algn="tl">
                    <a:srgbClr val="000000">
                      <a:alpha val="43137"/>
                    </a:srgbClr>
                  </a:outerShdw>
                </a:effectLst>
                <a:latin typeface="+mn-lt"/>
              </a:rPr>
              <a:t>Etats </a:t>
            </a:r>
            <a:r>
              <a:rPr lang="fr-FR" b="1" dirty="0">
                <a:solidFill>
                  <a:srgbClr val="C00000"/>
                </a:solidFill>
                <a:effectLst>
                  <a:outerShdw blurRad="38100" dist="38100" dir="2700000" algn="tl">
                    <a:srgbClr val="000000">
                      <a:alpha val="43137"/>
                    </a:srgbClr>
                  </a:outerShdw>
                </a:effectLst>
                <a:latin typeface="+mn-lt"/>
              </a:rPr>
              <a:t>et les </a:t>
            </a:r>
            <a:r>
              <a:rPr lang="fr-FR" b="1" dirty="0" smtClean="0">
                <a:solidFill>
                  <a:srgbClr val="C00000"/>
                </a:solidFill>
                <a:effectLst>
                  <a:outerShdw blurRad="38100" dist="38100" dir="2700000" algn="tl">
                    <a:srgbClr val="000000">
                      <a:alpha val="43137"/>
                    </a:srgbClr>
                  </a:outerShdw>
                </a:effectLst>
                <a:latin typeface="+mn-lt"/>
              </a:rPr>
              <a:t>victimes</a:t>
            </a:r>
            <a:r>
              <a:rPr lang="fr-FR" b="1" dirty="0">
                <a:solidFill>
                  <a:srgbClr val="C00000"/>
                </a:solidFill>
                <a:effectLst>
                  <a:outerShdw blurRad="38100" dist="38100" dir="2700000" algn="tl">
                    <a:srgbClr val="000000">
                      <a:alpha val="43137"/>
                    </a:srgbClr>
                  </a:outerShdw>
                </a:effectLst>
                <a:latin typeface="+mn-lt"/>
              </a:rPr>
              <a:t/>
            </a:r>
            <a:br>
              <a:rPr lang="fr-FR" b="1" dirty="0">
                <a:solidFill>
                  <a:srgbClr val="C00000"/>
                </a:solidFill>
                <a:effectLst>
                  <a:outerShdw blurRad="38100" dist="38100" dir="2700000" algn="tl">
                    <a:srgbClr val="000000">
                      <a:alpha val="43137"/>
                    </a:srgbClr>
                  </a:outerShdw>
                </a:effectLst>
                <a:latin typeface="+mn-lt"/>
              </a:rPr>
            </a:br>
            <a:endParaRPr lang="fr-FR" dirty="0">
              <a:latin typeface="+mn-lt"/>
            </a:endParaRPr>
          </a:p>
        </p:txBody>
      </p:sp>
      <p:sp>
        <p:nvSpPr>
          <p:cNvPr id="6" name="Rectangle 5"/>
          <p:cNvSpPr/>
          <p:nvPr/>
        </p:nvSpPr>
        <p:spPr>
          <a:xfrm>
            <a:off x="838200" y="6492240"/>
            <a:ext cx="11353800" cy="36576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p:cNvSpPr/>
          <p:nvPr/>
        </p:nvSpPr>
        <p:spPr bwMode="auto">
          <a:xfrm>
            <a:off x="6861042" y="1365927"/>
            <a:ext cx="4752528" cy="4752528"/>
          </a:xfrm>
          <a:prstGeom prst="ellipse">
            <a:avLst/>
          </a:prstGeom>
          <a:solidFill>
            <a:schemeClr val="accent2">
              <a:lumMod val="75000"/>
            </a:schemeClr>
          </a:solidFill>
          <a:ln>
            <a:noFill/>
          </a:ln>
          <a:effectLst/>
          <a:scene3d>
            <a:camera prst="orthographicFront"/>
            <a:lightRig rig="threePt" dir="t"/>
          </a:scene3d>
          <a:sp3d>
            <a:bevelT/>
          </a:sp3d>
          <a:extLst/>
        </p:spPr>
        <p:txBody>
          <a:bodyPr vert="horz" wrap="square" lIns="91440" tIns="45720" rIns="91440" bIns="45720" numCol="1" rtlCol="0" anchor="ctr" anchorCtr="1" compatLnSpc="1">
            <a:prstTxWarp prst="textNoShape">
              <a:avLst/>
            </a:prstTxWarp>
            <a:noAutofit/>
          </a:bodyPr>
          <a:lstStyle/>
          <a:p>
            <a:pPr algn="just" eaLnBrk="0" fontAlgn="base" hangingPunct="0">
              <a:spcBef>
                <a:spcPct val="50000"/>
              </a:spcBef>
              <a:spcAft>
                <a:spcPct val="0"/>
              </a:spcAft>
            </a:pPr>
            <a:r>
              <a:rPr lang="fr-FR" b="1" dirty="0" smtClean="0">
                <a:solidFill>
                  <a:schemeClr val="bg1"/>
                </a:solidFill>
                <a:effectLst>
                  <a:outerShdw blurRad="38100" dist="38100" dir="2700000" algn="tl">
                    <a:srgbClr val="000000">
                      <a:alpha val="43137"/>
                    </a:srgbClr>
                  </a:outerShdw>
                </a:effectLst>
              </a:rPr>
              <a:t> </a:t>
            </a:r>
            <a:endParaRPr lang="fr-FR" sz="2400" b="1" dirty="0">
              <a:ln w="18415" cmpd="sng">
                <a:solidFill>
                  <a:srgbClr val="FFFFFF"/>
                </a:solidFill>
                <a:prstDash val="solid"/>
              </a:ln>
              <a:solidFill>
                <a:schemeClr val="bg1"/>
              </a:solidFill>
              <a:effectLst>
                <a:outerShdw blurRad="38100" dist="38100" dir="2700000" algn="tl">
                  <a:srgbClr val="000000">
                    <a:alpha val="43137"/>
                  </a:srgbClr>
                </a:outerShdw>
              </a:effectLst>
            </a:endParaRPr>
          </a:p>
        </p:txBody>
      </p:sp>
      <p:sp>
        <p:nvSpPr>
          <p:cNvPr id="9" name="ZoneTexte 8"/>
          <p:cNvSpPr txBox="1"/>
          <p:nvPr/>
        </p:nvSpPr>
        <p:spPr>
          <a:xfrm>
            <a:off x="7547987" y="1987226"/>
            <a:ext cx="3468129" cy="1015663"/>
          </a:xfrm>
          <a:prstGeom prst="rect">
            <a:avLst/>
          </a:prstGeom>
          <a:noFill/>
        </p:spPr>
        <p:txBody>
          <a:bodyPr wrap="none" rtlCol="0">
            <a:spAutoFit/>
          </a:bodyPr>
          <a:lstStyle/>
          <a:p>
            <a:pPr algn="ct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La Justice Pénale Internationale</a:t>
            </a:r>
          </a:p>
          <a:p>
            <a:pPr algn="ct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Les juridictions mixtes </a:t>
            </a:r>
            <a:b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b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dés-internationalisées</a:t>
            </a:r>
            <a:endParaRPr lang="fr-FR" sz="2000" i="1"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3" name="ZoneTexte 2"/>
          <p:cNvSpPr txBox="1"/>
          <p:nvPr/>
        </p:nvSpPr>
        <p:spPr>
          <a:xfrm>
            <a:off x="2779492" y="2356558"/>
            <a:ext cx="4777208" cy="3970318"/>
          </a:xfrm>
          <a:prstGeom prst="rect">
            <a:avLst/>
          </a:prstGeom>
          <a:noFill/>
        </p:spPr>
        <p:txBody>
          <a:bodyPr wrap="square" rtlCol="0">
            <a:spAutoFit/>
          </a:bodyPr>
          <a:lstStyle/>
          <a:p>
            <a:pPr algn="just" eaLnBrk="0" fontAlgn="base" hangingPunct="0">
              <a:spcBef>
                <a:spcPct val="50000"/>
              </a:spcBef>
              <a:spcAft>
                <a:spcPct val="0"/>
              </a:spcAft>
            </a:pPr>
            <a:r>
              <a:rPr lang="fr-FR" dirty="0" smtClean="0">
                <a:effectLst>
                  <a:outerShdw blurRad="38100" dist="38100" dir="2700000" algn="tl">
                    <a:srgbClr val="000000">
                      <a:alpha val="43137"/>
                    </a:srgbClr>
                  </a:outerShdw>
                </a:effectLst>
              </a:rPr>
              <a:t>Exemple :</a:t>
            </a:r>
          </a:p>
          <a:p>
            <a:pPr eaLnBrk="0" fontAlgn="base" hangingPunct="0">
              <a:spcBef>
                <a:spcPct val="50000"/>
              </a:spcBef>
              <a:spcAft>
                <a:spcPct val="0"/>
              </a:spcAft>
            </a:pPr>
            <a:r>
              <a:rPr lang="fr-FR" dirty="0" smtClean="0">
                <a:effectLst>
                  <a:outerShdw blurRad="38100" dist="38100" dir="2700000" algn="tl">
                    <a:srgbClr val="000000">
                      <a:alpha val="43137"/>
                    </a:srgbClr>
                  </a:outerShdw>
                </a:effectLst>
              </a:rPr>
              <a:t>2005 : </a:t>
            </a:r>
            <a:r>
              <a:rPr lang="fr-FR" dirty="0">
                <a:effectLst>
                  <a:outerShdw blurRad="38100" dist="38100" dir="2700000" algn="tl">
                    <a:srgbClr val="000000">
                      <a:alpha val="43137"/>
                    </a:srgbClr>
                  </a:outerShdw>
                </a:effectLst>
              </a:rPr>
              <a:t>création </a:t>
            </a:r>
            <a:r>
              <a:rPr lang="fr-FR" dirty="0" smtClean="0">
                <a:effectLst>
                  <a:outerShdw blurRad="38100" dist="38100" dir="2700000" algn="tl">
                    <a:srgbClr val="000000">
                      <a:alpha val="43137"/>
                    </a:srgbClr>
                  </a:outerShdw>
                </a:effectLst>
              </a:rPr>
              <a:t> de Sections mixtes au sein</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de </a:t>
            </a:r>
            <a:r>
              <a:rPr lang="fr-FR" dirty="0">
                <a:effectLst>
                  <a:outerShdw blurRad="38100" dist="38100" dir="2700000" algn="tl">
                    <a:srgbClr val="000000">
                      <a:alpha val="43137"/>
                    </a:srgbClr>
                  </a:outerShdw>
                </a:effectLst>
              </a:rPr>
              <a:t>la Cour </a:t>
            </a:r>
            <a:r>
              <a:rPr lang="fr-FR" dirty="0" smtClean="0">
                <a:effectLst>
                  <a:outerShdw blurRad="38100" dist="38100" dir="2700000" algn="tl">
                    <a:srgbClr val="000000">
                      <a:alpha val="43137"/>
                    </a:srgbClr>
                  </a:outerShdw>
                </a:effectLst>
              </a:rPr>
              <a:t>d’Etat de </a:t>
            </a:r>
            <a:r>
              <a:rPr lang="fr-FR" dirty="0">
                <a:effectLst>
                  <a:outerShdw blurRad="38100" dist="38100" dir="2700000" algn="tl">
                    <a:srgbClr val="000000">
                      <a:alpha val="43137"/>
                    </a:srgbClr>
                  </a:outerShdw>
                </a:effectLst>
              </a:rPr>
              <a:t>Bosnie-Herzégovine </a:t>
            </a:r>
            <a:r>
              <a:rPr lang="fr-FR" dirty="0" smtClean="0">
                <a:effectLst>
                  <a:outerShdw blurRad="38100" dist="38100" dir="2700000" algn="tl">
                    <a:srgbClr val="000000">
                      <a:alpha val="43137"/>
                    </a:srgbClr>
                  </a:outerShdw>
                </a:effectLst>
              </a:rPr>
              <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et du </a:t>
            </a:r>
            <a:r>
              <a:rPr lang="fr-FR" dirty="0">
                <a:effectLst>
                  <a:outerShdw blurRad="38100" dist="38100" dir="2700000" algn="tl">
                    <a:srgbClr val="000000">
                      <a:alpha val="43137"/>
                    </a:srgbClr>
                  </a:outerShdw>
                </a:effectLst>
              </a:rPr>
              <a:t>parquet de </a:t>
            </a:r>
            <a:r>
              <a:rPr lang="fr-FR" dirty="0" smtClean="0">
                <a:effectLst>
                  <a:outerShdw blurRad="38100" dist="38100" dir="2700000" algn="tl">
                    <a:srgbClr val="000000">
                      <a:alpha val="43137"/>
                    </a:srgbClr>
                  </a:outerShdw>
                </a:effectLst>
              </a:rPr>
              <a:t>Bosnie-Herzégovine.</a:t>
            </a:r>
          </a:p>
          <a:p>
            <a:pPr eaLnBrk="0" fontAlgn="base" hangingPunct="0">
              <a:spcBef>
                <a:spcPct val="50000"/>
              </a:spcBef>
              <a:spcAft>
                <a:spcPct val="0"/>
              </a:spcAft>
            </a:pPr>
            <a:r>
              <a:rPr lang="fr-FR" dirty="0">
                <a:effectLst>
                  <a:outerShdw blurRad="38100" dist="38100" dir="2700000" algn="tl">
                    <a:srgbClr val="000000">
                      <a:alpha val="43137"/>
                    </a:srgbClr>
                  </a:outerShdw>
                </a:effectLst>
              </a:rPr>
              <a:t>Compétente pour les crimes de guerre,</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en parallèle de la justice ordinaire.</a:t>
            </a:r>
          </a:p>
          <a:p>
            <a:pPr eaLnBrk="0" fontAlgn="base" hangingPunct="0">
              <a:spcBef>
                <a:spcPct val="50000"/>
              </a:spcBef>
              <a:spcAft>
                <a:spcPct val="0"/>
              </a:spcAft>
            </a:pPr>
            <a:r>
              <a:rPr lang="fr-FR" dirty="0" smtClean="0">
                <a:effectLst>
                  <a:outerShdw blurRad="38100" dist="38100" dir="2700000" algn="tl">
                    <a:srgbClr val="000000">
                      <a:alpha val="43137"/>
                    </a:srgbClr>
                  </a:outerShdw>
                </a:effectLst>
              </a:rPr>
              <a:t>Dans le but </a:t>
            </a:r>
            <a:r>
              <a:rPr lang="fr-FR" dirty="0" smtClean="0"/>
              <a:t>d'accélérer </a:t>
            </a:r>
            <a:r>
              <a:rPr lang="fr-FR" dirty="0"/>
              <a:t>la </a:t>
            </a:r>
            <a:r>
              <a:rPr lang="fr-FR" dirty="0" smtClean="0"/>
              <a:t>réconciliation.</a:t>
            </a:r>
            <a:endParaRPr lang="fr-FR" dirty="0" smtClean="0">
              <a:effectLst>
                <a:outerShdw blurRad="38100" dist="38100" dir="2700000" algn="tl">
                  <a:srgbClr val="000000">
                    <a:alpha val="43137"/>
                  </a:srgbClr>
                </a:outerShdw>
              </a:effectLst>
            </a:endParaRPr>
          </a:p>
          <a:p>
            <a:pPr eaLnBrk="0" fontAlgn="base" hangingPunct="0">
              <a:spcBef>
                <a:spcPct val="50000"/>
              </a:spcBef>
              <a:spcAft>
                <a:spcPct val="0"/>
              </a:spcAft>
            </a:pPr>
            <a:r>
              <a:rPr lang="fr-FR" dirty="0" smtClean="0">
                <a:effectLst>
                  <a:outerShdw blurRad="38100" dist="38100" dir="2700000" algn="tl">
                    <a:srgbClr val="000000">
                      <a:alpha val="43137"/>
                    </a:srgbClr>
                  </a:outerShdw>
                </a:effectLst>
              </a:rPr>
              <a:t> 2012 : fin de la présence des juges internationaux</a:t>
            </a:r>
          </a:p>
          <a:p>
            <a:pPr eaLnBrk="0" fontAlgn="base" hangingPunct="0">
              <a:spcBef>
                <a:spcPct val="50000"/>
              </a:spcBef>
              <a:spcAft>
                <a:spcPct val="0"/>
              </a:spcAft>
            </a:pPr>
            <a:endParaRPr lang="fr-FR" dirty="0" smtClean="0">
              <a:effectLst>
                <a:outerShdw blurRad="38100" dist="38100" dir="2700000" algn="tl">
                  <a:srgbClr val="000000">
                    <a:alpha val="43137"/>
                  </a:srgbClr>
                </a:outerShdw>
              </a:effectLst>
            </a:endParaRPr>
          </a:p>
          <a:p>
            <a:pPr algn="just" eaLnBrk="0" fontAlgn="base" hangingPunct="0">
              <a:spcBef>
                <a:spcPct val="50000"/>
              </a:spcBef>
              <a:spcAft>
                <a:spcPct val="0"/>
              </a:spcAft>
            </a:pPr>
            <a:endParaRPr lang="fr-FR" dirty="0">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660" y="1987226"/>
            <a:ext cx="2221873" cy="2331496"/>
          </a:xfrm>
          <a:prstGeom prst="rect">
            <a:avLst/>
          </a:prstGeom>
          <a:ln>
            <a:noFill/>
          </a:ln>
          <a:effectLst>
            <a:outerShdw blurRad="190500" algn="tl" rotWithShape="0">
              <a:srgbClr val="000000">
                <a:alpha val="70000"/>
              </a:srgbClr>
            </a:outerShdw>
          </a:effectLst>
        </p:spPr>
      </p:pic>
      <p:sp>
        <p:nvSpPr>
          <p:cNvPr id="5" name="ZoneTexte 4"/>
          <p:cNvSpPr txBox="1"/>
          <p:nvPr/>
        </p:nvSpPr>
        <p:spPr>
          <a:xfrm>
            <a:off x="7778331" y="3773978"/>
            <a:ext cx="3037113" cy="1077218"/>
          </a:xfrm>
          <a:prstGeom prst="rect">
            <a:avLst/>
          </a:prstGeom>
          <a:noFill/>
        </p:spPr>
        <p:txBody>
          <a:bodyPr wrap="none" rtlCol="0">
            <a:spAutoFit/>
          </a:bodyPr>
          <a:lstStyle/>
          <a:p>
            <a:pPr algn="ctr"/>
            <a:r>
              <a:rPr lang="fr-FR" sz="1600" dirty="0" smtClean="0">
                <a:solidFill>
                  <a:schemeClr val="bg1"/>
                </a:solidFill>
              </a:rPr>
              <a:t>Evolution des juridictions hybrides</a:t>
            </a:r>
            <a:br>
              <a:rPr lang="fr-FR" sz="1600" dirty="0" smtClean="0">
                <a:solidFill>
                  <a:schemeClr val="bg1"/>
                </a:solidFill>
              </a:rPr>
            </a:br>
            <a:r>
              <a:rPr lang="fr-FR" sz="1600" dirty="0" smtClean="0">
                <a:solidFill>
                  <a:schemeClr val="bg1"/>
                </a:solidFill>
              </a:rPr>
              <a:t> vers un tribunal national, </a:t>
            </a:r>
            <a:br>
              <a:rPr lang="fr-FR" sz="1600" dirty="0" smtClean="0">
                <a:solidFill>
                  <a:schemeClr val="bg1"/>
                </a:solidFill>
              </a:rPr>
            </a:br>
            <a:r>
              <a:rPr lang="fr-FR" sz="1600" dirty="0" smtClean="0">
                <a:solidFill>
                  <a:schemeClr val="bg1"/>
                </a:solidFill>
              </a:rPr>
              <a:t>ne comprenant plus </a:t>
            </a:r>
            <a:br>
              <a:rPr lang="fr-FR" sz="1600" dirty="0" smtClean="0">
                <a:solidFill>
                  <a:schemeClr val="bg1"/>
                </a:solidFill>
              </a:rPr>
            </a:br>
            <a:r>
              <a:rPr lang="fr-FR" sz="1600" dirty="0" smtClean="0">
                <a:solidFill>
                  <a:schemeClr val="bg1"/>
                </a:solidFill>
              </a:rPr>
              <a:t>de juges internationaux</a:t>
            </a:r>
            <a:endParaRPr lang="fr-FR" sz="1600" dirty="0">
              <a:solidFill>
                <a:schemeClr val="bg1"/>
              </a:solidFill>
            </a:endParaRPr>
          </a:p>
        </p:txBody>
      </p:sp>
      <p:sp>
        <p:nvSpPr>
          <p:cNvPr id="17" name="ZoneTexte 16"/>
          <p:cNvSpPr txBox="1"/>
          <p:nvPr/>
        </p:nvSpPr>
        <p:spPr>
          <a:xfrm rot="5400000">
            <a:off x="6567176" y="6551032"/>
            <a:ext cx="458783" cy="246221"/>
          </a:xfrm>
          <a:prstGeom prst="rect">
            <a:avLst/>
          </a:prstGeom>
          <a:noFill/>
        </p:spPr>
        <p:txBody>
          <a:bodyPr wrap="square" rtlCol="0">
            <a:spAutoFit/>
          </a:bodyPr>
          <a:lstStyle/>
          <a:p>
            <a:r>
              <a:rPr lang="fr-FR" sz="1000" dirty="0" smtClean="0"/>
              <a:t>2005</a:t>
            </a:r>
            <a:endParaRPr lang="fr-FR" sz="1000" dirty="0"/>
          </a:p>
        </p:txBody>
      </p:sp>
      <p:sp>
        <p:nvSpPr>
          <p:cNvPr id="18" name="ZoneTexte 17"/>
          <p:cNvSpPr txBox="1"/>
          <p:nvPr/>
        </p:nvSpPr>
        <p:spPr>
          <a:xfrm rot="5400000">
            <a:off x="10172436" y="6573525"/>
            <a:ext cx="461303" cy="246221"/>
          </a:xfrm>
          <a:prstGeom prst="rect">
            <a:avLst/>
          </a:prstGeom>
          <a:noFill/>
        </p:spPr>
        <p:txBody>
          <a:bodyPr wrap="square" rtlCol="0">
            <a:spAutoFit/>
          </a:bodyPr>
          <a:lstStyle/>
          <a:p>
            <a:r>
              <a:rPr lang="fr-FR" sz="1000" dirty="0" smtClean="0"/>
              <a:t>2012</a:t>
            </a:r>
            <a:endParaRPr lang="fr-FR" sz="1000" dirty="0"/>
          </a:p>
        </p:txBody>
      </p:sp>
    </p:spTree>
    <p:extLst>
      <p:ext uri="{BB962C8B-B14F-4D97-AF65-F5344CB8AC3E}">
        <p14:creationId xmlns:p14="http://schemas.microsoft.com/office/powerpoint/2010/main" val="213517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3164" y="365125"/>
            <a:ext cx="10200406" cy="1325563"/>
          </a:xfrm>
        </p:spPr>
        <p:txBody>
          <a:bodyPr>
            <a:normAutofit fontScale="90000"/>
          </a:bodyPr>
          <a:lstStyle/>
          <a:p>
            <a:pPr algn="r"/>
            <a:r>
              <a:rPr lang="fr-FR" b="1" dirty="0">
                <a:solidFill>
                  <a:srgbClr val="C00000"/>
                </a:solidFill>
                <a:effectLst>
                  <a:outerShdw blurRad="38100" dist="38100" dir="2700000" algn="tl">
                    <a:srgbClr val="000000">
                      <a:alpha val="43137"/>
                    </a:srgbClr>
                  </a:outerShdw>
                </a:effectLst>
                <a:latin typeface="+mn-lt"/>
              </a:rPr>
              <a:t>3.- Juger sans déposséder les </a:t>
            </a:r>
            <a:r>
              <a:rPr lang="fr-FR" b="1" dirty="0" smtClean="0">
                <a:solidFill>
                  <a:srgbClr val="C00000"/>
                </a:solidFill>
                <a:effectLst>
                  <a:outerShdw blurRad="38100" dist="38100" dir="2700000" algn="tl">
                    <a:srgbClr val="000000">
                      <a:alpha val="43137"/>
                    </a:srgbClr>
                  </a:outerShdw>
                </a:effectLst>
                <a:latin typeface="+mn-lt"/>
              </a:rPr>
              <a:t>Etats </a:t>
            </a:r>
            <a:r>
              <a:rPr lang="fr-FR" b="1" dirty="0">
                <a:solidFill>
                  <a:srgbClr val="C00000"/>
                </a:solidFill>
                <a:effectLst>
                  <a:outerShdw blurRad="38100" dist="38100" dir="2700000" algn="tl">
                    <a:srgbClr val="000000">
                      <a:alpha val="43137"/>
                    </a:srgbClr>
                  </a:outerShdw>
                </a:effectLst>
                <a:latin typeface="+mn-lt"/>
              </a:rPr>
              <a:t>et les </a:t>
            </a:r>
            <a:r>
              <a:rPr lang="fr-FR" b="1" dirty="0" smtClean="0">
                <a:solidFill>
                  <a:srgbClr val="C00000"/>
                </a:solidFill>
                <a:effectLst>
                  <a:outerShdw blurRad="38100" dist="38100" dir="2700000" algn="tl">
                    <a:srgbClr val="000000">
                      <a:alpha val="43137"/>
                    </a:srgbClr>
                  </a:outerShdw>
                </a:effectLst>
                <a:latin typeface="+mn-lt"/>
              </a:rPr>
              <a:t>victimes</a:t>
            </a:r>
            <a:r>
              <a:rPr lang="fr-FR" b="1" dirty="0">
                <a:solidFill>
                  <a:srgbClr val="C00000"/>
                </a:solidFill>
                <a:effectLst>
                  <a:outerShdw blurRad="38100" dist="38100" dir="2700000" algn="tl">
                    <a:srgbClr val="000000">
                      <a:alpha val="43137"/>
                    </a:srgbClr>
                  </a:outerShdw>
                </a:effectLst>
                <a:latin typeface="+mn-lt"/>
              </a:rPr>
              <a:t/>
            </a:r>
            <a:br>
              <a:rPr lang="fr-FR" b="1" dirty="0">
                <a:solidFill>
                  <a:srgbClr val="C00000"/>
                </a:solidFill>
                <a:effectLst>
                  <a:outerShdw blurRad="38100" dist="38100" dir="2700000" algn="tl">
                    <a:srgbClr val="000000">
                      <a:alpha val="43137"/>
                    </a:srgbClr>
                  </a:outerShdw>
                </a:effectLst>
                <a:latin typeface="+mn-lt"/>
              </a:rPr>
            </a:br>
            <a:endParaRPr lang="fr-FR" dirty="0">
              <a:latin typeface="+mn-lt"/>
            </a:endParaRPr>
          </a:p>
        </p:txBody>
      </p:sp>
      <p:sp>
        <p:nvSpPr>
          <p:cNvPr id="6" name="Rectangle 5"/>
          <p:cNvSpPr/>
          <p:nvPr/>
        </p:nvSpPr>
        <p:spPr>
          <a:xfrm>
            <a:off x="838200" y="6492240"/>
            <a:ext cx="11353800" cy="36576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 name="Groupe 9"/>
          <p:cNvGrpSpPr/>
          <p:nvPr/>
        </p:nvGrpSpPr>
        <p:grpSpPr>
          <a:xfrm>
            <a:off x="904811" y="6513756"/>
            <a:ext cx="5260490" cy="366088"/>
            <a:chOff x="904811" y="6513756"/>
            <a:chExt cx="5260490" cy="366088"/>
          </a:xfrm>
        </p:grpSpPr>
        <p:sp>
          <p:nvSpPr>
            <p:cNvPr id="11" name="ZoneTexte 10"/>
            <p:cNvSpPr txBox="1"/>
            <p:nvPr/>
          </p:nvSpPr>
          <p:spPr>
            <a:xfrm>
              <a:off x="904811" y="6513756"/>
              <a:ext cx="338554" cy="365760"/>
            </a:xfrm>
            <a:prstGeom prst="rect">
              <a:avLst/>
            </a:prstGeom>
            <a:noFill/>
          </p:spPr>
          <p:txBody>
            <a:bodyPr vert="vert" wrap="square" rtlCol="0">
              <a:spAutoFit/>
            </a:bodyPr>
            <a:lstStyle/>
            <a:p>
              <a:r>
                <a:rPr lang="fr-FR" sz="1000" dirty="0" smtClean="0"/>
                <a:t>1945</a:t>
              </a:r>
              <a:endParaRPr lang="fr-FR" sz="1000" dirty="0"/>
            </a:p>
          </p:txBody>
        </p:sp>
        <p:sp>
          <p:nvSpPr>
            <p:cNvPr id="12" name="ZoneTexte 11"/>
            <p:cNvSpPr txBox="1"/>
            <p:nvPr/>
          </p:nvSpPr>
          <p:spPr>
            <a:xfrm>
              <a:off x="1243365" y="6524619"/>
              <a:ext cx="338554" cy="355225"/>
            </a:xfrm>
            <a:prstGeom prst="rect">
              <a:avLst/>
            </a:prstGeom>
            <a:noFill/>
          </p:spPr>
          <p:txBody>
            <a:bodyPr vert="vert" wrap="none" rtlCol="0">
              <a:spAutoFit/>
            </a:bodyPr>
            <a:lstStyle/>
            <a:p>
              <a:r>
                <a:rPr lang="fr-FR" sz="1000" dirty="0"/>
                <a:t>1946</a:t>
              </a:r>
            </a:p>
          </p:txBody>
        </p:sp>
        <p:sp>
          <p:nvSpPr>
            <p:cNvPr id="13" name="ZoneTexte 12"/>
            <p:cNvSpPr txBox="1"/>
            <p:nvPr/>
          </p:nvSpPr>
          <p:spPr>
            <a:xfrm>
              <a:off x="3192292" y="6524619"/>
              <a:ext cx="338554" cy="355225"/>
            </a:xfrm>
            <a:prstGeom prst="rect">
              <a:avLst/>
            </a:prstGeom>
            <a:noFill/>
          </p:spPr>
          <p:txBody>
            <a:bodyPr vert="vert" wrap="none" rtlCol="0">
              <a:spAutoFit/>
            </a:bodyPr>
            <a:lstStyle/>
            <a:p>
              <a:r>
                <a:rPr lang="fr-FR" sz="1000" dirty="0" smtClean="0"/>
                <a:t>1961</a:t>
              </a:r>
              <a:endParaRPr lang="fr-FR" sz="1000" dirty="0"/>
            </a:p>
          </p:txBody>
        </p:sp>
        <p:sp>
          <p:nvSpPr>
            <p:cNvPr id="14" name="ZoneTexte 13"/>
            <p:cNvSpPr txBox="1"/>
            <p:nvPr/>
          </p:nvSpPr>
          <p:spPr>
            <a:xfrm>
              <a:off x="4727634" y="6524619"/>
              <a:ext cx="338554" cy="355225"/>
            </a:xfrm>
            <a:prstGeom prst="rect">
              <a:avLst/>
            </a:prstGeom>
            <a:noFill/>
          </p:spPr>
          <p:txBody>
            <a:bodyPr vert="vert" wrap="none" rtlCol="0">
              <a:spAutoFit/>
            </a:bodyPr>
            <a:lstStyle/>
            <a:p>
              <a:r>
                <a:rPr lang="fr-FR" sz="1000" dirty="0" smtClean="0"/>
                <a:t>1987</a:t>
              </a:r>
              <a:endParaRPr lang="fr-FR" sz="1000" dirty="0"/>
            </a:p>
          </p:txBody>
        </p:sp>
        <p:sp>
          <p:nvSpPr>
            <p:cNvPr id="15" name="ZoneTexte 14"/>
            <p:cNvSpPr txBox="1"/>
            <p:nvPr/>
          </p:nvSpPr>
          <p:spPr>
            <a:xfrm>
              <a:off x="5310496" y="6524619"/>
              <a:ext cx="338554" cy="355225"/>
            </a:xfrm>
            <a:prstGeom prst="rect">
              <a:avLst/>
            </a:prstGeom>
            <a:noFill/>
          </p:spPr>
          <p:txBody>
            <a:bodyPr vert="vert" wrap="none" rtlCol="0">
              <a:spAutoFit/>
            </a:bodyPr>
            <a:lstStyle/>
            <a:p>
              <a:r>
                <a:rPr lang="fr-FR" sz="1000" dirty="0" smtClean="0"/>
                <a:t>1994</a:t>
              </a:r>
              <a:endParaRPr lang="fr-FR" sz="1000" dirty="0"/>
            </a:p>
          </p:txBody>
        </p:sp>
        <p:sp>
          <p:nvSpPr>
            <p:cNvPr id="16" name="ZoneTexte 15"/>
            <p:cNvSpPr txBox="1"/>
            <p:nvPr/>
          </p:nvSpPr>
          <p:spPr>
            <a:xfrm>
              <a:off x="5826747" y="6524619"/>
              <a:ext cx="338554" cy="355225"/>
            </a:xfrm>
            <a:prstGeom prst="rect">
              <a:avLst/>
            </a:prstGeom>
            <a:noFill/>
          </p:spPr>
          <p:txBody>
            <a:bodyPr vert="vert" wrap="none" rtlCol="0">
              <a:spAutoFit/>
            </a:bodyPr>
            <a:lstStyle/>
            <a:p>
              <a:r>
                <a:rPr lang="fr-FR" sz="1000" dirty="0" smtClean="0"/>
                <a:t>1997</a:t>
              </a:r>
              <a:endParaRPr lang="fr-FR" sz="1000" dirty="0"/>
            </a:p>
          </p:txBody>
        </p:sp>
      </p:grpSp>
      <p:sp>
        <p:nvSpPr>
          <p:cNvPr id="3" name="ZoneTexte 2"/>
          <p:cNvSpPr txBox="1"/>
          <p:nvPr/>
        </p:nvSpPr>
        <p:spPr>
          <a:xfrm>
            <a:off x="2779492" y="1980170"/>
            <a:ext cx="4777208" cy="3524042"/>
          </a:xfrm>
          <a:prstGeom prst="rect">
            <a:avLst/>
          </a:prstGeom>
          <a:noFill/>
        </p:spPr>
        <p:txBody>
          <a:bodyPr wrap="square" rtlCol="0">
            <a:spAutoFit/>
          </a:bodyPr>
          <a:lstStyle/>
          <a:p>
            <a:pPr algn="just" eaLnBrk="0" fontAlgn="base" hangingPunct="0">
              <a:spcBef>
                <a:spcPct val="50000"/>
              </a:spcBef>
              <a:spcAft>
                <a:spcPct val="0"/>
              </a:spcAft>
            </a:pPr>
            <a:r>
              <a:rPr lang="fr-FR" dirty="0" smtClean="0">
                <a:effectLst>
                  <a:outerShdw blurRad="38100" dist="38100" dir="2700000" algn="tl">
                    <a:srgbClr val="000000">
                      <a:alpha val="43137"/>
                    </a:srgbClr>
                  </a:outerShdw>
                </a:effectLst>
              </a:rPr>
              <a:t>Exemple d’entraide judiciaire:</a:t>
            </a:r>
          </a:p>
          <a:p>
            <a:pPr eaLnBrk="0" fontAlgn="base" hangingPunct="0">
              <a:spcBef>
                <a:spcPct val="50000"/>
              </a:spcBef>
              <a:spcAft>
                <a:spcPct val="0"/>
              </a:spcAft>
            </a:pPr>
            <a:r>
              <a:rPr lang="fr-FR" dirty="0" smtClean="0">
                <a:effectLst>
                  <a:outerShdw blurRad="38100" dist="38100" dir="2700000" algn="tl">
                    <a:srgbClr val="000000">
                      <a:alpha val="43137"/>
                    </a:srgbClr>
                  </a:outerShdw>
                </a:effectLst>
              </a:rPr>
              <a:t>2003, création de 4 nouvelles chambres spécialisée en Croatie </a:t>
            </a:r>
            <a:r>
              <a:rPr lang="fr-FR" sz="1600" dirty="0"/>
              <a:t>(tribunaux de canton</a:t>
            </a:r>
            <a:br>
              <a:rPr lang="fr-FR" sz="1600" dirty="0"/>
            </a:br>
            <a:r>
              <a:rPr lang="fr-FR" sz="1600" dirty="0"/>
              <a:t>de Zagreb, Osijek, Rijeka et Split )</a:t>
            </a:r>
            <a:br>
              <a:rPr lang="fr-FR" sz="1600" dirty="0"/>
            </a:br>
            <a:r>
              <a:rPr lang="fr-FR" dirty="0" smtClean="0">
                <a:effectLst>
                  <a:outerShdw blurRad="38100" dist="38100" dir="2700000" algn="tl">
                    <a:srgbClr val="000000">
                      <a:alpha val="43137"/>
                    </a:srgbClr>
                  </a:outerShdw>
                </a:effectLst>
              </a:rPr>
              <a:t>et en Serbie </a:t>
            </a:r>
            <a:r>
              <a:rPr lang="fr-FR" sz="1600" dirty="0"/>
              <a:t>(tribunal de district de Belgrade)</a:t>
            </a:r>
          </a:p>
          <a:p>
            <a:pPr eaLnBrk="0" fontAlgn="base" hangingPunct="0">
              <a:spcBef>
                <a:spcPct val="50000"/>
              </a:spcBef>
              <a:spcAft>
                <a:spcPct val="0"/>
              </a:spcAft>
            </a:pPr>
            <a:r>
              <a:rPr lang="fr-FR" dirty="0" smtClean="0">
                <a:effectLst>
                  <a:outerShdw blurRad="38100" dist="38100" dir="2700000" algn="tl">
                    <a:srgbClr val="000000">
                      <a:alpha val="43137"/>
                    </a:srgbClr>
                  </a:outerShdw>
                </a:effectLst>
              </a:rPr>
              <a:t>2005, transfert de causes du TPIY</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vers la section croate</a:t>
            </a:r>
          </a:p>
          <a:p>
            <a:pPr eaLnBrk="0" fontAlgn="base" hangingPunct="0">
              <a:spcBef>
                <a:spcPct val="50000"/>
              </a:spcBef>
              <a:spcAft>
                <a:spcPct val="0"/>
              </a:spcAft>
            </a:pPr>
            <a:r>
              <a:rPr lang="fr-FR" dirty="0" smtClean="0">
                <a:effectLst>
                  <a:outerShdw blurRad="38100" dist="38100" dir="2700000" algn="tl">
                    <a:srgbClr val="000000">
                      <a:alpha val="43137"/>
                    </a:srgbClr>
                  </a:outerShdw>
                </a:effectLst>
              </a:rPr>
              <a:t>2007, Transfert vers la section serbe</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de l’affaire Vladimir </a:t>
            </a:r>
            <a:r>
              <a:rPr lang="fr-FR" dirty="0" err="1" smtClean="0">
                <a:effectLst>
                  <a:outerShdw blurRad="38100" dist="38100" dir="2700000" algn="tl">
                    <a:srgbClr val="000000">
                      <a:alpha val="43137"/>
                    </a:srgbClr>
                  </a:outerShdw>
                </a:effectLst>
              </a:rPr>
              <a:t>Kovacevic</a:t>
            </a:r>
            <a:r>
              <a:rPr lang="fr-FR" dirty="0" smtClean="0">
                <a:effectLst>
                  <a:outerShdw blurRad="38100" dist="38100" dir="2700000" algn="tl">
                    <a:srgbClr val="000000">
                      <a:alpha val="43137"/>
                    </a:srgbClr>
                  </a:outerShdw>
                </a:effectLst>
              </a:rPr>
              <a:t> (attaque de </a:t>
            </a:r>
            <a:r>
              <a:rPr lang="fr-FR" dirty="0" err="1" smtClean="0">
                <a:effectLst>
                  <a:outerShdw blurRad="38100" dist="38100" dir="2700000" algn="tl">
                    <a:srgbClr val="000000">
                      <a:alpha val="43137"/>
                    </a:srgbClr>
                  </a:outerShdw>
                </a:effectLst>
              </a:rPr>
              <a:t>Dubrownic</a:t>
            </a:r>
            <a:r>
              <a:rPr lang="fr-FR" dirty="0" smtClean="0">
                <a:effectLst>
                  <a:outerShdw blurRad="38100" dist="38100" dir="2700000" algn="tl">
                    <a:srgbClr val="000000">
                      <a:alpha val="43137"/>
                    </a:srgbClr>
                  </a:outerShdw>
                </a:effectLst>
              </a:rPr>
              <a:t>)</a:t>
            </a:r>
            <a:br>
              <a:rPr lang="fr-FR" dirty="0" smtClean="0">
                <a:effectLst>
                  <a:outerShdw blurRad="38100" dist="38100" dir="2700000" algn="tl">
                    <a:srgbClr val="000000">
                      <a:alpha val="43137"/>
                    </a:srgbClr>
                  </a:outerShdw>
                </a:effectLst>
              </a:rPr>
            </a:br>
            <a:endParaRPr lang="fr-FR" dirty="0">
              <a:effectLst>
                <a:outerShdw blurRad="38100" dist="38100" dir="2700000" algn="tl">
                  <a:srgbClr val="000000">
                    <a:alpha val="43137"/>
                  </a:srgbClr>
                </a:outerShdw>
              </a:effectLst>
            </a:endParaRPr>
          </a:p>
        </p:txBody>
      </p:sp>
      <p:grpSp>
        <p:nvGrpSpPr>
          <p:cNvPr id="17" name="Groupe 16"/>
          <p:cNvGrpSpPr/>
          <p:nvPr/>
        </p:nvGrpSpPr>
        <p:grpSpPr>
          <a:xfrm>
            <a:off x="6861042" y="1365927"/>
            <a:ext cx="4752528" cy="4752528"/>
            <a:chOff x="6861042" y="1365927"/>
            <a:chExt cx="4752528" cy="4752528"/>
          </a:xfrm>
        </p:grpSpPr>
        <p:sp>
          <p:nvSpPr>
            <p:cNvPr id="7" name="Ellipse 6"/>
            <p:cNvSpPr/>
            <p:nvPr/>
          </p:nvSpPr>
          <p:spPr bwMode="auto">
            <a:xfrm>
              <a:off x="6861042" y="1365927"/>
              <a:ext cx="4752528" cy="4752528"/>
            </a:xfrm>
            <a:prstGeom prst="ellipse">
              <a:avLst/>
            </a:prstGeom>
            <a:solidFill>
              <a:schemeClr val="accent2">
                <a:lumMod val="75000"/>
              </a:schemeClr>
            </a:solidFill>
            <a:ln>
              <a:noFill/>
            </a:ln>
            <a:effectLst/>
            <a:scene3d>
              <a:camera prst="orthographicFront"/>
              <a:lightRig rig="threePt" dir="t"/>
            </a:scene3d>
            <a:sp3d>
              <a:bevelT/>
            </a:sp3d>
            <a:extLst/>
          </p:spPr>
          <p:txBody>
            <a:bodyPr vert="horz" wrap="square" lIns="91440" tIns="45720" rIns="91440" bIns="45720" numCol="1" rtlCol="0" anchor="ctr" anchorCtr="1" compatLnSpc="1">
              <a:prstTxWarp prst="textNoShape">
                <a:avLst/>
              </a:prstTxWarp>
              <a:noAutofit/>
            </a:bodyPr>
            <a:lstStyle/>
            <a:p>
              <a:pPr algn="just" eaLnBrk="0" fontAlgn="base" hangingPunct="0">
                <a:spcBef>
                  <a:spcPct val="50000"/>
                </a:spcBef>
                <a:spcAft>
                  <a:spcPct val="0"/>
                </a:spcAft>
              </a:pPr>
              <a:r>
                <a:rPr lang="fr-FR" b="1" dirty="0" smtClean="0">
                  <a:solidFill>
                    <a:schemeClr val="bg1"/>
                  </a:solidFill>
                  <a:effectLst>
                    <a:outerShdw blurRad="38100" dist="38100" dir="2700000" algn="tl">
                      <a:srgbClr val="000000">
                        <a:alpha val="43137"/>
                      </a:srgbClr>
                    </a:outerShdw>
                  </a:effectLst>
                </a:rPr>
                <a:t> </a:t>
              </a:r>
              <a:endParaRPr lang="fr-FR" sz="2400" b="1" dirty="0">
                <a:ln w="18415" cmpd="sng">
                  <a:solidFill>
                    <a:srgbClr val="FFFFFF"/>
                  </a:solidFill>
                  <a:prstDash val="solid"/>
                </a:ln>
                <a:solidFill>
                  <a:schemeClr val="bg1"/>
                </a:solidFill>
                <a:effectLst>
                  <a:outerShdw blurRad="38100" dist="38100" dir="2700000" algn="tl">
                    <a:srgbClr val="000000">
                      <a:alpha val="43137"/>
                    </a:srgbClr>
                  </a:outerShdw>
                </a:effectLst>
              </a:endParaRPr>
            </a:p>
          </p:txBody>
        </p:sp>
        <p:sp>
          <p:nvSpPr>
            <p:cNvPr id="9" name="ZoneTexte 8"/>
            <p:cNvSpPr txBox="1"/>
            <p:nvPr/>
          </p:nvSpPr>
          <p:spPr>
            <a:xfrm>
              <a:off x="7190383" y="1987226"/>
              <a:ext cx="4183389" cy="1015663"/>
            </a:xfrm>
            <a:prstGeom prst="rect">
              <a:avLst/>
            </a:prstGeom>
            <a:noFill/>
          </p:spPr>
          <p:txBody>
            <a:bodyPr wrap="none" rtlCol="0">
              <a:spAutoFit/>
            </a:bodyPr>
            <a:lstStyle/>
            <a:p>
              <a:pPr algn="ct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La Justice Pénale Internationale</a:t>
              </a:r>
            </a:p>
            <a:p>
              <a:pPr algn="ctr"/>
              <a:r>
                <a:rPr lang="fr-FR" sz="2000" dirty="0">
                  <a:ln w="18415" cmpd="sng">
                    <a:solidFill>
                      <a:srgbClr val="FFFFFF"/>
                    </a:solidFill>
                    <a:prstDash val="solid"/>
                  </a:ln>
                  <a:solidFill>
                    <a:srgbClr val="FFFFFF"/>
                  </a:solidFill>
                  <a:effectLst>
                    <a:outerShdw blurRad="38100" dist="38100" dir="2700000" algn="tl">
                      <a:srgbClr val="000000">
                        <a:alpha val="43137"/>
                      </a:srgbClr>
                    </a:outerShdw>
                  </a:effectLst>
                </a:rPr>
                <a:t>e</a:t>
              </a: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t </a:t>
              </a:r>
              <a:b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b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les juridictions nationales spécialisées </a:t>
              </a:r>
              <a:endParaRPr lang="fr-FR" sz="2000" i="1"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ZoneTexte 4"/>
            <p:cNvSpPr txBox="1"/>
            <p:nvPr/>
          </p:nvSpPr>
          <p:spPr>
            <a:xfrm>
              <a:off x="7177591" y="3749554"/>
              <a:ext cx="4208973" cy="1323439"/>
            </a:xfrm>
            <a:prstGeom prst="rect">
              <a:avLst/>
            </a:prstGeom>
            <a:noFill/>
          </p:spPr>
          <p:txBody>
            <a:bodyPr wrap="none" rtlCol="0">
              <a:spAutoFit/>
            </a:bodyPr>
            <a:lstStyle/>
            <a:p>
              <a:pPr algn="ctr"/>
              <a:r>
                <a:rPr lang="fr-FR" sz="1600" dirty="0">
                  <a:solidFill>
                    <a:schemeClr val="bg1"/>
                  </a:solidFill>
                </a:rPr>
                <a:t>D</a:t>
              </a:r>
              <a:r>
                <a:rPr lang="fr-FR" sz="1600" dirty="0" smtClean="0">
                  <a:solidFill>
                    <a:schemeClr val="bg1"/>
                  </a:solidFill>
                </a:rPr>
                <a:t>es sections spécialisée, </a:t>
              </a:r>
              <a:br>
                <a:rPr lang="fr-FR" sz="1600" dirty="0" smtClean="0">
                  <a:solidFill>
                    <a:schemeClr val="bg1"/>
                  </a:solidFill>
                </a:rPr>
              </a:br>
              <a:r>
                <a:rPr lang="fr-FR" sz="1600" dirty="0" smtClean="0">
                  <a:solidFill>
                    <a:schemeClr val="bg1"/>
                  </a:solidFill>
                </a:rPr>
                <a:t>au sein des juridictions nationales,</a:t>
              </a:r>
            </a:p>
            <a:p>
              <a:pPr algn="ctr"/>
              <a:r>
                <a:rPr lang="fr-FR" sz="1600" dirty="0">
                  <a:solidFill>
                    <a:schemeClr val="bg1"/>
                  </a:solidFill>
                </a:rPr>
                <a:t>c</a:t>
              </a:r>
              <a:r>
                <a:rPr lang="fr-FR" sz="1600" dirty="0" smtClean="0">
                  <a:solidFill>
                    <a:schemeClr val="bg1"/>
                  </a:solidFill>
                </a:rPr>
                <a:t>ollaborent avec la justice pénale internationale </a:t>
              </a:r>
              <a:br>
                <a:rPr lang="fr-FR" sz="1600" dirty="0" smtClean="0">
                  <a:solidFill>
                    <a:schemeClr val="bg1"/>
                  </a:solidFill>
                </a:rPr>
              </a:br>
              <a:r>
                <a:rPr lang="fr-FR" sz="1600" dirty="0" smtClean="0">
                  <a:solidFill>
                    <a:schemeClr val="bg1"/>
                  </a:solidFill>
                </a:rPr>
                <a:t> pour connaître </a:t>
              </a:r>
              <a:br>
                <a:rPr lang="fr-FR" sz="1600" dirty="0" smtClean="0">
                  <a:solidFill>
                    <a:schemeClr val="bg1"/>
                  </a:solidFill>
                </a:rPr>
              </a:br>
              <a:r>
                <a:rPr lang="fr-FR" sz="1600" dirty="0" smtClean="0">
                  <a:solidFill>
                    <a:schemeClr val="bg1"/>
                  </a:solidFill>
                </a:rPr>
                <a:t>des crimes de guerre les moins graves</a:t>
              </a:r>
              <a:endParaRPr lang="fr-FR" sz="1600" dirty="0">
                <a:solidFill>
                  <a:schemeClr val="bg1"/>
                </a:solidFill>
              </a:endParaRPr>
            </a:p>
          </p:txBody>
        </p:sp>
      </p:gr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96" y="2670628"/>
            <a:ext cx="2143125" cy="2143125"/>
          </a:xfrm>
          <a:prstGeom prst="rect">
            <a:avLst/>
          </a:prstGeom>
        </p:spPr>
      </p:pic>
    </p:spTree>
    <p:extLst>
      <p:ext uri="{BB962C8B-B14F-4D97-AF65-F5344CB8AC3E}">
        <p14:creationId xmlns:p14="http://schemas.microsoft.com/office/powerpoint/2010/main" val="93044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8224" y="365125"/>
            <a:ext cx="10225345" cy="1325563"/>
          </a:xfrm>
        </p:spPr>
        <p:txBody>
          <a:bodyPr>
            <a:normAutofit fontScale="90000"/>
          </a:bodyPr>
          <a:lstStyle/>
          <a:p>
            <a:pPr algn="r"/>
            <a:r>
              <a:rPr lang="fr-FR" b="1" dirty="0">
                <a:solidFill>
                  <a:srgbClr val="C00000"/>
                </a:solidFill>
                <a:effectLst>
                  <a:outerShdw blurRad="38100" dist="38100" dir="2700000" algn="tl">
                    <a:srgbClr val="000000">
                      <a:alpha val="43137"/>
                    </a:srgbClr>
                  </a:outerShdw>
                </a:effectLst>
                <a:latin typeface="+mn-lt"/>
              </a:rPr>
              <a:t>3.- Juger sans déposséder les </a:t>
            </a:r>
            <a:r>
              <a:rPr lang="fr-FR" b="1" dirty="0" smtClean="0">
                <a:solidFill>
                  <a:srgbClr val="C00000"/>
                </a:solidFill>
                <a:effectLst>
                  <a:outerShdw blurRad="38100" dist="38100" dir="2700000" algn="tl">
                    <a:srgbClr val="000000">
                      <a:alpha val="43137"/>
                    </a:srgbClr>
                  </a:outerShdw>
                </a:effectLst>
                <a:latin typeface="+mn-lt"/>
              </a:rPr>
              <a:t>Etats </a:t>
            </a:r>
            <a:r>
              <a:rPr lang="fr-FR" b="1" dirty="0">
                <a:solidFill>
                  <a:srgbClr val="C00000"/>
                </a:solidFill>
                <a:effectLst>
                  <a:outerShdw blurRad="38100" dist="38100" dir="2700000" algn="tl">
                    <a:srgbClr val="000000">
                      <a:alpha val="43137"/>
                    </a:srgbClr>
                  </a:outerShdw>
                </a:effectLst>
                <a:latin typeface="+mn-lt"/>
              </a:rPr>
              <a:t>et les </a:t>
            </a:r>
            <a:r>
              <a:rPr lang="fr-FR" b="1" dirty="0" smtClean="0">
                <a:solidFill>
                  <a:srgbClr val="C00000"/>
                </a:solidFill>
                <a:effectLst>
                  <a:outerShdw blurRad="38100" dist="38100" dir="2700000" algn="tl">
                    <a:srgbClr val="000000">
                      <a:alpha val="43137"/>
                    </a:srgbClr>
                  </a:outerShdw>
                </a:effectLst>
                <a:latin typeface="+mn-lt"/>
              </a:rPr>
              <a:t>victimes</a:t>
            </a:r>
            <a:r>
              <a:rPr lang="fr-FR" b="1" dirty="0">
                <a:solidFill>
                  <a:srgbClr val="C00000"/>
                </a:solidFill>
                <a:effectLst>
                  <a:outerShdw blurRad="38100" dist="38100" dir="2700000" algn="tl">
                    <a:srgbClr val="000000">
                      <a:alpha val="43137"/>
                    </a:srgbClr>
                  </a:outerShdw>
                </a:effectLst>
                <a:latin typeface="+mn-lt"/>
              </a:rPr>
              <a:t/>
            </a:r>
            <a:br>
              <a:rPr lang="fr-FR" b="1" dirty="0">
                <a:solidFill>
                  <a:srgbClr val="C00000"/>
                </a:solidFill>
                <a:effectLst>
                  <a:outerShdw blurRad="38100" dist="38100" dir="2700000" algn="tl">
                    <a:srgbClr val="000000">
                      <a:alpha val="43137"/>
                    </a:srgbClr>
                  </a:outerShdw>
                </a:effectLst>
                <a:latin typeface="+mn-lt"/>
              </a:rPr>
            </a:br>
            <a:endParaRPr lang="fr-FR" dirty="0">
              <a:latin typeface="+mn-lt"/>
            </a:endParaRPr>
          </a:p>
        </p:txBody>
      </p:sp>
      <p:sp>
        <p:nvSpPr>
          <p:cNvPr id="6" name="Rectangle 5"/>
          <p:cNvSpPr/>
          <p:nvPr/>
        </p:nvSpPr>
        <p:spPr>
          <a:xfrm>
            <a:off x="838200" y="6492240"/>
            <a:ext cx="11353800" cy="36576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p:cNvSpPr/>
          <p:nvPr/>
        </p:nvSpPr>
        <p:spPr bwMode="auto">
          <a:xfrm>
            <a:off x="6861042" y="1365927"/>
            <a:ext cx="4752528" cy="4752528"/>
          </a:xfrm>
          <a:prstGeom prst="ellipse">
            <a:avLst/>
          </a:prstGeom>
          <a:solidFill>
            <a:schemeClr val="accent2">
              <a:lumMod val="75000"/>
            </a:schemeClr>
          </a:solidFill>
          <a:ln>
            <a:noFill/>
          </a:ln>
          <a:effectLst/>
          <a:scene3d>
            <a:camera prst="orthographicFront"/>
            <a:lightRig rig="threePt" dir="t"/>
          </a:scene3d>
          <a:sp3d>
            <a:bevelT/>
          </a:sp3d>
          <a:extLst/>
        </p:spPr>
        <p:txBody>
          <a:bodyPr vert="horz" wrap="square" lIns="91440" tIns="45720" rIns="91440" bIns="45720" numCol="1" rtlCol="0" anchor="ctr" anchorCtr="1" compatLnSpc="1">
            <a:prstTxWarp prst="textNoShape">
              <a:avLst/>
            </a:prstTxWarp>
            <a:noAutofit/>
          </a:bodyPr>
          <a:lstStyle/>
          <a:p>
            <a:pPr algn="just" eaLnBrk="0" fontAlgn="base" hangingPunct="0">
              <a:spcBef>
                <a:spcPct val="50000"/>
              </a:spcBef>
              <a:spcAft>
                <a:spcPct val="0"/>
              </a:spcAft>
            </a:pPr>
            <a:r>
              <a:rPr lang="fr-FR" b="1" dirty="0" smtClean="0">
                <a:solidFill>
                  <a:schemeClr val="bg1"/>
                </a:solidFill>
                <a:effectLst>
                  <a:outerShdw blurRad="38100" dist="38100" dir="2700000" algn="tl">
                    <a:srgbClr val="000000">
                      <a:alpha val="43137"/>
                    </a:srgbClr>
                  </a:outerShdw>
                </a:effectLst>
              </a:rPr>
              <a:t> </a:t>
            </a:r>
            <a:endParaRPr lang="fr-FR" sz="2400" b="1" dirty="0">
              <a:ln w="18415" cmpd="sng">
                <a:solidFill>
                  <a:srgbClr val="FFFFFF"/>
                </a:solidFill>
                <a:prstDash val="solid"/>
              </a:ln>
              <a:solidFill>
                <a:schemeClr val="bg1"/>
              </a:solidFill>
              <a:effectLst>
                <a:outerShdw blurRad="38100" dist="38100" dir="2700000" algn="tl">
                  <a:srgbClr val="000000">
                    <a:alpha val="43137"/>
                  </a:srgbClr>
                </a:outerShdw>
              </a:effectLst>
            </a:endParaRPr>
          </a:p>
        </p:txBody>
      </p:sp>
      <p:sp>
        <p:nvSpPr>
          <p:cNvPr id="9" name="ZoneTexte 8"/>
          <p:cNvSpPr txBox="1"/>
          <p:nvPr/>
        </p:nvSpPr>
        <p:spPr>
          <a:xfrm>
            <a:off x="8132099" y="2133233"/>
            <a:ext cx="2210412" cy="400110"/>
          </a:xfrm>
          <a:prstGeom prst="rect">
            <a:avLst/>
          </a:prstGeom>
          <a:noFill/>
        </p:spPr>
        <p:txBody>
          <a:bodyPr wrap="none" rtlCol="0">
            <a:spAutoFit/>
          </a:bodyPr>
          <a:lstStyle/>
          <a:p>
            <a:pPr algn="ct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La Justice nationale</a:t>
            </a:r>
          </a:p>
        </p:txBody>
      </p:sp>
      <p:grpSp>
        <p:nvGrpSpPr>
          <p:cNvPr id="10" name="Groupe 9"/>
          <p:cNvGrpSpPr/>
          <p:nvPr/>
        </p:nvGrpSpPr>
        <p:grpSpPr>
          <a:xfrm>
            <a:off x="904811" y="6513756"/>
            <a:ext cx="5260490" cy="366088"/>
            <a:chOff x="904811" y="6513756"/>
            <a:chExt cx="5260490" cy="366088"/>
          </a:xfrm>
        </p:grpSpPr>
        <p:sp>
          <p:nvSpPr>
            <p:cNvPr id="11" name="ZoneTexte 10"/>
            <p:cNvSpPr txBox="1"/>
            <p:nvPr/>
          </p:nvSpPr>
          <p:spPr>
            <a:xfrm>
              <a:off x="904811" y="6513756"/>
              <a:ext cx="338554" cy="365760"/>
            </a:xfrm>
            <a:prstGeom prst="rect">
              <a:avLst/>
            </a:prstGeom>
            <a:noFill/>
          </p:spPr>
          <p:txBody>
            <a:bodyPr vert="vert" wrap="square" rtlCol="0">
              <a:spAutoFit/>
            </a:bodyPr>
            <a:lstStyle/>
            <a:p>
              <a:r>
                <a:rPr lang="fr-FR" sz="1000" dirty="0" smtClean="0"/>
                <a:t>1945</a:t>
              </a:r>
              <a:endParaRPr lang="fr-FR" sz="1000" dirty="0"/>
            </a:p>
          </p:txBody>
        </p:sp>
        <p:sp>
          <p:nvSpPr>
            <p:cNvPr id="12" name="ZoneTexte 11"/>
            <p:cNvSpPr txBox="1"/>
            <p:nvPr/>
          </p:nvSpPr>
          <p:spPr>
            <a:xfrm>
              <a:off x="1243365" y="6524619"/>
              <a:ext cx="338554" cy="355225"/>
            </a:xfrm>
            <a:prstGeom prst="rect">
              <a:avLst/>
            </a:prstGeom>
            <a:noFill/>
          </p:spPr>
          <p:txBody>
            <a:bodyPr vert="vert" wrap="none" rtlCol="0">
              <a:spAutoFit/>
            </a:bodyPr>
            <a:lstStyle/>
            <a:p>
              <a:r>
                <a:rPr lang="fr-FR" sz="1000" dirty="0"/>
                <a:t>1946</a:t>
              </a:r>
            </a:p>
          </p:txBody>
        </p:sp>
        <p:sp>
          <p:nvSpPr>
            <p:cNvPr id="13" name="ZoneTexte 12"/>
            <p:cNvSpPr txBox="1"/>
            <p:nvPr/>
          </p:nvSpPr>
          <p:spPr>
            <a:xfrm>
              <a:off x="3192292" y="6524619"/>
              <a:ext cx="338554" cy="355225"/>
            </a:xfrm>
            <a:prstGeom prst="rect">
              <a:avLst/>
            </a:prstGeom>
            <a:noFill/>
          </p:spPr>
          <p:txBody>
            <a:bodyPr vert="vert" wrap="none" rtlCol="0">
              <a:spAutoFit/>
            </a:bodyPr>
            <a:lstStyle/>
            <a:p>
              <a:r>
                <a:rPr lang="fr-FR" sz="1000" dirty="0" smtClean="0"/>
                <a:t>1961</a:t>
              </a:r>
              <a:endParaRPr lang="fr-FR" sz="1000" dirty="0"/>
            </a:p>
          </p:txBody>
        </p:sp>
        <p:sp>
          <p:nvSpPr>
            <p:cNvPr id="14" name="ZoneTexte 13"/>
            <p:cNvSpPr txBox="1"/>
            <p:nvPr/>
          </p:nvSpPr>
          <p:spPr>
            <a:xfrm>
              <a:off x="4727634" y="6524619"/>
              <a:ext cx="338554" cy="355225"/>
            </a:xfrm>
            <a:prstGeom prst="rect">
              <a:avLst/>
            </a:prstGeom>
            <a:noFill/>
          </p:spPr>
          <p:txBody>
            <a:bodyPr vert="vert" wrap="none" rtlCol="0">
              <a:spAutoFit/>
            </a:bodyPr>
            <a:lstStyle/>
            <a:p>
              <a:r>
                <a:rPr lang="fr-FR" sz="1000" dirty="0" smtClean="0"/>
                <a:t>1987</a:t>
              </a:r>
              <a:endParaRPr lang="fr-FR" sz="1000" dirty="0"/>
            </a:p>
          </p:txBody>
        </p:sp>
        <p:sp>
          <p:nvSpPr>
            <p:cNvPr id="15" name="ZoneTexte 14"/>
            <p:cNvSpPr txBox="1"/>
            <p:nvPr/>
          </p:nvSpPr>
          <p:spPr>
            <a:xfrm>
              <a:off x="5310496" y="6524619"/>
              <a:ext cx="338554" cy="355225"/>
            </a:xfrm>
            <a:prstGeom prst="rect">
              <a:avLst/>
            </a:prstGeom>
            <a:noFill/>
          </p:spPr>
          <p:txBody>
            <a:bodyPr vert="vert" wrap="none" rtlCol="0">
              <a:spAutoFit/>
            </a:bodyPr>
            <a:lstStyle/>
            <a:p>
              <a:r>
                <a:rPr lang="fr-FR" sz="1000" dirty="0" smtClean="0"/>
                <a:t>1994</a:t>
              </a:r>
              <a:endParaRPr lang="fr-FR" sz="1000" dirty="0"/>
            </a:p>
          </p:txBody>
        </p:sp>
        <p:sp>
          <p:nvSpPr>
            <p:cNvPr id="16" name="ZoneTexte 15"/>
            <p:cNvSpPr txBox="1"/>
            <p:nvPr/>
          </p:nvSpPr>
          <p:spPr>
            <a:xfrm>
              <a:off x="5826747" y="6524619"/>
              <a:ext cx="338554" cy="355225"/>
            </a:xfrm>
            <a:prstGeom prst="rect">
              <a:avLst/>
            </a:prstGeom>
            <a:noFill/>
          </p:spPr>
          <p:txBody>
            <a:bodyPr vert="vert" wrap="none" rtlCol="0">
              <a:spAutoFit/>
            </a:bodyPr>
            <a:lstStyle/>
            <a:p>
              <a:r>
                <a:rPr lang="fr-FR" sz="1000" dirty="0" smtClean="0"/>
                <a:t>1997</a:t>
              </a:r>
              <a:endParaRPr lang="fr-FR" sz="1000" dirty="0"/>
            </a:p>
          </p:txBody>
        </p:sp>
      </p:grpSp>
      <p:sp>
        <p:nvSpPr>
          <p:cNvPr id="3" name="ZoneTexte 2"/>
          <p:cNvSpPr txBox="1"/>
          <p:nvPr/>
        </p:nvSpPr>
        <p:spPr>
          <a:xfrm>
            <a:off x="2872531" y="1027906"/>
            <a:ext cx="3765665" cy="7294305"/>
          </a:xfrm>
          <a:prstGeom prst="rect">
            <a:avLst/>
          </a:prstGeom>
          <a:noFill/>
        </p:spPr>
        <p:txBody>
          <a:bodyPr wrap="square" rtlCol="0">
            <a:spAutoFit/>
          </a:bodyPr>
          <a:lstStyle/>
          <a:p>
            <a:pPr algn="ctr"/>
            <a:r>
              <a:rPr lang="fr-FR" dirty="0" smtClean="0">
                <a:effectLst>
                  <a:outerShdw blurRad="38100" dist="38100" dir="2700000" algn="tl">
                    <a:srgbClr val="000000">
                      <a:alpha val="43137"/>
                    </a:srgbClr>
                  </a:outerShdw>
                </a:effectLst>
              </a:rPr>
              <a:t>Exemple: Justice </a:t>
            </a:r>
            <a:r>
              <a:rPr lang="fr-FR" dirty="0">
                <a:effectLst>
                  <a:outerShdw blurRad="38100" dist="38100" dir="2700000" algn="tl">
                    <a:srgbClr val="000000">
                      <a:alpha val="43137"/>
                    </a:srgbClr>
                  </a:outerShdw>
                </a:effectLst>
              </a:rPr>
              <a:t>nationale </a:t>
            </a:r>
            <a:r>
              <a:rPr lang="fr-FR" dirty="0" smtClean="0">
                <a:effectLst>
                  <a:outerShdw blurRad="38100" dist="38100" dir="2700000" algn="tl">
                    <a:srgbClr val="000000">
                      <a:alpha val="43137"/>
                    </a:srgbClr>
                  </a:outerShdw>
                </a:effectLst>
              </a:rPr>
              <a:t>Rwanda</a:t>
            </a:r>
          </a:p>
          <a:p>
            <a:pPr algn="ctr"/>
            <a:endParaRPr lang="fr-FR"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Volonté du Rwanda de s’assurer que justice soit faite et d’utiliser le système juridique en le reconfigurant </a:t>
            </a: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1996 le Rwanda adopte une loi nouvelle régissant la poursuite des crimes liés au génocide. Début des premiers procès. </a:t>
            </a: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Prisonniers très nombreux et quantité de dossiers phénoménale, difficulté de personnel tant en ce qui concerne magistrats qu’ avocats. </a:t>
            </a: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1998: 22 personnes exécutées en public. Par la suite peine de mort commuée après l’abolition en 2007. </a:t>
            </a:r>
          </a:p>
          <a:p>
            <a:pPr marL="285750" indent="-285750">
              <a:buFont typeface="Arial" panose="020B0604020202020204" pitchFamily="34" charset="0"/>
              <a:buChar char="•"/>
            </a:pPr>
            <a:endParaRPr lang="fr-FR"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fr-FR" dirty="0" smtClean="0">
              <a:effectLst>
                <a:outerShdw blurRad="38100" dist="38100" dir="2700000" algn="tl">
                  <a:srgbClr val="000000">
                    <a:alpha val="43137"/>
                  </a:srgbClr>
                </a:outerShdw>
              </a:effectLst>
            </a:endParaRPr>
          </a:p>
          <a:p>
            <a:pPr algn="ctr"/>
            <a:endParaRPr lang="fr-FR" dirty="0" smtClean="0">
              <a:effectLst>
                <a:outerShdw blurRad="38100" dist="38100" dir="2700000" algn="tl">
                  <a:srgbClr val="000000">
                    <a:alpha val="43137"/>
                  </a:srgbClr>
                </a:outerShdw>
              </a:effectLst>
            </a:endParaRPr>
          </a:p>
          <a:p>
            <a:pPr algn="ctr"/>
            <a:endParaRPr lang="fr-FR" dirty="0">
              <a:effectLst>
                <a:outerShdw blurRad="38100" dist="38100" dir="2700000" algn="tl">
                  <a:srgbClr val="000000">
                    <a:alpha val="43137"/>
                  </a:srgbClr>
                </a:outerShdw>
              </a:effectLst>
            </a:endParaRPr>
          </a:p>
          <a:p>
            <a:pPr algn="ctr"/>
            <a:endParaRPr lang="fr-FR" dirty="0" smtClean="0">
              <a:effectLst>
                <a:outerShdw blurRad="38100" dist="38100" dir="2700000" algn="tl">
                  <a:srgbClr val="000000">
                    <a:alpha val="43137"/>
                  </a:srgbClr>
                </a:outerShdw>
              </a:effectLst>
            </a:endParaRPr>
          </a:p>
          <a:p>
            <a:pPr algn="ctr"/>
            <a:endParaRPr lang="fr-FR" dirty="0">
              <a:effectLst>
                <a:outerShdw blurRad="38100" dist="38100" dir="2700000" algn="tl">
                  <a:srgbClr val="000000">
                    <a:alpha val="43137"/>
                  </a:srgbClr>
                </a:outerShdw>
              </a:effectLst>
            </a:endParaRPr>
          </a:p>
          <a:p>
            <a:pPr algn="ctr"/>
            <a:endParaRPr lang="fr-FR" dirty="0">
              <a:effectLst>
                <a:outerShdw blurRad="38100" dist="38100" dir="2700000" algn="tl">
                  <a:srgbClr val="000000">
                    <a:alpha val="43137"/>
                  </a:srgbClr>
                </a:outerShdw>
              </a:effectLst>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654" y="1593228"/>
            <a:ext cx="2327120" cy="1642534"/>
          </a:xfrm>
          <a:prstGeom prst="rect">
            <a:avLst/>
          </a:prstGeom>
          <a:ln>
            <a:noFill/>
          </a:ln>
          <a:effectLst>
            <a:outerShdw blurRad="190500" algn="tl" rotWithShape="0">
              <a:srgbClr val="000000">
                <a:alpha val="70000"/>
              </a:srgbClr>
            </a:outerShdw>
          </a:effec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54" y="3350758"/>
            <a:ext cx="2327119" cy="1763110"/>
          </a:xfrm>
          <a:prstGeom prst="rect">
            <a:avLst/>
          </a:prstGeom>
          <a:ln>
            <a:noFill/>
          </a:ln>
          <a:effectLst>
            <a:outerShdw blurRad="190500" algn="tl" rotWithShape="0">
              <a:srgbClr val="000000">
                <a:alpha val="70000"/>
              </a:srgbClr>
            </a:outerShdw>
          </a:effectLst>
        </p:spPr>
      </p:pic>
      <p:sp>
        <p:nvSpPr>
          <p:cNvPr id="17" name="ZoneTexte 16"/>
          <p:cNvSpPr txBox="1"/>
          <p:nvPr/>
        </p:nvSpPr>
        <p:spPr>
          <a:xfrm>
            <a:off x="7306733" y="2904067"/>
            <a:ext cx="3920067" cy="1077218"/>
          </a:xfrm>
          <a:prstGeom prst="rect">
            <a:avLst/>
          </a:prstGeom>
          <a:noFill/>
        </p:spPr>
        <p:txBody>
          <a:bodyPr wrap="square" rtlCol="0">
            <a:spAutoFit/>
          </a:bodyPr>
          <a:lstStyle/>
          <a:p>
            <a:r>
              <a:rPr lang="fr-FR" sz="1600" dirty="0">
                <a:solidFill>
                  <a:schemeClr val="bg1"/>
                </a:solidFill>
              </a:rPr>
              <a:t>Rendre la justice dans un pays quel qu’il soit après un génocide est difficile </a:t>
            </a:r>
            <a:r>
              <a:rPr lang="fr-FR" sz="1600" dirty="0" smtClean="0">
                <a:solidFill>
                  <a:schemeClr val="bg1"/>
                </a:solidFill>
              </a:rPr>
              <a:t>en raison de la destruction des infrastructures et du manque de personnels qualifiés </a:t>
            </a:r>
            <a:endParaRPr lang="fr-FR" sz="1600" dirty="0">
              <a:solidFill>
                <a:schemeClr val="bg1"/>
              </a:solidFill>
            </a:endParaRPr>
          </a:p>
        </p:txBody>
      </p:sp>
    </p:spTree>
    <p:extLst>
      <p:ext uri="{BB962C8B-B14F-4D97-AF65-F5344CB8AC3E}">
        <p14:creationId xmlns:p14="http://schemas.microsoft.com/office/powerpoint/2010/main" val="213679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B0552B9-74FA-DB41-B247-C8B06335D2A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58015" y="2130424"/>
            <a:ext cx="7645400" cy="3238500"/>
          </a:xfrm>
          <a:prstGeom prst="rect">
            <a:avLst/>
          </a:prstGeom>
        </p:spPr>
      </p:pic>
      <p:sp>
        <p:nvSpPr>
          <p:cNvPr id="2" name="Titre 1"/>
          <p:cNvSpPr>
            <a:spLocks noGrp="1"/>
          </p:cNvSpPr>
          <p:nvPr>
            <p:ph type="title"/>
          </p:nvPr>
        </p:nvSpPr>
        <p:spPr>
          <a:xfrm>
            <a:off x="1135191" y="2551372"/>
            <a:ext cx="10515600" cy="1325563"/>
          </a:xfrm>
        </p:spPr>
        <p:txBody>
          <a:bodyPr>
            <a:normAutofit fontScale="90000"/>
          </a:bodyPr>
          <a:lstStyle/>
          <a:p>
            <a:pPr algn="ctr"/>
            <a:r>
              <a:rPr lang="fr-FR" sz="5400" b="1" u="sng" dirty="0">
                <a:solidFill>
                  <a:srgbClr val="C00000"/>
                </a:solidFill>
                <a:effectLst>
                  <a:outerShdw blurRad="38100" dist="38100" dir="2700000" algn="tl">
                    <a:srgbClr val="000000">
                      <a:alpha val="43137"/>
                    </a:srgbClr>
                  </a:outerShdw>
                </a:effectLst>
                <a:latin typeface="Calibri" panose="020F0502020204030204"/>
              </a:rPr>
              <a:t>4.- Réactiver les modes </a:t>
            </a:r>
            <a:r>
              <a:rPr lang="fr-FR" sz="5400" b="1" u="sng" dirty="0" smtClean="0">
                <a:solidFill>
                  <a:srgbClr val="C00000"/>
                </a:solidFill>
                <a:effectLst>
                  <a:outerShdw blurRad="38100" dist="38100" dir="2700000" algn="tl">
                    <a:srgbClr val="000000">
                      <a:alpha val="43137"/>
                    </a:srgbClr>
                  </a:outerShdw>
                </a:effectLst>
                <a:latin typeface="Calibri" panose="020F0502020204030204"/>
              </a:rPr>
              <a:t>traditionnels</a:t>
            </a:r>
            <a:br>
              <a:rPr lang="fr-FR" sz="5400" b="1" u="sng" dirty="0" smtClean="0">
                <a:solidFill>
                  <a:srgbClr val="C00000"/>
                </a:solidFill>
                <a:effectLst>
                  <a:outerShdw blurRad="38100" dist="38100" dir="2700000" algn="tl">
                    <a:srgbClr val="000000">
                      <a:alpha val="43137"/>
                    </a:srgbClr>
                  </a:outerShdw>
                </a:effectLst>
                <a:latin typeface="Calibri" panose="020F0502020204030204"/>
              </a:rPr>
            </a:br>
            <a:r>
              <a:rPr lang="fr-FR" sz="5400" b="1" u="sng" dirty="0" smtClean="0">
                <a:solidFill>
                  <a:srgbClr val="C00000"/>
                </a:solidFill>
                <a:effectLst>
                  <a:outerShdw blurRad="38100" dist="38100" dir="2700000" algn="tl">
                    <a:srgbClr val="000000">
                      <a:alpha val="43137"/>
                    </a:srgbClr>
                  </a:outerShdw>
                </a:effectLst>
                <a:latin typeface="Calibri" panose="020F0502020204030204"/>
              </a:rPr>
              <a:t>de </a:t>
            </a:r>
            <a:r>
              <a:rPr lang="fr-FR" sz="5400" b="1" u="sng" dirty="0">
                <a:solidFill>
                  <a:srgbClr val="C00000"/>
                </a:solidFill>
                <a:effectLst>
                  <a:outerShdw blurRad="38100" dist="38100" dir="2700000" algn="tl">
                    <a:srgbClr val="000000">
                      <a:alpha val="43137"/>
                    </a:srgbClr>
                  </a:outerShdw>
                </a:effectLst>
                <a:latin typeface="Calibri" panose="020F0502020204030204"/>
              </a:rPr>
              <a:t>gestion des conflits</a:t>
            </a:r>
            <a:r>
              <a:rPr lang="fr-FR" sz="5400" b="1" u="sng" dirty="0">
                <a:solidFill>
                  <a:srgbClr val="C00000"/>
                </a:solidFill>
                <a:effectLst>
                  <a:outerShdw blurRad="38100" dist="38100" dir="2700000" algn="tl">
                    <a:srgbClr val="000000">
                      <a:alpha val="43137"/>
                    </a:srgbClr>
                  </a:outerShdw>
                </a:effectLst>
                <a:latin typeface="+mn-lt"/>
              </a:rPr>
              <a:t/>
            </a:r>
            <a:br>
              <a:rPr lang="fr-FR" sz="5400" b="1" u="sng" dirty="0">
                <a:solidFill>
                  <a:srgbClr val="C00000"/>
                </a:solidFill>
                <a:effectLst>
                  <a:outerShdw blurRad="38100" dist="38100" dir="2700000" algn="tl">
                    <a:srgbClr val="000000">
                      <a:alpha val="43137"/>
                    </a:srgbClr>
                  </a:outerShdw>
                </a:effectLst>
                <a:latin typeface="+mn-lt"/>
              </a:rPr>
            </a:br>
            <a:endParaRPr lang="fr-FR" dirty="0"/>
          </a:p>
        </p:txBody>
      </p:sp>
      <p:sp>
        <p:nvSpPr>
          <p:cNvPr id="6" name="ZoneTexte 5"/>
          <p:cNvSpPr txBox="1"/>
          <p:nvPr/>
        </p:nvSpPr>
        <p:spPr>
          <a:xfrm>
            <a:off x="2141143" y="250009"/>
            <a:ext cx="9100598" cy="923330"/>
          </a:xfrm>
          <a:prstGeom prst="rect">
            <a:avLst/>
          </a:prstGeom>
          <a:noFill/>
        </p:spPr>
        <p:txBody>
          <a:bodyPr wrap="square" rtlCol="0">
            <a:spAutoFit/>
          </a:bodyPr>
          <a:lstStyle/>
          <a:p>
            <a:r>
              <a:rPr lang="fr-FR" sz="5400" b="1" dirty="0" smtClean="0">
                <a:solidFill>
                  <a:srgbClr val="FF0000"/>
                </a:solidFill>
                <a:effectLst>
                  <a:outerShdw blurRad="38100" dist="38100" dir="2700000" algn="tl">
                    <a:srgbClr val="000000">
                      <a:alpha val="43137"/>
                    </a:srgbClr>
                  </a:outerShdw>
                </a:effectLst>
              </a:rPr>
              <a:t>Juger les crimes de masse</a:t>
            </a:r>
          </a:p>
        </p:txBody>
      </p:sp>
      <p:sp>
        <p:nvSpPr>
          <p:cNvPr id="7" name="ZoneTexte 6"/>
          <p:cNvSpPr txBox="1"/>
          <p:nvPr/>
        </p:nvSpPr>
        <p:spPr>
          <a:xfrm>
            <a:off x="3543609" y="1282549"/>
            <a:ext cx="5789520" cy="369332"/>
          </a:xfrm>
          <a:prstGeom prst="rect">
            <a:avLst/>
          </a:prstGeom>
          <a:noFill/>
        </p:spPr>
        <p:txBody>
          <a:bodyPr wrap="square" rtlCol="0">
            <a:spAutoFit/>
          </a:bodyPr>
          <a:lstStyle/>
          <a:p>
            <a:r>
              <a:rPr lang="fr-FR" b="1" dirty="0">
                <a:solidFill>
                  <a:srgbClr val="C00000"/>
                </a:solidFill>
                <a:effectLst>
                  <a:outerShdw blurRad="38100" dist="38100" dir="2700000" algn="tl">
                    <a:srgbClr val="000000">
                      <a:alpha val="43137"/>
                    </a:srgbClr>
                  </a:outerShdw>
                </a:effectLst>
              </a:rPr>
              <a:t>De Nuremberg au génocide des </a:t>
            </a:r>
            <a:r>
              <a:rPr lang="fr-FR" b="1" dirty="0" smtClean="0">
                <a:solidFill>
                  <a:srgbClr val="C00000"/>
                </a:solidFill>
                <a:effectLst>
                  <a:outerShdw blurRad="38100" dist="38100" dir="2700000" algn="tl">
                    <a:srgbClr val="000000">
                      <a:alpha val="43137"/>
                    </a:srgbClr>
                  </a:outerShdw>
                </a:effectLst>
              </a:rPr>
              <a:t>Tutsis</a:t>
            </a:r>
            <a:endParaRPr lang="fr-FR" dirty="0">
              <a:solidFill>
                <a:srgbClr val="C00000"/>
              </a:solidFill>
            </a:endParaRPr>
          </a:p>
        </p:txBody>
      </p:sp>
    </p:spTree>
    <p:extLst>
      <p:ext uri="{BB962C8B-B14F-4D97-AF65-F5344CB8AC3E}">
        <p14:creationId xmlns:p14="http://schemas.microsoft.com/office/powerpoint/2010/main" val="3640847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B0552B9-74FA-DB41-B247-C8B06335D2A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58015" y="2130424"/>
            <a:ext cx="7645400" cy="3238500"/>
          </a:xfrm>
          <a:prstGeom prst="rect">
            <a:avLst/>
          </a:prstGeom>
        </p:spPr>
      </p:pic>
      <p:sp>
        <p:nvSpPr>
          <p:cNvPr id="3" name="Espace réservé du contenu 2"/>
          <p:cNvSpPr>
            <a:spLocks noGrp="1"/>
          </p:cNvSpPr>
          <p:nvPr>
            <p:ph idx="1"/>
          </p:nvPr>
        </p:nvSpPr>
        <p:spPr>
          <a:xfrm>
            <a:off x="714894" y="2605924"/>
            <a:ext cx="10789919" cy="2862753"/>
          </a:xfrm>
        </p:spPr>
        <p:txBody>
          <a:bodyPr>
            <a:noAutofit/>
          </a:bodyPr>
          <a:lstStyle/>
          <a:p>
            <a:r>
              <a:rPr lang="fr-FR" sz="3600" b="1" dirty="0" smtClean="0">
                <a:solidFill>
                  <a:srgbClr val="C00000"/>
                </a:solidFill>
                <a:effectLst>
                  <a:outerShdw blurRad="38100" dist="38100" dir="2700000" algn="tl">
                    <a:srgbClr val="000000">
                      <a:alpha val="43137"/>
                    </a:srgbClr>
                  </a:outerShdw>
                </a:effectLst>
                <a:sym typeface="Wingdings" panose="05000000000000000000" pitchFamily="2" charset="2"/>
                <a:hlinkClick r:id="rId4" action="ppaction://hlinksldjump"/>
              </a:rPr>
              <a:t> </a:t>
            </a:r>
            <a:r>
              <a:rPr lang="fr-FR" sz="3600" b="1" dirty="0" smtClean="0">
                <a:solidFill>
                  <a:srgbClr val="C00000"/>
                </a:solidFill>
                <a:effectLst>
                  <a:outerShdw blurRad="38100" dist="38100" dir="2700000" algn="tl">
                    <a:srgbClr val="000000">
                      <a:alpha val="43137"/>
                    </a:srgbClr>
                  </a:outerShdw>
                </a:effectLst>
                <a:hlinkClick r:id="rId4" action="ppaction://hlinksldjump"/>
              </a:rPr>
              <a:t>1.- </a:t>
            </a:r>
            <a:r>
              <a:rPr lang="fr-FR" b="1" dirty="0" smtClean="0">
                <a:solidFill>
                  <a:srgbClr val="C00000"/>
                </a:solidFill>
                <a:effectLst>
                  <a:outerShdw blurRad="38100" dist="38100" dir="2700000" algn="tl">
                    <a:srgbClr val="000000">
                      <a:alpha val="43137"/>
                    </a:srgbClr>
                  </a:outerShdw>
                </a:effectLst>
                <a:hlinkClick r:id="rId4" action="ppaction://hlinksldjump"/>
              </a:rPr>
              <a:t>La part du droit</a:t>
            </a:r>
            <a:endParaRPr lang="fr-FR" b="1" dirty="0" smtClean="0">
              <a:solidFill>
                <a:srgbClr val="C00000"/>
              </a:solidFill>
              <a:effectLst>
                <a:outerShdw blurRad="38100" dist="38100" dir="2700000" algn="tl">
                  <a:srgbClr val="000000">
                    <a:alpha val="43137"/>
                  </a:srgbClr>
                </a:outerShdw>
              </a:effectLst>
            </a:endParaRPr>
          </a:p>
          <a:p>
            <a:r>
              <a:rPr lang="fr-FR" sz="3600" b="1" dirty="0" smtClean="0">
                <a:solidFill>
                  <a:srgbClr val="C00000"/>
                </a:solidFill>
                <a:effectLst>
                  <a:outerShdw blurRad="38100" dist="38100" dir="2700000" algn="tl">
                    <a:srgbClr val="000000">
                      <a:alpha val="43137"/>
                    </a:srgbClr>
                  </a:outerShdw>
                </a:effectLst>
                <a:sym typeface="Wingdings" panose="05000000000000000000" pitchFamily="2" charset="2"/>
                <a:hlinkClick r:id="rId5" action="ppaction://hlinksldjump"/>
              </a:rPr>
              <a:t> </a:t>
            </a:r>
            <a:r>
              <a:rPr lang="fr-FR" sz="3600" b="1" dirty="0" smtClean="0">
                <a:solidFill>
                  <a:srgbClr val="C00000"/>
                </a:solidFill>
                <a:effectLst>
                  <a:outerShdw blurRad="38100" dist="38100" dir="2700000" algn="tl">
                    <a:srgbClr val="000000">
                      <a:alpha val="43137"/>
                    </a:srgbClr>
                  </a:outerShdw>
                </a:effectLst>
                <a:hlinkClick r:id="rId5" action="ppaction://hlinksldjump"/>
              </a:rPr>
              <a:t>2.- </a:t>
            </a:r>
            <a:r>
              <a:rPr lang="fr-FR" b="1" dirty="0" smtClean="0">
                <a:solidFill>
                  <a:srgbClr val="C00000"/>
                </a:solidFill>
                <a:effectLst>
                  <a:outerShdw blurRad="38100" dist="38100" dir="2700000" algn="tl">
                    <a:srgbClr val="000000">
                      <a:alpha val="43137"/>
                    </a:srgbClr>
                  </a:outerShdw>
                </a:effectLst>
                <a:hlinkClick r:id="rId5" action="ppaction://hlinksldjump"/>
              </a:rPr>
              <a:t>Le rôle des valeurs universelles</a:t>
            </a:r>
            <a:endParaRPr lang="fr-FR" b="1" dirty="0" smtClean="0">
              <a:solidFill>
                <a:srgbClr val="C00000"/>
              </a:solidFill>
              <a:effectLst>
                <a:outerShdw blurRad="38100" dist="38100" dir="2700000" algn="tl">
                  <a:srgbClr val="000000">
                    <a:alpha val="43137"/>
                  </a:srgbClr>
                </a:outerShdw>
              </a:effectLst>
            </a:endParaRPr>
          </a:p>
          <a:p>
            <a:r>
              <a:rPr lang="fr-FR" sz="3600" b="1" dirty="0" smtClean="0">
                <a:solidFill>
                  <a:srgbClr val="C00000"/>
                </a:solidFill>
                <a:effectLst>
                  <a:outerShdw blurRad="38100" dist="38100" dir="2700000" algn="tl">
                    <a:srgbClr val="000000">
                      <a:alpha val="43137"/>
                    </a:srgbClr>
                  </a:outerShdw>
                </a:effectLst>
                <a:sym typeface="Wingdings" panose="05000000000000000000" pitchFamily="2" charset="2"/>
              </a:rPr>
              <a:t> </a:t>
            </a:r>
            <a:r>
              <a:rPr lang="fr-FR" sz="3600" b="1" dirty="0" smtClean="0">
                <a:solidFill>
                  <a:srgbClr val="C00000"/>
                </a:solidFill>
                <a:effectLst>
                  <a:outerShdw blurRad="38100" dist="38100" dir="2700000" algn="tl">
                    <a:srgbClr val="000000">
                      <a:alpha val="43137"/>
                    </a:srgbClr>
                  </a:outerShdw>
                </a:effectLst>
                <a:hlinkClick r:id="rId6" action="ppaction://hlinksldjump"/>
              </a:rPr>
              <a:t>3.- </a:t>
            </a:r>
            <a:r>
              <a:rPr lang="fr-FR" b="1" dirty="0" smtClean="0">
                <a:solidFill>
                  <a:srgbClr val="C00000"/>
                </a:solidFill>
                <a:effectLst>
                  <a:outerShdw blurRad="38100" dist="38100" dir="2700000" algn="tl">
                    <a:srgbClr val="000000">
                      <a:alpha val="43137"/>
                    </a:srgbClr>
                  </a:outerShdw>
                </a:effectLst>
                <a:hlinkClick r:id="rId6" action="ppaction://hlinksldjump"/>
              </a:rPr>
              <a:t>Juger sans déposséder les états et les victimes</a:t>
            </a:r>
            <a:endParaRPr lang="fr-FR" sz="3600" b="1" dirty="0">
              <a:solidFill>
                <a:srgbClr val="C00000"/>
              </a:solidFill>
              <a:effectLst>
                <a:outerShdw blurRad="38100" dist="38100" dir="2700000" algn="tl">
                  <a:srgbClr val="000000">
                    <a:alpha val="43137"/>
                  </a:srgbClr>
                </a:outerShdw>
              </a:effectLst>
            </a:endParaRPr>
          </a:p>
          <a:p>
            <a:r>
              <a:rPr lang="fr-FR" sz="3600" b="1" dirty="0" smtClean="0">
                <a:solidFill>
                  <a:srgbClr val="C00000"/>
                </a:solidFill>
                <a:effectLst>
                  <a:outerShdw blurRad="38100" dist="38100" dir="2700000" algn="tl">
                    <a:srgbClr val="000000">
                      <a:alpha val="43137"/>
                    </a:srgbClr>
                  </a:outerShdw>
                </a:effectLst>
                <a:sym typeface="Wingdings" panose="05000000000000000000" pitchFamily="2" charset="2"/>
              </a:rPr>
              <a:t> </a:t>
            </a:r>
            <a:r>
              <a:rPr lang="fr-FR" sz="3600" b="1" dirty="0" smtClean="0">
                <a:solidFill>
                  <a:srgbClr val="C00000"/>
                </a:solidFill>
                <a:effectLst>
                  <a:outerShdw blurRad="38100" dist="38100" dir="2700000" algn="tl">
                    <a:srgbClr val="000000">
                      <a:alpha val="43137"/>
                    </a:srgbClr>
                  </a:outerShdw>
                </a:effectLst>
                <a:hlinkClick r:id="rId7" action="ppaction://hlinksldjump"/>
              </a:rPr>
              <a:t>4.- </a:t>
            </a:r>
            <a:r>
              <a:rPr lang="fr-FR" b="1" dirty="0" smtClean="0">
                <a:solidFill>
                  <a:srgbClr val="C00000"/>
                </a:solidFill>
                <a:effectLst>
                  <a:outerShdw blurRad="38100" dist="38100" dir="2700000" algn="tl">
                    <a:srgbClr val="000000">
                      <a:alpha val="43137"/>
                    </a:srgbClr>
                  </a:outerShdw>
                </a:effectLst>
                <a:hlinkClick r:id="rId7" action="ppaction://hlinksldjump"/>
              </a:rPr>
              <a:t>Réactiver les modes traditionnels de gestion des </a:t>
            </a:r>
            <a:r>
              <a:rPr lang="fr-FR" b="1" dirty="0" smtClean="0">
                <a:solidFill>
                  <a:srgbClr val="C00000"/>
                </a:solidFill>
                <a:effectLst>
                  <a:outerShdw blurRad="38100" dist="38100" dir="2700000" algn="tl">
                    <a:srgbClr val="000000">
                      <a:alpha val="43137"/>
                    </a:srgbClr>
                  </a:outerShdw>
                </a:effectLst>
                <a:hlinkClick r:id="rId7" action="ppaction://hlinksldjump"/>
              </a:rPr>
              <a:t> conflits</a:t>
            </a:r>
            <a:endParaRPr lang="fr-FR" b="1" dirty="0">
              <a:solidFill>
                <a:srgbClr val="C00000"/>
              </a:solidFill>
              <a:effectLst>
                <a:outerShdw blurRad="38100" dist="38100" dir="2700000" algn="tl">
                  <a:srgbClr val="000000">
                    <a:alpha val="43137"/>
                  </a:srgbClr>
                </a:outerShdw>
              </a:effectLst>
            </a:endParaRPr>
          </a:p>
        </p:txBody>
      </p:sp>
      <p:sp>
        <p:nvSpPr>
          <p:cNvPr id="5" name="ZoneTexte 4"/>
          <p:cNvSpPr txBox="1"/>
          <p:nvPr/>
        </p:nvSpPr>
        <p:spPr>
          <a:xfrm>
            <a:off x="2141143" y="250009"/>
            <a:ext cx="7709440" cy="923330"/>
          </a:xfrm>
          <a:prstGeom prst="rect">
            <a:avLst/>
          </a:prstGeom>
          <a:noFill/>
        </p:spPr>
        <p:txBody>
          <a:bodyPr wrap="square" rtlCol="0">
            <a:spAutoFit/>
          </a:bodyPr>
          <a:lstStyle/>
          <a:p>
            <a:r>
              <a:rPr lang="fr-FR" sz="5400" b="1" dirty="0" smtClean="0">
                <a:solidFill>
                  <a:srgbClr val="FF0000"/>
                </a:solidFill>
                <a:effectLst>
                  <a:outerShdw blurRad="38100" dist="38100" dir="2700000" algn="tl">
                    <a:srgbClr val="000000">
                      <a:alpha val="43137"/>
                    </a:srgbClr>
                  </a:outerShdw>
                </a:effectLst>
              </a:rPr>
              <a:t>Juger les crimes de masse</a:t>
            </a:r>
          </a:p>
        </p:txBody>
      </p:sp>
      <p:sp>
        <p:nvSpPr>
          <p:cNvPr id="6" name="ZoneTexte 5"/>
          <p:cNvSpPr txBox="1"/>
          <p:nvPr/>
        </p:nvSpPr>
        <p:spPr>
          <a:xfrm>
            <a:off x="3543609" y="1282549"/>
            <a:ext cx="4904508" cy="369332"/>
          </a:xfrm>
          <a:prstGeom prst="rect">
            <a:avLst/>
          </a:prstGeom>
          <a:noFill/>
        </p:spPr>
        <p:txBody>
          <a:bodyPr wrap="square" rtlCol="0">
            <a:spAutoFit/>
          </a:bodyPr>
          <a:lstStyle/>
          <a:p>
            <a:r>
              <a:rPr lang="fr-FR" b="1" dirty="0">
                <a:solidFill>
                  <a:srgbClr val="C00000"/>
                </a:solidFill>
                <a:effectLst>
                  <a:outerShdw blurRad="38100" dist="38100" dir="2700000" algn="tl">
                    <a:srgbClr val="000000">
                      <a:alpha val="43137"/>
                    </a:srgbClr>
                  </a:outerShdw>
                </a:effectLst>
              </a:rPr>
              <a:t>De Nuremberg au génocide des </a:t>
            </a:r>
            <a:r>
              <a:rPr lang="fr-FR" b="1" dirty="0" smtClean="0">
                <a:solidFill>
                  <a:srgbClr val="C00000"/>
                </a:solidFill>
                <a:effectLst>
                  <a:outerShdw blurRad="38100" dist="38100" dir="2700000" algn="tl">
                    <a:srgbClr val="000000">
                      <a:alpha val="43137"/>
                    </a:srgbClr>
                  </a:outerShdw>
                </a:effectLst>
              </a:rPr>
              <a:t>Tutsis</a:t>
            </a:r>
            <a:endParaRPr lang="fr-FR" dirty="0">
              <a:solidFill>
                <a:srgbClr val="C00000"/>
              </a:solidFill>
            </a:endParaRPr>
          </a:p>
        </p:txBody>
      </p:sp>
    </p:spTree>
    <p:extLst>
      <p:ext uri="{BB962C8B-B14F-4D97-AF65-F5344CB8AC3E}">
        <p14:creationId xmlns:p14="http://schemas.microsoft.com/office/powerpoint/2010/main" val="3177130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8224" y="365125"/>
            <a:ext cx="10225345" cy="1325563"/>
          </a:xfrm>
        </p:spPr>
        <p:txBody>
          <a:bodyPr>
            <a:normAutofit fontScale="90000"/>
          </a:bodyPr>
          <a:lstStyle/>
          <a:p>
            <a:pPr algn="r"/>
            <a:r>
              <a:rPr lang="fr-FR" b="1" dirty="0">
                <a:solidFill>
                  <a:srgbClr val="C00000"/>
                </a:solidFill>
                <a:effectLst>
                  <a:outerShdw blurRad="38100" dist="38100" dir="2700000" algn="tl">
                    <a:srgbClr val="000000">
                      <a:alpha val="43137"/>
                    </a:srgbClr>
                  </a:outerShdw>
                </a:effectLst>
                <a:latin typeface="+mn-lt"/>
              </a:rPr>
              <a:t>4</a:t>
            </a:r>
            <a:r>
              <a:rPr lang="fr-FR" b="1" dirty="0" smtClean="0">
                <a:solidFill>
                  <a:srgbClr val="C00000"/>
                </a:solidFill>
                <a:effectLst>
                  <a:outerShdw blurRad="38100" dist="38100" dir="2700000" algn="tl">
                    <a:srgbClr val="000000">
                      <a:alpha val="43137"/>
                    </a:srgbClr>
                  </a:outerShdw>
                </a:effectLst>
                <a:latin typeface="+mn-lt"/>
              </a:rPr>
              <a:t>.- Réactiver les modes </a:t>
            </a:r>
            <a:r>
              <a:rPr lang="fr-FR" b="1" dirty="0" err="1" smtClean="0">
                <a:solidFill>
                  <a:srgbClr val="C00000"/>
                </a:solidFill>
                <a:effectLst>
                  <a:outerShdw blurRad="38100" dist="38100" dir="2700000" algn="tl">
                    <a:srgbClr val="000000">
                      <a:alpha val="43137"/>
                    </a:srgbClr>
                  </a:outerShdw>
                </a:effectLst>
                <a:latin typeface="+mn-lt"/>
              </a:rPr>
              <a:t>traditionels</a:t>
            </a:r>
            <a:r>
              <a:rPr lang="fr-FR" b="1" dirty="0" smtClean="0">
                <a:solidFill>
                  <a:srgbClr val="C00000"/>
                </a:solidFill>
                <a:effectLst>
                  <a:outerShdw blurRad="38100" dist="38100" dir="2700000" algn="tl">
                    <a:srgbClr val="000000">
                      <a:alpha val="43137"/>
                    </a:srgbClr>
                  </a:outerShdw>
                </a:effectLst>
                <a:latin typeface="+mn-lt"/>
              </a:rPr>
              <a:t> de gestion des conflits</a:t>
            </a:r>
            <a:r>
              <a:rPr lang="fr-FR" b="1" dirty="0">
                <a:solidFill>
                  <a:srgbClr val="C00000"/>
                </a:solidFill>
                <a:effectLst>
                  <a:outerShdw blurRad="38100" dist="38100" dir="2700000" algn="tl">
                    <a:srgbClr val="000000">
                      <a:alpha val="43137"/>
                    </a:srgbClr>
                  </a:outerShdw>
                </a:effectLst>
                <a:latin typeface="+mn-lt"/>
              </a:rPr>
              <a:t/>
            </a:r>
            <a:br>
              <a:rPr lang="fr-FR" b="1" dirty="0">
                <a:solidFill>
                  <a:srgbClr val="C00000"/>
                </a:solidFill>
                <a:effectLst>
                  <a:outerShdw blurRad="38100" dist="38100" dir="2700000" algn="tl">
                    <a:srgbClr val="000000">
                      <a:alpha val="43137"/>
                    </a:srgbClr>
                  </a:outerShdw>
                </a:effectLst>
                <a:latin typeface="+mn-lt"/>
              </a:rPr>
            </a:br>
            <a:endParaRPr lang="fr-FR" dirty="0">
              <a:latin typeface="+mn-lt"/>
            </a:endParaRPr>
          </a:p>
        </p:txBody>
      </p:sp>
      <p:sp>
        <p:nvSpPr>
          <p:cNvPr id="6" name="Rectangle 5"/>
          <p:cNvSpPr/>
          <p:nvPr/>
        </p:nvSpPr>
        <p:spPr>
          <a:xfrm>
            <a:off x="838200" y="6492240"/>
            <a:ext cx="11353800" cy="36576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p:cNvSpPr txBox="1"/>
          <p:nvPr/>
        </p:nvSpPr>
        <p:spPr>
          <a:xfrm>
            <a:off x="2872531" y="1027906"/>
            <a:ext cx="3765665" cy="5909310"/>
          </a:xfrm>
          <a:prstGeom prst="rect">
            <a:avLst/>
          </a:prstGeom>
          <a:noFill/>
        </p:spPr>
        <p:txBody>
          <a:bodyPr wrap="square" rtlCol="0">
            <a:spAutoFit/>
          </a:bodyPr>
          <a:lstStyle/>
          <a:p>
            <a:pPr algn="ctr"/>
            <a:r>
              <a:rPr lang="fr-FR" dirty="0" smtClean="0">
                <a:effectLst>
                  <a:outerShdw blurRad="38100" dist="38100" dir="2700000" algn="tl">
                    <a:srgbClr val="000000">
                      <a:alpha val="43137"/>
                    </a:srgbClr>
                  </a:outerShdw>
                </a:effectLst>
              </a:rPr>
              <a:t>Exemple:</a:t>
            </a:r>
          </a:p>
          <a:p>
            <a:pPr marL="285750" indent="-285750">
              <a:buFont typeface="Arial" panose="020B0604020202020204" pitchFamily="34" charset="0"/>
              <a:buChar char="•"/>
            </a:pPr>
            <a:endParaRPr lang="fr-FR" dirty="0" smtClean="0">
              <a:effectLst>
                <a:outerShdw blurRad="38100" dist="38100" dir="2700000" algn="tl">
                  <a:srgbClr val="000000">
                    <a:alpha val="43137"/>
                  </a:srgbClr>
                </a:outerShdw>
              </a:effectLst>
            </a:endParaRPr>
          </a:p>
          <a:p>
            <a:r>
              <a:rPr lang="fr-FR" b="1" dirty="0" smtClean="0">
                <a:effectLst>
                  <a:outerShdw blurRad="38100" dist="38100" dir="2700000" algn="tl">
                    <a:srgbClr val="000000">
                      <a:alpha val="43137"/>
                    </a:srgbClr>
                  </a:outerShdw>
                </a:effectLst>
              </a:rPr>
              <a:t>Commission Vérité et Réconciliation de type sud-africain.</a:t>
            </a:r>
          </a:p>
          <a:p>
            <a:pPr marL="285750" indent="-285750">
              <a:buFont typeface="Arial" panose="020B0604020202020204" pitchFamily="34" charset="0"/>
              <a:buChar char="•"/>
            </a:pPr>
            <a:r>
              <a:rPr lang="fr-FR" b="1" dirty="0" smtClean="0">
                <a:effectLst>
                  <a:outerShdw blurRad="38100" dist="38100" dir="2700000" algn="tl">
                    <a:srgbClr val="000000">
                      <a:alpha val="43137"/>
                    </a:srgbClr>
                  </a:outerShdw>
                </a:effectLst>
              </a:rPr>
              <a:t>Faire </a:t>
            </a:r>
            <a:r>
              <a:rPr lang="fr-FR" b="1" dirty="0">
                <a:effectLst>
                  <a:outerShdw blurRad="38100" dist="38100" dir="2700000" algn="tl">
                    <a:srgbClr val="000000">
                      <a:alpha val="43137"/>
                    </a:srgbClr>
                  </a:outerShdw>
                </a:effectLst>
              </a:rPr>
              <a:t>émerger la vérité des faits (traitement et destin des victimes</a:t>
            </a:r>
            <a:r>
              <a:rPr lang="fr-FR" b="1" dirty="0" smtClean="0">
                <a:effectLst>
                  <a:outerShdw blurRad="38100" dist="38100" dir="2700000" algn="tl">
                    <a:srgbClr val="000000">
                      <a:alpha val="43137"/>
                    </a:srgbClr>
                  </a:outerShdw>
                </a:effectLst>
              </a:rPr>
              <a:t>…) </a:t>
            </a:r>
          </a:p>
          <a:p>
            <a:pPr marL="285750" indent="-285750">
              <a:buFont typeface="Arial" panose="020B0604020202020204" pitchFamily="34" charset="0"/>
              <a:buChar char="•"/>
            </a:pPr>
            <a:r>
              <a:rPr lang="fr-FR" b="1" dirty="0">
                <a:effectLst>
                  <a:outerShdw blurRad="38100" dist="38100" dir="2700000" algn="tl">
                    <a:srgbClr val="000000">
                      <a:alpha val="43137"/>
                    </a:srgbClr>
                  </a:outerShdw>
                </a:effectLst>
              </a:rPr>
              <a:t>S</a:t>
            </a:r>
            <a:r>
              <a:rPr lang="fr-FR" b="1" dirty="0" smtClean="0">
                <a:effectLst>
                  <a:outerShdw blurRad="38100" dist="38100" dir="2700000" algn="tl">
                    <a:srgbClr val="000000">
                      <a:alpha val="43137"/>
                    </a:srgbClr>
                  </a:outerShdw>
                </a:effectLst>
              </a:rPr>
              <a:t>elon </a:t>
            </a:r>
            <a:r>
              <a:rPr lang="fr-FR" b="1" dirty="0">
                <a:effectLst>
                  <a:outerShdw blurRad="38100" dist="38100" dir="2700000" algn="tl">
                    <a:srgbClr val="000000">
                      <a:alpha val="43137"/>
                    </a:srgbClr>
                  </a:outerShdw>
                </a:effectLst>
              </a:rPr>
              <a:t>un schéma permettant l’aveu et le pardon dans une perspective de réconciliation</a:t>
            </a:r>
            <a:r>
              <a:rPr lang="fr-FR" b="1" dirty="0" smtClean="0">
                <a:effectLst>
                  <a:outerShdw blurRad="38100" dist="38100" dir="2700000" algn="tl">
                    <a:srgbClr val="000000">
                      <a:alpha val="43137"/>
                    </a:srgbClr>
                  </a:outerShdw>
                </a:effectLst>
              </a:rPr>
              <a:t>.</a:t>
            </a:r>
          </a:p>
          <a:p>
            <a:endParaRPr lang="fr-FR" b="1" dirty="0" smtClean="0">
              <a:effectLst>
                <a:outerShdw blurRad="38100" dist="38100" dir="2700000" algn="tl">
                  <a:srgbClr val="000000">
                    <a:alpha val="43137"/>
                  </a:srgbClr>
                </a:outerShdw>
              </a:effectLst>
            </a:endParaRPr>
          </a:p>
          <a:p>
            <a:r>
              <a:rPr lang="fr-FR" b="1" dirty="0" smtClean="0">
                <a:effectLst>
                  <a:outerShdw blurRad="38100" dist="38100" dir="2700000" algn="tl">
                    <a:srgbClr val="000000">
                      <a:alpha val="43137"/>
                    </a:srgbClr>
                  </a:outerShdw>
                </a:effectLst>
              </a:rPr>
              <a:t>Commission Vérité et Réconciliation d’Amérique latine</a:t>
            </a:r>
          </a:p>
          <a:p>
            <a:pPr marL="285750" indent="-285750">
              <a:buFont typeface="Arial" panose="020B0604020202020204" pitchFamily="34" charset="0"/>
              <a:buChar char="•"/>
            </a:pPr>
            <a:r>
              <a:rPr lang="fr-FR" b="1" dirty="0" smtClean="0">
                <a:effectLst>
                  <a:outerShdw blurRad="38100" dist="38100" dir="2700000" algn="tl">
                    <a:srgbClr val="000000">
                      <a:alpha val="43137"/>
                    </a:srgbClr>
                  </a:outerShdw>
                </a:effectLst>
              </a:rPr>
              <a:t>Reconstituer le passé face à l’oubli imposé par les bourreaux</a:t>
            </a:r>
          </a:p>
          <a:p>
            <a:pPr marL="285750" indent="-285750">
              <a:buFont typeface="Arial" panose="020B0604020202020204" pitchFamily="34" charset="0"/>
              <a:buChar char="•"/>
            </a:pPr>
            <a:r>
              <a:rPr lang="fr-FR" b="1" dirty="0" smtClean="0">
                <a:effectLst>
                  <a:outerShdw blurRad="38100" dist="38100" dir="2700000" algn="tl">
                    <a:srgbClr val="000000">
                      <a:alpha val="43137"/>
                    </a:srgbClr>
                  </a:outerShdw>
                </a:effectLst>
              </a:rPr>
              <a:t>Reconstruire une vie démocratique apaisée.</a:t>
            </a:r>
            <a:endParaRPr lang="fr-FR" b="1" dirty="0">
              <a:effectLst>
                <a:outerShdw blurRad="38100" dist="38100" dir="2700000" algn="tl">
                  <a:srgbClr val="000000">
                    <a:alpha val="43137"/>
                  </a:srgbClr>
                </a:outerShdw>
              </a:effectLst>
            </a:endParaRPr>
          </a:p>
          <a:p>
            <a:pPr algn="ctr"/>
            <a:endParaRPr lang="fr-FR" dirty="0">
              <a:effectLst>
                <a:outerShdw blurRad="38100" dist="38100" dir="2700000" algn="tl">
                  <a:srgbClr val="000000">
                    <a:alpha val="43137"/>
                  </a:srgbClr>
                </a:outerShdw>
              </a:effectLst>
            </a:endParaRPr>
          </a:p>
          <a:p>
            <a:pPr algn="ctr"/>
            <a:endParaRPr lang="fr-FR" dirty="0" smtClean="0">
              <a:effectLst>
                <a:outerShdw blurRad="38100" dist="38100" dir="2700000" algn="tl">
                  <a:srgbClr val="000000">
                    <a:alpha val="43137"/>
                  </a:srgbClr>
                </a:outerShdw>
              </a:effectLst>
            </a:endParaRPr>
          </a:p>
          <a:p>
            <a:pPr algn="ctr"/>
            <a:endParaRPr lang="fr-FR" dirty="0">
              <a:effectLst>
                <a:outerShdw blurRad="38100" dist="38100" dir="2700000" algn="tl">
                  <a:srgbClr val="000000">
                    <a:alpha val="43137"/>
                  </a:srgbClr>
                </a:outerShdw>
              </a:effectLst>
            </a:endParaRPr>
          </a:p>
          <a:p>
            <a:pPr algn="ctr"/>
            <a:endParaRPr lang="fr-FR" dirty="0">
              <a:effectLst>
                <a:outerShdw blurRad="38100" dist="38100" dir="2700000" algn="tl">
                  <a:srgbClr val="000000">
                    <a:alpha val="43137"/>
                  </a:srgbClr>
                </a:outerShdw>
              </a:effectLst>
            </a:endParaRPr>
          </a:p>
        </p:txBody>
      </p:sp>
      <p:grpSp>
        <p:nvGrpSpPr>
          <p:cNvPr id="8" name="Groupe 7"/>
          <p:cNvGrpSpPr/>
          <p:nvPr/>
        </p:nvGrpSpPr>
        <p:grpSpPr>
          <a:xfrm>
            <a:off x="6861042" y="1365927"/>
            <a:ext cx="4752528" cy="4752528"/>
            <a:chOff x="6861042" y="1365927"/>
            <a:chExt cx="4752528" cy="4752528"/>
          </a:xfrm>
        </p:grpSpPr>
        <p:sp>
          <p:nvSpPr>
            <p:cNvPr id="7" name="Ellipse 6"/>
            <p:cNvSpPr/>
            <p:nvPr/>
          </p:nvSpPr>
          <p:spPr bwMode="auto">
            <a:xfrm>
              <a:off x="6861042" y="1365927"/>
              <a:ext cx="4752528" cy="4752528"/>
            </a:xfrm>
            <a:prstGeom prst="ellipse">
              <a:avLst/>
            </a:prstGeom>
            <a:solidFill>
              <a:schemeClr val="accent2">
                <a:lumMod val="75000"/>
              </a:schemeClr>
            </a:solidFill>
            <a:ln>
              <a:noFill/>
            </a:ln>
            <a:effectLst/>
            <a:scene3d>
              <a:camera prst="orthographicFront"/>
              <a:lightRig rig="threePt" dir="t"/>
            </a:scene3d>
            <a:sp3d>
              <a:bevelT/>
            </a:sp3d>
            <a:extLst/>
          </p:spPr>
          <p:txBody>
            <a:bodyPr vert="horz" wrap="square" lIns="91440" tIns="45720" rIns="91440" bIns="45720" numCol="1" rtlCol="0" anchor="ctr" anchorCtr="1" compatLnSpc="1">
              <a:prstTxWarp prst="textNoShape">
                <a:avLst/>
              </a:prstTxWarp>
              <a:noAutofit/>
            </a:bodyPr>
            <a:lstStyle/>
            <a:p>
              <a:pPr algn="just" eaLnBrk="0" fontAlgn="base" hangingPunct="0">
                <a:spcBef>
                  <a:spcPct val="50000"/>
                </a:spcBef>
                <a:spcAft>
                  <a:spcPct val="0"/>
                </a:spcAft>
              </a:pPr>
              <a:r>
                <a:rPr lang="fr-FR" b="1" dirty="0" smtClean="0">
                  <a:solidFill>
                    <a:schemeClr val="bg1"/>
                  </a:solidFill>
                  <a:effectLst>
                    <a:outerShdw blurRad="38100" dist="38100" dir="2700000" algn="tl">
                      <a:srgbClr val="000000">
                        <a:alpha val="43137"/>
                      </a:srgbClr>
                    </a:outerShdw>
                  </a:effectLst>
                </a:rPr>
                <a:t> </a:t>
              </a:r>
              <a:endParaRPr lang="fr-FR" sz="2400" b="1" dirty="0">
                <a:ln w="18415" cmpd="sng">
                  <a:solidFill>
                    <a:srgbClr val="FFFFFF"/>
                  </a:solidFill>
                  <a:prstDash val="solid"/>
                </a:ln>
                <a:solidFill>
                  <a:schemeClr val="bg1"/>
                </a:solidFill>
                <a:effectLst>
                  <a:outerShdw blurRad="38100" dist="38100" dir="2700000" algn="tl">
                    <a:srgbClr val="000000">
                      <a:alpha val="43137"/>
                    </a:srgbClr>
                  </a:outerShdw>
                </a:effectLst>
              </a:endParaRPr>
            </a:p>
          </p:txBody>
        </p:sp>
        <p:grpSp>
          <p:nvGrpSpPr>
            <p:cNvPr id="5" name="Groupe 4"/>
            <p:cNvGrpSpPr/>
            <p:nvPr/>
          </p:nvGrpSpPr>
          <p:grpSpPr>
            <a:xfrm>
              <a:off x="7277273" y="2133233"/>
              <a:ext cx="3920067" cy="3086286"/>
              <a:chOff x="7277272" y="2133233"/>
              <a:chExt cx="3920067" cy="3086286"/>
            </a:xfrm>
          </p:grpSpPr>
          <p:sp>
            <p:nvSpPr>
              <p:cNvPr id="9" name="ZoneTexte 8"/>
              <p:cNvSpPr txBox="1"/>
              <p:nvPr/>
            </p:nvSpPr>
            <p:spPr>
              <a:xfrm>
                <a:off x="7972408" y="2133233"/>
                <a:ext cx="2529795" cy="707886"/>
              </a:xfrm>
              <a:prstGeom prst="rect">
                <a:avLst/>
              </a:prstGeom>
              <a:noFill/>
            </p:spPr>
            <p:txBody>
              <a:bodyPr wrap="none" rtlCol="0">
                <a:spAutoFit/>
              </a:bodyPr>
              <a:lstStyle/>
              <a:p>
                <a:pPr algn="ct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Les commissions </a:t>
                </a:r>
                <a:b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b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vérité et réconciliation</a:t>
                </a:r>
              </a:p>
            </p:txBody>
          </p:sp>
          <p:sp>
            <p:nvSpPr>
              <p:cNvPr id="17" name="ZoneTexte 16"/>
              <p:cNvSpPr txBox="1"/>
              <p:nvPr/>
            </p:nvSpPr>
            <p:spPr>
              <a:xfrm>
                <a:off x="7277272" y="3403637"/>
                <a:ext cx="3920067" cy="1815882"/>
              </a:xfrm>
              <a:prstGeom prst="rect">
                <a:avLst/>
              </a:prstGeom>
              <a:noFill/>
            </p:spPr>
            <p:txBody>
              <a:bodyPr wrap="square" rtlCol="0">
                <a:spAutoFit/>
              </a:bodyPr>
              <a:lstStyle/>
              <a:p>
                <a:r>
                  <a:rPr lang="fr-FR" sz="1600" dirty="0" smtClean="0">
                    <a:solidFill>
                      <a:schemeClr val="bg1"/>
                    </a:solidFill>
                  </a:rPr>
                  <a:t>Organes étatiques de justice transitionnelle, de formes variées, permettant, dans certains cas, la confrontation des victimes et de leurs bourreaux. Dans d’autres cas il s’agit d’identifier les violations passées  et de formuler des recommandations en terme de réparations</a:t>
                </a:r>
                <a:endParaRPr lang="fr-FR" sz="1600" dirty="0">
                  <a:solidFill>
                    <a:schemeClr val="bg1"/>
                  </a:solidFill>
                </a:endParaRPr>
              </a:p>
            </p:txBody>
          </p:sp>
        </p:grpSp>
      </p:gr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812" y="3159958"/>
            <a:ext cx="2523719" cy="1645205"/>
          </a:xfrm>
          <a:prstGeom prst="rect">
            <a:avLst/>
          </a:prstGeom>
        </p:spPr>
      </p:pic>
    </p:spTree>
    <p:extLst>
      <p:ext uri="{BB962C8B-B14F-4D97-AF65-F5344CB8AC3E}">
        <p14:creationId xmlns:p14="http://schemas.microsoft.com/office/powerpoint/2010/main" val="118037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8224" y="365125"/>
            <a:ext cx="10225345" cy="1325563"/>
          </a:xfrm>
        </p:spPr>
        <p:txBody>
          <a:bodyPr>
            <a:normAutofit fontScale="90000"/>
          </a:bodyPr>
          <a:lstStyle/>
          <a:p>
            <a:pPr algn="r"/>
            <a:r>
              <a:rPr lang="fr-FR" b="1" dirty="0">
                <a:solidFill>
                  <a:srgbClr val="C00000"/>
                </a:solidFill>
                <a:effectLst>
                  <a:outerShdw blurRad="38100" dist="38100" dir="2700000" algn="tl">
                    <a:srgbClr val="000000">
                      <a:alpha val="43137"/>
                    </a:srgbClr>
                  </a:outerShdw>
                </a:effectLst>
                <a:latin typeface="+mn-lt"/>
              </a:rPr>
              <a:t>4</a:t>
            </a:r>
            <a:r>
              <a:rPr lang="fr-FR" b="1" dirty="0" smtClean="0">
                <a:solidFill>
                  <a:srgbClr val="C00000"/>
                </a:solidFill>
                <a:effectLst>
                  <a:outerShdw blurRad="38100" dist="38100" dir="2700000" algn="tl">
                    <a:srgbClr val="000000">
                      <a:alpha val="43137"/>
                    </a:srgbClr>
                  </a:outerShdw>
                </a:effectLst>
                <a:latin typeface="+mn-lt"/>
              </a:rPr>
              <a:t>.- Réactiver les modes </a:t>
            </a:r>
            <a:r>
              <a:rPr lang="fr-FR" b="1" dirty="0" err="1" smtClean="0">
                <a:solidFill>
                  <a:srgbClr val="C00000"/>
                </a:solidFill>
                <a:effectLst>
                  <a:outerShdw blurRad="38100" dist="38100" dir="2700000" algn="tl">
                    <a:srgbClr val="000000">
                      <a:alpha val="43137"/>
                    </a:srgbClr>
                  </a:outerShdw>
                </a:effectLst>
                <a:latin typeface="+mn-lt"/>
              </a:rPr>
              <a:t>traditionels</a:t>
            </a:r>
            <a:r>
              <a:rPr lang="fr-FR" b="1" dirty="0" smtClean="0">
                <a:solidFill>
                  <a:srgbClr val="C00000"/>
                </a:solidFill>
                <a:effectLst>
                  <a:outerShdw blurRad="38100" dist="38100" dir="2700000" algn="tl">
                    <a:srgbClr val="000000">
                      <a:alpha val="43137"/>
                    </a:srgbClr>
                  </a:outerShdw>
                </a:effectLst>
                <a:latin typeface="+mn-lt"/>
              </a:rPr>
              <a:t> de gestion des conflits</a:t>
            </a:r>
            <a:r>
              <a:rPr lang="fr-FR" b="1" dirty="0">
                <a:solidFill>
                  <a:srgbClr val="C00000"/>
                </a:solidFill>
                <a:effectLst>
                  <a:outerShdw blurRad="38100" dist="38100" dir="2700000" algn="tl">
                    <a:srgbClr val="000000">
                      <a:alpha val="43137"/>
                    </a:srgbClr>
                  </a:outerShdw>
                </a:effectLst>
                <a:latin typeface="+mn-lt"/>
              </a:rPr>
              <a:t/>
            </a:r>
            <a:br>
              <a:rPr lang="fr-FR" b="1" dirty="0">
                <a:solidFill>
                  <a:srgbClr val="C00000"/>
                </a:solidFill>
                <a:effectLst>
                  <a:outerShdw blurRad="38100" dist="38100" dir="2700000" algn="tl">
                    <a:srgbClr val="000000">
                      <a:alpha val="43137"/>
                    </a:srgbClr>
                  </a:outerShdw>
                </a:effectLst>
                <a:latin typeface="+mn-lt"/>
              </a:rPr>
            </a:br>
            <a:endParaRPr lang="fr-FR" dirty="0">
              <a:latin typeface="+mn-lt"/>
            </a:endParaRPr>
          </a:p>
        </p:txBody>
      </p:sp>
      <p:sp>
        <p:nvSpPr>
          <p:cNvPr id="6" name="Rectangle 5"/>
          <p:cNvSpPr/>
          <p:nvPr/>
        </p:nvSpPr>
        <p:spPr>
          <a:xfrm>
            <a:off x="838200" y="6492240"/>
            <a:ext cx="11353800" cy="36576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p:cNvSpPr/>
          <p:nvPr/>
        </p:nvSpPr>
        <p:spPr bwMode="auto">
          <a:xfrm>
            <a:off x="6861042" y="1365927"/>
            <a:ext cx="4752528" cy="4752528"/>
          </a:xfrm>
          <a:prstGeom prst="ellipse">
            <a:avLst/>
          </a:prstGeom>
          <a:solidFill>
            <a:schemeClr val="accent2">
              <a:lumMod val="75000"/>
            </a:schemeClr>
          </a:solidFill>
          <a:ln>
            <a:noFill/>
          </a:ln>
          <a:effectLst/>
          <a:scene3d>
            <a:camera prst="orthographicFront"/>
            <a:lightRig rig="threePt" dir="t"/>
          </a:scene3d>
          <a:sp3d>
            <a:bevelT/>
          </a:sp3d>
          <a:extLst/>
        </p:spPr>
        <p:txBody>
          <a:bodyPr vert="horz" wrap="square" lIns="91440" tIns="45720" rIns="91440" bIns="45720" numCol="1" rtlCol="0" anchor="ctr" anchorCtr="1" compatLnSpc="1">
            <a:prstTxWarp prst="textNoShape">
              <a:avLst/>
            </a:prstTxWarp>
            <a:noAutofit/>
          </a:bodyPr>
          <a:lstStyle/>
          <a:p>
            <a:pPr algn="just" eaLnBrk="0" fontAlgn="base" hangingPunct="0">
              <a:spcBef>
                <a:spcPct val="50000"/>
              </a:spcBef>
              <a:spcAft>
                <a:spcPct val="0"/>
              </a:spcAft>
            </a:pPr>
            <a:r>
              <a:rPr lang="fr-FR" b="1" dirty="0" smtClean="0">
                <a:solidFill>
                  <a:schemeClr val="bg1"/>
                </a:solidFill>
                <a:effectLst>
                  <a:outerShdw blurRad="38100" dist="38100" dir="2700000" algn="tl">
                    <a:srgbClr val="000000">
                      <a:alpha val="43137"/>
                    </a:srgbClr>
                  </a:outerShdw>
                </a:effectLst>
              </a:rPr>
              <a:t> </a:t>
            </a:r>
            <a:endParaRPr lang="fr-FR" sz="2400" b="1" dirty="0">
              <a:ln w="18415" cmpd="sng">
                <a:solidFill>
                  <a:srgbClr val="FFFFFF"/>
                </a:solidFill>
                <a:prstDash val="solid"/>
              </a:ln>
              <a:solidFill>
                <a:schemeClr val="bg1"/>
              </a:solidFill>
              <a:effectLst>
                <a:outerShdw blurRad="38100" dist="38100" dir="2700000" algn="tl">
                  <a:srgbClr val="000000">
                    <a:alpha val="43137"/>
                  </a:srgbClr>
                </a:outerShdw>
              </a:effectLst>
            </a:endParaRPr>
          </a:p>
        </p:txBody>
      </p:sp>
      <p:sp>
        <p:nvSpPr>
          <p:cNvPr id="9" name="ZoneTexte 8"/>
          <p:cNvSpPr txBox="1"/>
          <p:nvPr/>
        </p:nvSpPr>
        <p:spPr>
          <a:xfrm>
            <a:off x="8574825" y="2133233"/>
            <a:ext cx="1324978" cy="400110"/>
          </a:xfrm>
          <a:prstGeom prst="rect">
            <a:avLst/>
          </a:prstGeom>
          <a:noFill/>
        </p:spPr>
        <p:txBody>
          <a:bodyPr wrap="none" rtlCol="0">
            <a:spAutoFit/>
          </a:bodyPr>
          <a:lstStyle/>
          <a:p>
            <a:pPr algn="ct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Les </a:t>
            </a:r>
            <a:r>
              <a:rPr lang="fr-FR" sz="2000" dirty="0" err="1" smtClean="0">
                <a:ln w="18415" cmpd="sng">
                  <a:solidFill>
                    <a:srgbClr val="FFFFFF"/>
                  </a:solidFill>
                  <a:prstDash val="solid"/>
                </a:ln>
                <a:solidFill>
                  <a:srgbClr val="FFFFFF"/>
                </a:solidFill>
                <a:effectLst>
                  <a:outerShdw blurRad="38100" dist="38100" dir="2700000" algn="tl">
                    <a:srgbClr val="000000">
                      <a:alpha val="43137"/>
                    </a:srgbClr>
                  </a:outerShdw>
                </a:effectLst>
              </a:rPr>
              <a:t>Gacaca</a:t>
            </a:r>
            <a:endPar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3" name="ZoneTexte 2"/>
          <p:cNvSpPr txBox="1"/>
          <p:nvPr/>
        </p:nvSpPr>
        <p:spPr>
          <a:xfrm>
            <a:off x="2872531" y="1027906"/>
            <a:ext cx="3765665" cy="6186309"/>
          </a:xfrm>
          <a:prstGeom prst="rect">
            <a:avLst/>
          </a:prstGeom>
          <a:noFill/>
        </p:spPr>
        <p:txBody>
          <a:bodyPr wrap="square" rtlCol="0">
            <a:spAutoFit/>
          </a:bodyPr>
          <a:lstStyle/>
          <a:p>
            <a:pPr algn="ctr"/>
            <a:r>
              <a:rPr lang="fr-FR" dirty="0" smtClean="0">
                <a:effectLst>
                  <a:outerShdw blurRad="38100" dist="38100" dir="2700000" algn="tl">
                    <a:srgbClr val="000000">
                      <a:alpha val="43137"/>
                    </a:srgbClr>
                  </a:outerShdw>
                </a:effectLst>
              </a:rPr>
              <a:t>Exemple:</a:t>
            </a:r>
          </a:p>
          <a:p>
            <a:pPr algn="ctr"/>
            <a:endParaRPr lang="fr-FR" dirty="0" smtClean="0">
              <a:effectLst>
                <a:outerShdw blurRad="38100" dist="38100" dir="2700000" algn="tl">
                  <a:srgbClr val="000000">
                    <a:alpha val="43137"/>
                  </a:srgbClr>
                </a:outerShdw>
              </a:effectLst>
            </a:endParaRPr>
          </a:p>
          <a:p>
            <a:r>
              <a:rPr lang="fr-FR" dirty="0" smtClean="0">
                <a:effectLst>
                  <a:outerShdw blurRad="38100" dist="38100" dir="2700000" algn="tl">
                    <a:srgbClr val="000000">
                      <a:alpha val="43137"/>
                    </a:srgbClr>
                  </a:outerShdw>
                </a:effectLst>
              </a:rPr>
              <a:t>2002, mise en place des juridictions </a:t>
            </a:r>
            <a:r>
              <a:rPr lang="fr-FR" dirty="0" err="1" smtClean="0">
                <a:effectLst>
                  <a:outerShdw blurRad="38100" dist="38100" dir="2700000" algn="tl">
                    <a:srgbClr val="000000">
                      <a:alpha val="43137"/>
                    </a:srgbClr>
                  </a:outerShdw>
                </a:effectLst>
              </a:rPr>
              <a:t>gacaca</a:t>
            </a:r>
            <a:r>
              <a:rPr lang="fr-FR" dirty="0" smtClean="0">
                <a:effectLst>
                  <a:outerShdw blurRad="38100" dist="38100" dir="2700000" algn="tl">
                    <a:srgbClr val="000000">
                      <a:alpha val="43137"/>
                    </a:srgbClr>
                  </a:outerShdw>
                </a:effectLst>
              </a:rPr>
              <a:t>.</a:t>
            </a:r>
          </a:p>
          <a:p>
            <a:endParaRPr lang="fr-FR" dirty="0">
              <a:effectLst>
                <a:outerShdw blurRad="38100" dist="38100" dir="2700000" algn="tl">
                  <a:srgbClr val="000000">
                    <a:alpha val="43137"/>
                  </a:srgbClr>
                </a:outerShdw>
              </a:effectLst>
            </a:endParaRPr>
          </a:p>
          <a:p>
            <a:r>
              <a:rPr lang="fr-FR" dirty="0" smtClean="0">
                <a:effectLst>
                  <a:outerShdw blurRad="38100" dist="38100" dir="2700000" algn="tl">
                    <a:srgbClr val="000000">
                      <a:alpha val="43137"/>
                    </a:srgbClr>
                  </a:outerShdw>
                </a:effectLst>
              </a:rPr>
              <a:t>2012, fin des </a:t>
            </a:r>
            <a:r>
              <a:rPr lang="fr-FR" dirty="0" err="1" smtClean="0">
                <a:effectLst>
                  <a:outerShdw blurRad="38100" dist="38100" dir="2700000" algn="tl">
                    <a:srgbClr val="000000">
                      <a:alpha val="43137"/>
                    </a:srgbClr>
                  </a:outerShdw>
                </a:effectLst>
              </a:rPr>
              <a:t>gacaca</a:t>
            </a:r>
            <a:r>
              <a:rPr lang="fr-FR" dirty="0" smtClean="0">
                <a:effectLst>
                  <a:outerShdw blurRad="38100" dist="38100" dir="2700000" algn="tl">
                    <a:srgbClr val="000000">
                      <a:alpha val="43137"/>
                    </a:srgbClr>
                  </a:outerShdw>
                </a:effectLst>
              </a:rPr>
              <a:t>.</a:t>
            </a:r>
          </a:p>
          <a:p>
            <a:endParaRPr lang="fr-FR" dirty="0">
              <a:effectLst>
                <a:outerShdw blurRad="38100" dist="38100" dir="2700000" algn="tl">
                  <a:srgbClr val="000000">
                    <a:alpha val="43137"/>
                  </a:srgbClr>
                </a:outerShdw>
              </a:effectLst>
            </a:endParaRPr>
          </a:p>
          <a:p>
            <a:r>
              <a:rPr lang="fr-FR" dirty="0" smtClean="0">
                <a:effectLst>
                  <a:outerShdw blurRad="38100" dist="38100" dir="2700000" algn="tl">
                    <a:srgbClr val="000000">
                      <a:alpha val="43137"/>
                    </a:srgbClr>
                  </a:outerShdw>
                </a:effectLst>
              </a:rPr>
              <a:t>12 000 juridictions disséminées dans tout le pays.</a:t>
            </a:r>
          </a:p>
          <a:p>
            <a:endParaRPr lang="fr-FR" dirty="0">
              <a:effectLst>
                <a:outerShdw blurRad="38100" dist="38100" dir="2700000" algn="tl">
                  <a:srgbClr val="000000">
                    <a:alpha val="43137"/>
                  </a:srgbClr>
                </a:outerShdw>
              </a:effectLst>
            </a:endParaRPr>
          </a:p>
          <a:p>
            <a:r>
              <a:rPr lang="fr-FR" dirty="0" smtClean="0">
                <a:effectLst>
                  <a:outerShdw blurRad="38100" dist="38100" dir="2700000" algn="tl">
                    <a:srgbClr val="000000">
                      <a:alpha val="43137"/>
                    </a:srgbClr>
                  </a:outerShdw>
                </a:effectLst>
              </a:rPr>
              <a:t>Plus de deux millions de dossiers examinés.</a:t>
            </a:r>
          </a:p>
          <a:p>
            <a:endParaRPr lang="fr-FR" dirty="0">
              <a:effectLst>
                <a:outerShdw blurRad="38100" dist="38100" dir="2700000" algn="tl">
                  <a:srgbClr val="000000">
                    <a:alpha val="43137"/>
                  </a:srgbClr>
                </a:outerShdw>
              </a:effectLst>
            </a:endParaRPr>
          </a:p>
          <a:p>
            <a:r>
              <a:rPr lang="fr-FR" dirty="0" smtClean="0">
                <a:effectLst>
                  <a:outerShdw blurRad="38100" dist="38100" dir="2700000" algn="tl">
                    <a:srgbClr val="000000">
                      <a:alpha val="43137"/>
                    </a:srgbClr>
                  </a:outerShdw>
                </a:effectLst>
              </a:rPr>
              <a:t>Plus de 800 000 personnes condamnées pour participation aux massacres, avec souvent des peines alternatives à la prison.</a:t>
            </a:r>
          </a:p>
          <a:p>
            <a:endParaRPr lang="fr-FR" dirty="0">
              <a:effectLst>
                <a:outerShdw blurRad="38100" dist="38100" dir="2700000" algn="tl">
                  <a:srgbClr val="000000">
                    <a:alpha val="43137"/>
                  </a:srgbClr>
                </a:outerShdw>
              </a:effectLst>
            </a:endParaRPr>
          </a:p>
          <a:p>
            <a:r>
              <a:rPr lang="fr-FR" dirty="0" smtClean="0">
                <a:effectLst>
                  <a:outerShdw blurRad="38100" dist="38100" dir="2700000" algn="tl">
                    <a:srgbClr val="000000">
                      <a:alpha val="43137"/>
                    </a:srgbClr>
                  </a:outerShdw>
                </a:effectLst>
              </a:rPr>
              <a:t>14% d’</a:t>
            </a:r>
            <a:r>
              <a:rPr lang="fr-FR" dirty="0" err="1" smtClean="0">
                <a:effectLst>
                  <a:outerShdw blurRad="38100" dist="38100" dir="2700000" algn="tl">
                    <a:srgbClr val="000000">
                      <a:alpha val="43137"/>
                    </a:srgbClr>
                  </a:outerShdw>
                </a:effectLst>
              </a:rPr>
              <a:t>acquités</a:t>
            </a:r>
            <a:r>
              <a:rPr lang="fr-FR" dirty="0" smtClean="0">
                <a:effectLst>
                  <a:outerShdw blurRad="38100" dist="38100" dir="2700000" algn="tl">
                    <a:srgbClr val="000000">
                      <a:alpha val="43137"/>
                    </a:srgbClr>
                  </a:outerShdw>
                </a:effectLst>
              </a:rPr>
              <a:t>.</a:t>
            </a:r>
          </a:p>
          <a:p>
            <a:endParaRPr lang="fr-FR" dirty="0" smtClean="0">
              <a:effectLst>
                <a:outerShdw blurRad="38100" dist="38100" dir="2700000" algn="tl">
                  <a:srgbClr val="000000">
                    <a:alpha val="43137"/>
                  </a:srgbClr>
                </a:outerShdw>
              </a:effectLst>
            </a:endParaRPr>
          </a:p>
          <a:p>
            <a:endParaRPr lang="fr-FR" dirty="0">
              <a:effectLst>
                <a:outerShdw blurRad="38100" dist="38100" dir="2700000" algn="tl">
                  <a:srgbClr val="000000">
                    <a:alpha val="43137"/>
                  </a:srgbClr>
                </a:outerShdw>
              </a:effectLst>
            </a:endParaRPr>
          </a:p>
          <a:p>
            <a:pPr algn="ctr"/>
            <a:endParaRPr lang="fr-FR" dirty="0">
              <a:effectLst>
                <a:outerShdw blurRad="38100" dist="38100" dir="2700000" algn="tl">
                  <a:srgbClr val="000000">
                    <a:alpha val="43137"/>
                  </a:srgbClr>
                </a:outerShdw>
              </a:effectLst>
            </a:endParaRPr>
          </a:p>
        </p:txBody>
      </p:sp>
      <p:sp>
        <p:nvSpPr>
          <p:cNvPr id="17" name="ZoneTexte 16"/>
          <p:cNvSpPr txBox="1"/>
          <p:nvPr/>
        </p:nvSpPr>
        <p:spPr>
          <a:xfrm>
            <a:off x="7360399" y="2975888"/>
            <a:ext cx="3920067" cy="2062103"/>
          </a:xfrm>
          <a:prstGeom prst="rect">
            <a:avLst/>
          </a:prstGeom>
          <a:noFill/>
        </p:spPr>
        <p:txBody>
          <a:bodyPr wrap="square" rtlCol="0">
            <a:spAutoFit/>
          </a:bodyPr>
          <a:lstStyle/>
          <a:p>
            <a:r>
              <a:rPr lang="fr-FR" sz="1600" dirty="0" smtClean="0">
                <a:solidFill>
                  <a:schemeClr val="bg1"/>
                </a:solidFill>
              </a:rPr>
              <a:t>Le TPIR s’est concentré sur les idéologues et les dirigeants du génocide. Les juridictions nationales ont examiné les acteurs intermédiaires. Le gouvernement rwandais </a:t>
            </a:r>
            <a:r>
              <a:rPr lang="fr-FR" sz="1600" dirty="0">
                <a:solidFill>
                  <a:schemeClr val="bg1"/>
                </a:solidFill>
              </a:rPr>
              <a:t>a</a:t>
            </a:r>
            <a:r>
              <a:rPr lang="fr-FR" sz="1600" dirty="0" smtClean="0">
                <a:solidFill>
                  <a:schemeClr val="bg1"/>
                </a:solidFill>
              </a:rPr>
              <a:t> réactivé d’anciennes assemblées villageoises - </a:t>
            </a:r>
            <a:r>
              <a:rPr lang="fr-FR" sz="1600" dirty="0" err="1" smtClean="0">
                <a:solidFill>
                  <a:schemeClr val="bg1"/>
                </a:solidFill>
              </a:rPr>
              <a:t>gacaca</a:t>
            </a:r>
            <a:r>
              <a:rPr lang="fr-FR" sz="1600" dirty="0" smtClean="0">
                <a:solidFill>
                  <a:schemeClr val="bg1"/>
                </a:solidFill>
              </a:rPr>
              <a:t> - pour traiter les très nombreux cas des exécutants, au plus près des lieux de la commission de leurs crimes</a:t>
            </a:r>
            <a:endParaRPr lang="fr-FR" sz="1600" dirty="0">
              <a:solidFill>
                <a:schemeClr val="bg1"/>
              </a:solidFill>
            </a:endParaRPr>
          </a:p>
        </p:txBody>
      </p:sp>
      <p:pic>
        <p:nvPicPr>
          <p:cNvPr id="19" name="Imag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102" y="2310673"/>
            <a:ext cx="2291474" cy="1690688"/>
          </a:xfrm>
          <a:prstGeom prst="rect">
            <a:avLst/>
          </a:prstGeom>
        </p:spPr>
      </p:pic>
      <p:sp>
        <p:nvSpPr>
          <p:cNvPr id="18" name="ZoneTexte 17"/>
          <p:cNvSpPr txBox="1"/>
          <p:nvPr/>
        </p:nvSpPr>
        <p:spPr>
          <a:xfrm rot="5400000">
            <a:off x="5706564" y="6551032"/>
            <a:ext cx="458783" cy="246221"/>
          </a:xfrm>
          <a:prstGeom prst="rect">
            <a:avLst/>
          </a:prstGeom>
          <a:noFill/>
        </p:spPr>
        <p:txBody>
          <a:bodyPr wrap="square" rtlCol="0">
            <a:spAutoFit/>
          </a:bodyPr>
          <a:lstStyle/>
          <a:p>
            <a:r>
              <a:rPr lang="fr-FR" sz="1000" dirty="0" smtClean="0"/>
              <a:t>2002</a:t>
            </a:r>
            <a:endParaRPr lang="fr-FR" sz="1000" dirty="0"/>
          </a:p>
        </p:txBody>
      </p:sp>
      <p:sp>
        <p:nvSpPr>
          <p:cNvPr id="20" name="ZoneTexte 19"/>
          <p:cNvSpPr txBox="1"/>
          <p:nvPr/>
        </p:nvSpPr>
        <p:spPr>
          <a:xfrm rot="5400000">
            <a:off x="10172436" y="6573525"/>
            <a:ext cx="461303" cy="246221"/>
          </a:xfrm>
          <a:prstGeom prst="rect">
            <a:avLst/>
          </a:prstGeom>
          <a:noFill/>
        </p:spPr>
        <p:txBody>
          <a:bodyPr wrap="square" rtlCol="0">
            <a:spAutoFit/>
          </a:bodyPr>
          <a:lstStyle/>
          <a:p>
            <a:r>
              <a:rPr lang="fr-FR" sz="1000" dirty="0" smtClean="0"/>
              <a:t>2012</a:t>
            </a:r>
            <a:endParaRPr lang="fr-FR" sz="1000" dirty="0"/>
          </a:p>
        </p:txBody>
      </p:sp>
    </p:spTree>
    <p:extLst>
      <p:ext uri="{BB962C8B-B14F-4D97-AF65-F5344CB8AC3E}">
        <p14:creationId xmlns:p14="http://schemas.microsoft.com/office/powerpoint/2010/main" val="289821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B0552B9-74FA-DB41-B247-C8B06335D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8015" y="2130424"/>
            <a:ext cx="7645400" cy="3238500"/>
          </a:xfrm>
          <a:prstGeom prst="rect">
            <a:avLst/>
          </a:prstGeom>
        </p:spPr>
      </p:pic>
      <p:sp>
        <p:nvSpPr>
          <p:cNvPr id="7" name="ZoneTexte 6"/>
          <p:cNvSpPr txBox="1"/>
          <p:nvPr/>
        </p:nvSpPr>
        <p:spPr>
          <a:xfrm>
            <a:off x="2141143" y="250009"/>
            <a:ext cx="7709440" cy="923330"/>
          </a:xfrm>
          <a:prstGeom prst="rect">
            <a:avLst/>
          </a:prstGeom>
          <a:noFill/>
        </p:spPr>
        <p:txBody>
          <a:bodyPr wrap="square" rtlCol="0">
            <a:spAutoFit/>
          </a:bodyPr>
          <a:lstStyle/>
          <a:p>
            <a:r>
              <a:rPr lang="fr-FR" sz="5400" b="1" dirty="0" smtClean="0">
                <a:solidFill>
                  <a:srgbClr val="FF0000"/>
                </a:solidFill>
                <a:effectLst>
                  <a:outerShdw blurRad="38100" dist="38100" dir="2700000" algn="tl">
                    <a:srgbClr val="000000">
                      <a:alpha val="43137"/>
                    </a:srgbClr>
                  </a:outerShdw>
                </a:effectLst>
              </a:rPr>
              <a:t>Juger les crimes de masse</a:t>
            </a:r>
          </a:p>
        </p:txBody>
      </p:sp>
      <p:sp>
        <p:nvSpPr>
          <p:cNvPr id="8" name="ZoneTexte 7"/>
          <p:cNvSpPr txBox="1"/>
          <p:nvPr/>
        </p:nvSpPr>
        <p:spPr>
          <a:xfrm>
            <a:off x="3543609" y="1282549"/>
            <a:ext cx="4904508" cy="369332"/>
          </a:xfrm>
          <a:prstGeom prst="rect">
            <a:avLst/>
          </a:prstGeom>
          <a:noFill/>
        </p:spPr>
        <p:txBody>
          <a:bodyPr wrap="square" rtlCol="0">
            <a:spAutoFit/>
          </a:bodyPr>
          <a:lstStyle/>
          <a:p>
            <a:r>
              <a:rPr lang="fr-FR" b="1" dirty="0">
                <a:solidFill>
                  <a:srgbClr val="C00000"/>
                </a:solidFill>
                <a:effectLst>
                  <a:outerShdw blurRad="38100" dist="38100" dir="2700000" algn="tl">
                    <a:srgbClr val="000000">
                      <a:alpha val="43137"/>
                    </a:srgbClr>
                  </a:outerShdw>
                </a:effectLst>
              </a:rPr>
              <a:t>De Nuremberg au génocide des </a:t>
            </a:r>
            <a:r>
              <a:rPr lang="fr-FR" b="1" dirty="0" smtClean="0">
                <a:solidFill>
                  <a:srgbClr val="C00000"/>
                </a:solidFill>
                <a:effectLst>
                  <a:outerShdw blurRad="38100" dist="38100" dir="2700000" algn="tl">
                    <a:srgbClr val="000000">
                      <a:alpha val="43137"/>
                    </a:srgbClr>
                  </a:outerShdw>
                </a:effectLst>
              </a:rPr>
              <a:t>Tutsis</a:t>
            </a:r>
            <a:endParaRPr lang="fr-FR" dirty="0">
              <a:solidFill>
                <a:srgbClr val="C00000"/>
              </a:solidFill>
            </a:endParaRPr>
          </a:p>
        </p:txBody>
      </p:sp>
    </p:spTree>
    <p:extLst>
      <p:ext uri="{BB962C8B-B14F-4D97-AF65-F5344CB8AC3E}">
        <p14:creationId xmlns:p14="http://schemas.microsoft.com/office/powerpoint/2010/main" val="2409127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B0552B9-74FA-DB41-B247-C8B06335D2A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58015" y="2130424"/>
            <a:ext cx="7645400" cy="3238500"/>
          </a:xfrm>
          <a:prstGeom prst="rect">
            <a:avLst/>
          </a:prstGeom>
        </p:spPr>
      </p:pic>
      <p:sp>
        <p:nvSpPr>
          <p:cNvPr id="2" name="Titre 1"/>
          <p:cNvSpPr>
            <a:spLocks noGrp="1"/>
          </p:cNvSpPr>
          <p:nvPr>
            <p:ph type="title"/>
          </p:nvPr>
        </p:nvSpPr>
        <p:spPr>
          <a:xfrm>
            <a:off x="630382" y="3041823"/>
            <a:ext cx="10515600" cy="1325563"/>
          </a:xfrm>
        </p:spPr>
        <p:txBody>
          <a:bodyPr>
            <a:normAutofit fontScale="90000"/>
          </a:bodyPr>
          <a:lstStyle/>
          <a:p>
            <a:pPr algn="ctr"/>
            <a:r>
              <a:rPr lang="fr-FR" sz="5400" b="1" u="sng" dirty="0">
                <a:solidFill>
                  <a:srgbClr val="C00000"/>
                </a:solidFill>
                <a:effectLst>
                  <a:outerShdw blurRad="38100" dist="38100" dir="2700000" algn="tl">
                    <a:srgbClr val="000000">
                      <a:alpha val="43137"/>
                    </a:srgbClr>
                  </a:outerShdw>
                </a:effectLst>
                <a:latin typeface="+mn-lt"/>
              </a:rPr>
              <a:t>1.- La part du droit</a:t>
            </a:r>
            <a:r>
              <a:rPr lang="fr-FR" b="1" dirty="0">
                <a:solidFill>
                  <a:srgbClr val="C00000"/>
                </a:solidFill>
                <a:effectLst>
                  <a:outerShdw blurRad="38100" dist="38100" dir="2700000" algn="tl">
                    <a:srgbClr val="000000">
                      <a:alpha val="43137"/>
                    </a:srgbClr>
                  </a:outerShdw>
                </a:effectLst>
              </a:rPr>
              <a:t/>
            </a:r>
            <a:br>
              <a:rPr lang="fr-FR" b="1" dirty="0">
                <a:solidFill>
                  <a:srgbClr val="C00000"/>
                </a:solidFill>
                <a:effectLst>
                  <a:outerShdw blurRad="38100" dist="38100" dir="2700000" algn="tl">
                    <a:srgbClr val="000000">
                      <a:alpha val="43137"/>
                    </a:srgbClr>
                  </a:outerShdw>
                </a:effectLst>
              </a:rPr>
            </a:br>
            <a:endParaRPr lang="fr-FR" dirty="0"/>
          </a:p>
        </p:txBody>
      </p:sp>
      <p:sp>
        <p:nvSpPr>
          <p:cNvPr id="4" name="ZoneTexte 3"/>
          <p:cNvSpPr txBox="1"/>
          <p:nvPr/>
        </p:nvSpPr>
        <p:spPr>
          <a:xfrm>
            <a:off x="2141143" y="250009"/>
            <a:ext cx="9100598" cy="923330"/>
          </a:xfrm>
          <a:prstGeom prst="rect">
            <a:avLst/>
          </a:prstGeom>
          <a:noFill/>
        </p:spPr>
        <p:txBody>
          <a:bodyPr wrap="square" rtlCol="0">
            <a:spAutoFit/>
          </a:bodyPr>
          <a:lstStyle/>
          <a:p>
            <a:r>
              <a:rPr lang="fr-FR" sz="5400" b="1" dirty="0" smtClean="0">
                <a:solidFill>
                  <a:srgbClr val="FF0000"/>
                </a:solidFill>
                <a:effectLst>
                  <a:outerShdw blurRad="38100" dist="38100" dir="2700000" algn="tl">
                    <a:srgbClr val="000000">
                      <a:alpha val="43137"/>
                    </a:srgbClr>
                  </a:outerShdw>
                </a:effectLst>
              </a:rPr>
              <a:t>Juger les crimes de masse</a:t>
            </a:r>
          </a:p>
        </p:txBody>
      </p:sp>
      <p:sp>
        <p:nvSpPr>
          <p:cNvPr id="5" name="ZoneTexte 4"/>
          <p:cNvSpPr txBox="1"/>
          <p:nvPr/>
        </p:nvSpPr>
        <p:spPr>
          <a:xfrm>
            <a:off x="3543609" y="1282549"/>
            <a:ext cx="5789520" cy="369332"/>
          </a:xfrm>
          <a:prstGeom prst="rect">
            <a:avLst/>
          </a:prstGeom>
          <a:noFill/>
        </p:spPr>
        <p:txBody>
          <a:bodyPr wrap="square" rtlCol="0">
            <a:spAutoFit/>
          </a:bodyPr>
          <a:lstStyle/>
          <a:p>
            <a:r>
              <a:rPr lang="fr-FR" b="1" dirty="0">
                <a:solidFill>
                  <a:srgbClr val="C00000"/>
                </a:solidFill>
                <a:effectLst>
                  <a:outerShdw blurRad="38100" dist="38100" dir="2700000" algn="tl">
                    <a:srgbClr val="000000">
                      <a:alpha val="43137"/>
                    </a:srgbClr>
                  </a:outerShdw>
                </a:effectLst>
              </a:rPr>
              <a:t>De Nuremberg au génocide des </a:t>
            </a:r>
            <a:r>
              <a:rPr lang="fr-FR" b="1" dirty="0" smtClean="0">
                <a:solidFill>
                  <a:srgbClr val="C00000"/>
                </a:solidFill>
                <a:effectLst>
                  <a:outerShdw blurRad="38100" dist="38100" dir="2700000" algn="tl">
                    <a:srgbClr val="000000">
                      <a:alpha val="43137"/>
                    </a:srgbClr>
                  </a:outerShdw>
                </a:effectLst>
              </a:rPr>
              <a:t>Tutsis</a:t>
            </a:r>
            <a:endParaRPr lang="fr-FR" dirty="0">
              <a:solidFill>
                <a:srgbClr val="C00000"/>
              </a:solidFill>
            </a:endParaRPr>
          </a:p>
        </p:txBody>
      </p:sp>
    </p:spTree>
    <p:extLst>
      <p:ext uri="{BB962C8B-B14F-4D97-AF65-F5344CB8AC3E}">
        <p14:creationId xmlns:p14="http://schemas.microsoft.com/office/powerpoint/2010/main" val="725526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b="1" dirty="0">
                <a:solidFill>
                  <a:srgbClr val="C00000"/>
                </a:solidFill>
                <a:effectLst>
                  <a:outerShdw blurRad="38100" dist="38100" dir="2700000" algn="tl">
                    <a:srgbClr val="000000">
                      <a:alpha val="43137"/>
                    </a:srgbClr>
                  </a:outerShdw>
                </a:effectLst>
                <a:latin typeface="+mn-lt"/>
              </a:rPr>
              <a:t>1.- La part du droit</a:t>
            </a:r>
            <a:r>
              <a:rPr lang="fr-FR" b="1" dirty="0">
                <a:solidFill>
                  <a:srgbClr val="C00000"/>
                </a:solidFill>
                <a:effectLst>
                  <a:outerShdw blurRad="38100" dist="38100" dir="2700000" algn="tl">
                    <a:srgbClr val="000000">
                      <a:alpha val="43137"/>
                    </a:srgbClr>
                  </a:outerShdw>
                </a:effectLst>
              </a:rPr>
              <a:t/>
            </a:r>
            <a:br>
              <a:rPr lang="fr-FR" b="1" dirty="0">
                <a:solidFill>
                  <a:srgbClr val="C00000"/>
                </a:solidFill>
                <a:effectLst>
                  <a:outerShdw blurRad="38100" dist="38100" dir="2700000" algn="tl">
                    <a:srgbClr val="000000">
                      <a:alpha val="43137"/>
                    </a:srgbClr>
                  </a:outerShdw>
                </a:effectLst>
              </a:rPr>
            </a:br>
            <a:endParaRPr lang="fr-FR" dirty="0"/>
          </a:p>
        </p:txBody>
      </p:sp>
      <p:pic>
        <p:nvPicPr>
          <p:cNvPr id="5" name="Imag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8200" y="1573525"/>
            <a:ext cx="5616624" cy="4337332"/>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838200" y="6492240"/>
            <a:ext cx="11353800" cy="36576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p:cNvSpPr/>
          <p:nvPr/>
        </p:nvSpPr>
        <p:spPr bwMode="auto">
          <a:xfrm>
            <a:off x="6861042" y="1365927"/>
            <a:ext cx="4752528" cy="4752528"/>
          </a:xfrm>
          <a:prstGeom prst="ellipse">
            <a:avLst/>
          </a:prstGeom>
          <a:solidFill>
            <a:schemeClr val="accent2">
              <a:lumMod val="75000"/>
            </a:schemeClr>
          </a:solidFill>
          <a:ln>
            <a:noFill/>
          </a:ln>
          <a:effectLst/>
          <a:scene3d>
            <a:camera prst="orthographicFront"/>
            <a:lightRig rig="threePt" dir="t"/>
          </a:scene3d>
          <a:sp3d>
            <a:bevelT/>
          </a:sp3d>
          <a:extLst/>
        </p:spPr>
        <p:txBody>
          <a:bodyPr vert="horz" wrap="square" lIns="91440" tIns="45720" rIns="91440" bIns="45720" numCol="1" rtlCol="0" anchor="ctr" anchorCtr="1" compatLnSpc="1">
            <a:prstTxWarp prst="textNoShape">
              <a:avLst/>
            </a:prstTxWarp>
            <a:noAutofit/>
          </a:bodyPr>
          <a:lstStyle/>
          <a:p>
            <a:pPr algn="just" eaLnBrk="0" fontAlgn="base" hangingPunct="0">
              <a:spcBef>
                <a:spcPct val="50000"/>
              </a:spcBef>
              <a:spcAft>
                <a:spcPct val="0"/>
              </a:spcAft>
            </a:pPr>
            <a:endParaRPr lang="fr-FR" sz="24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algn="just" eaLnBrk="0" fontAlgn="base" hangingPunct="0">
              <a:spcBef>
                <a:spcPct val="50000"/>
              </a:spcBef>
              <a:spcAft>
                <a:spcPct val="0"/>
              </a:spcAft>
            </a:pPr>
            <a:endParaRPr lang="fr-FR" sz="24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8" name="ZoneTexte 7"/>
          <p:cNvSpPr txBox="1"/>
          <p:nvPr/>
        </p:nvSpPr>
        <p:spPr>
          <a:xfrm>
            <a:off x="838200" y="6492240"/>
            <a:ext cx="338554" cy="506046"/>
          </a:xfrm>
          <a:prstGeom prst="rect">
            <a:avLst/>
          </a:prstGeom>
          <a:noFill/>
        </p:spPr>
        <p:txBody>
          <a:bodyPr vert="vert" wrap="square" rtlCol="0">
            <a:spAutoFit/>
          </a:bodyPr>
          <a:lstStyle/>
          <a:p>
            <a:r>
              <a:rPr lang="fr-FR" sz="1000" dirty="0" smtClean="0"/>
              <a:t>1945</a:t>
            </a:r>
            <a:endParaRPr lang="fr-FR" sz="1000" dirty="0"/>
          </a:p>
        </p:txBody>
      </p:sp>
      <p:sp>
        <p:nvSpPr>
          <p:cNvPr id="9" name="ZoneTexte 8"/>
          <p:cNvSpPr txBox="1"/>
          <p:nvPr/>
        </p:nvSpPr>
        <p:spPr>
          <a:xfrm>
            <a:off x="7536487" y="2723554"/>
            <a:ext cx="3401637" cy="1077218"/>
          </a:xfrm>
          <a:prstGeom prst="rect">
            <a:avLst/>
          </a:prstGeom>
          <a:noFill/>
        </p:spPr>
        <p:txBody>
          <a:bodyPr wrap="none" rtlCol="0">
            <a:spAutoFit/>
          </a:bodyPr>
          <a:lstStyle/>
          <a:p>
            <a:pPr algn="ctr"/>
            <a:r>
              <a:rPr lang="fr-FR" sz="24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 </a:t>
            </a:r>
            <a:r>
              <a:rPr lang="fr-FR" sz="2400" dirty="0">
                <a:ln w="18415" cmpd="sng">
                  <a:solidFill>
                    <a:srgbClr val="FFFFFF"/>
                  </a:solidFill>
                  <a:prstDash val="solid"/>
                </a:ln>
                <a:solidFill>
                  <a:srgbClr val="FFFFFF"/>
                </a:solidFill>
                <a:effectLst>
                  <a:outerShdw blurRad="38100" dist="38100" dir="2700000" algn="tl">
                    <a:srgbClr val="000000">
                      <a:alpha val="43137"/>
                    </a:srgbClr>
                  </a:outerShdw>
                </a:effectLst>
              </a:rPr>
              <a:t>tribunal de Nuremberg</a:t>
            </a:r>
          </a:p>
          <a:p>
            <a:pPr algn="ctr"/>
            <a:r>
              <a:rPr lang="fr-FR" sz="2000" dirty="0">
                <a:ln w="18415" cmpd="sng">
                  <a:solidFill>
                    <a:srgbClr val="FFFFFF"/>
                  </a:solidFill>
                  <a:prstDash val="solid"/>
                </a:ln>
                <a:solidFill>
                  <a:srgbClr val="FFFFFF"/>
                </a:solidFill>
                <a:effectLst>
                  <a:outerShdw blurRad="38100" dist="38100" dir="2700000" algn="tl">
                    <a:srgbClr val="000000">
                      <a:alpha val="43137"/>
                    </a:srgbClr>
                  </a:outerShdw>
                </a:effectLst>
              </a:rPr>
              <a:t>(20 nov. 1945-1</a:t>
            </a:r>
            <a:r>
              <a:rPr lang="fr-FR" sz="2000" baseline="30000" dirty="0">
                <a:ln w="18415" cmpd="sng">
                  <a:solidFill>
                    <a:srgbClr val="FFFFFF"/>
                  </a:solidFill>
                  <a:prstDash val="solid"/>
                </a:ln>
                <a:solidFill>
                  <a:srgbClr val="FFFFFF"/>
                </a:solidFill>
                <a:effectLst>
                  <a:outerShdw blurRad="38100" dist="38100" dir="2700000" algn="tl">
                    <a:srgbClr val="000000">
                      <a:alpha val="43137"/>
                    </a:srgbClr>
                  </a:outerShdw>
                </a:effectLst>
              </a:rPr>
              <a:t>er</a:t>
            </a:r>
            <a:r>
              <a:rPr lang="fr-FR" sz="2000" dirty="0">
                <a:ln w="18415" cmpd="sng">
                  <a:solidFill>
                    <a:srgbClr val="FFFFFF"/>
                  </a:solidFill>
                  <a:prstDash val="solid"/>
                </a:ln>
                <a:solidFill>
                  <a:srgbClr val="FFFFFF"/>
                </a:solidFill>
                <a:effectLst>
                  <a:outerShdw blurRad="38100" dist="38100" dir="2700000" algn="tl">
                    <a:srgbClr val="000000">
                      <a:alpha val="43137"/>
                    </a:srgbClr>
                  </a:outerShdw>
                </a:effectLst>
              </a:rPr>
              <a:t> oct. 1946)</a:t>
            </a:r>
          </a:p>
          <a:p>
            <a:pPr algn="ctr"/>
            <a:endPar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3" name="ZoneTexte 2"/>
          <p:cNvSpPr txBox="1"/>
          <p:nvPr/>
        </p:nvSpPr>
        <p:spPr>
          <a:xfrm>
            <a:off x="7571002" y="2008525"/>
            <a:ext cx="3452598" cy="646331"/>
          </a:xfrm>
          <a:prstGeom prst="rect">
            <a:avLst/>
          </a:prstGeom>
          <a:noFill/>
        </p:spPr>
        <p:txBody>
          <a:bodyPr wrap="square" rtlCol="0">
            <a:spAutoFit/>
          </a:bodyPr>
          <a:lstStyle/>
          <a:p>
            <a:pPr algn="ctr"/>
            <a:r>
              <a:rPr lang="fr-FR" dirty="0">
                <a:ln w="18415" cmpd="sng">
                  <a:solidFill>
                    <a:srgbClr val="FFFFFF"/>
                  </a:solidFill>
                  <a:prstDash val="solid"/>
                </a:ln>
                <a:solidFill>
                  <a:srgbClr val="FFFFFF"/>
                </a:solidFill>
                <a:effectLst>
                  <a:outerShdw blurRad="38100" dist="38100" dir="2700000" algn="tl">
                    <a:srgbClr val="000000">
                      <a:alpha val="43137"/>
                    </a:srgbClr>
                  </a:outerShdw>
                </a:effectLst>
              </a:rPr>
              <a:t>Juger les séquelles </a:t>
            </a:r>
            <a:r>
              <a:rPr lang="fr-FR"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r>
            <a:br>
              <a:rPr lang="fr-FR" dirty="0" smtClean="0">
                <a:ln w="18415" cmpd="sng">
                  <a:solidFill>
                    <a:srgbClr val="FFFFFF"/>
                  </a:solidFill>
                  <a:prstDash val="solid"/>
                </a:ln>
                <a:solidFill>
                  <a:srgbClr val="FFFFFF"/>
                </a:solidFill>
                <a:effectLst>
                  <a:outerShdw blurRad="38100" dist="38100" dir="2700000" algn="tl">
                    <a:srgbClr val="000000">
                      <a:alpha val="43137"/>
                    </a:srgbClr>
                  </a:outerShdw>
                </a:effectLst>
              </a:rPr>
            </a:br>
            <a:r>
              <a:rPr lang="fr-FR" dirty="0" smtClean="0">
                <a:ln w="18415" cmpd="sng">
                  <a:solidFill>
                    <a:srgbClr val="FFFFFF"/>
                  </a:solidFill>
                  <a:prstDash val="solid"/>
                </a:ln>
                <a:solidFill>
                  <a:srgbClr val="FFFFFF"/>
                </a:solidFill>
                <a:effectLst>
                  <a:outerShdw blurRad="38100" dist="38100" dir="2700000" algn="tl">
                    <a:srgbClr val="000000">
                      <a:alpha val="43137"/>
                    </a:srgbClr>
                  </a:outerShdw>
                </a:effectLst>
              </a:rPr>
              <a:t>de </a:t>
            </a:r>
            <a:r>
              <a:rPr lang="fr-FR" dirty="0">
                <a:ln w="18415" cmpd="sng">
                  <a:solidFill>
                    <a:srgbClr val="FFFFFF"/>
                  </a:solidFill>
                  <a:prstDash val="solid"/>
                </a:ln>
                <a:solidFill>
                  <a:srgbClr val="FFFFFF"/>
                </a:solidFill>
                <a:effectLst>
                  <a:outerShdw blurRad="38100" dist="38100" dir="2700000" algn="tl">
                    <a:srgbClr val="000000">
                      <a:alpha val="43137"/>
                    </a:srgbClr>
                  </a:outerShdw>
                </a:effectLst>
              </a:rPr>
              <a:t>la </a:t>
            </a:r>
            <a:r>
              <a:rPr lang="fr-FR" dirty="0" smtClean="0">
                <a:ln w="18415" cmpd="sng">
                  <a:solidFill>
                    <a:srgbClr val="FFFFFF"/>
                  </a:solidFill>
                  <a:prstDash val="solid"/>
                </a:ln>
                <a:solidFill>
                  <a:srgbClr val="FFFFFF"/>
                </a:solidFill>
                <a:effectLst>
                  <a:outerShdw blurRad="38100" dist="38100" dir="2700000" algn="tl">
                    <a:srgbClr val="000000">
                      <a:alpha val="43137"/>
                    </a:srgbClr>
                  </a:outerShdw>
                </a:effectLst>
              </a:rPr>
              <a:t>Seconde </a:t>
            </a:r>
            <a:r>
              <a:rPr lang="fr-FR" dirty="0">
                <a:ln w="18415" cmpd="sng">
                  <a:solidFill>
                    <a:srgbClr val="FFFFFF"/>
                  </a:solidFill>
                  <a:prstDash val="solid"/>
                </a:ln>
                <a:solidFill>
                  <a:srgbClr val="FFFFFF"/>
                </a:solidFill>
                <a:effectLst>
                  <a:outerShdw blurRad="38100" dist="38100" dir="2700000" algn="tl">
                    <a:srgbClr val="000000">
                      <a:alpha val="43137"/>
                    </a:srgbClr>
                  </a:outerShdw>
                </a:effectLst>
              </a:rPr>
              <a:t>Guerre mondiale</a:t>
            </a:r>
          </a:p>
        </p:txBody>
      </p:sp>
      <p:sp>
        <p:nvSpPr>
          <p:cNvPr id="4" name="ZoneTexte 3"/>
          <p:cNvSpPr txBox="1"/>
          <p:nvPr/>
        </p:nvSpPr>
        <p:spPr>
          <a:xfrm>
            <a:off x="7542205" y="3742191"/>
            <a:ext cx="3510192" cy="1846659"/>
          </a:xfrm>
          <a:prstGeom prst="rect">
            <a:avLst/>
          </a:prstGeom>
          <a:noFill/>
        </p:spPr>
        <p:txBody>
          <a:bodyPr wrap="none" rtlCol="0">
            <a:spAutoFit/>
          </a:bodyPr>
          <a:lstStyle/>
          <a:p>
            <a:pPr marL="285750" indent="-285750" eaLnBrk="0" fontAlgn="base" hangingPunct="0">
              <a:spcBef>
                <a:spcPct val="50000"/>
              </a:spcBef>
              <a:spcAft>
                <a:spcPct val="0"/>
              </a:spcAft>
              <a:buFont typeface="Arial" panose="020B0604020202020204" pitchFamily="34" charset="0"/>
              <a:buChar char="•"/>
            </a:pPr>
            <a:r>
              <a:rPr lang="fr-FR" sz="1600" dirty="0">
                <a:ln w="18415" cmpd="sng">
                  <a:solidFill>
                    <a:srgbClr val="FFFFFF"/>
                  </a:solidFill>
                  <a:prstDash val="solid"/>
                </a:ln>
                <a:solidFill>
                  <a:srgbClr val="FFFFFF"/>
                </a:solidFill>
                <a:effectLst>
                  <a:outerShdw blurRad="38100" dist="38100" dir="2700000" algn="tl">
                    <a:srgbClr val="000000">
                      <a:alpha val="43137"/>
                    </a:srgbClr>
                  </a:outerShdw>
                </a:effectLst>
              </a:rPr>
              <a:t>Tribunal militaire international</a:t>
            </a:r>
          </a:p>
          <a:p>
            <a:pPr marL="285750" indent="-285750" eaLnBrk="0" fontAlgn="base" hangingPunct="0">
              <a:spcBef>
                <a:spcPct val="50000"/>
              </a:spcBef>
              <a:spcAft>
                <a:spcPct val="0"/>
              </a:spcAft>
              <a:buFont typeface="Arial" panose="020B0604020202020204" pitchFamily="34" charset="0"/>
              <a:buChar char="•"/>
            </a:pPr>
            <a:r>
              <a:rPr lang="fr-FR" sz="1600" dirty="0">
                <a:ln w="18415" cmpd="sng">
                  <a:solidFill>
                    <a:srgbClr val="FFFFFF"/>
                  </a:solidFill>
                  <a:prstDash val="solid"/>
                </a:ln>
                <a:solidFill>
                  <a:srgbClr val="FFFFFF"/>
                </a:solidFill>
                <a:effectLst>
                  <a:outerShdw blurRad="38100" dist="38100" dir="2700000" algn="tl">
                    <a:srgbClr val="000000">
                      <a:alpha val="43137"/>
                    </a:srgbClr>
                  </a:outerShdw>
                </a:effectLst>
              </a:rPr>
              <a:t>Compétent pour juger les crimes, </a:t>
            </a:r>
            <a:r>
              <a:rPr lang="fr-FR" sz="16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r>
            <a:br>
              <a:rPr lang="fr-FR" sz="1600" dirty="0" smtClean="0">
                <a:ln w="18415" cmpd="sng">
                  <a:solidFill>
                    <a:srgbClr val="FFFFFF"/>
                  </a:solidFill>
                  <a:prstDash val="solid"/>
                </a:ln>
                <a:solidFill>
                  <a:srgbClr val="FFFFFF"/>
                </a:solidFill>
                <a:effectLst>
                  <a:outerShdw blurRad="38100" dist="38100" dir="2700000" algn="tl">
                    <a:srgbClr val="000000">
                      <a:alpha val="43137"/>
                    </a:srgbClr>
                  </a:outerShdw>
                </a:effectLst>
              </a:rPr>
            </a:br>
            <a:r>
              <a:rPr lang="fr-FR" sz="16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commis  </a:t>
            </a:r>
            <a:r>
              <a:rPr lang="fr-FR" sz="1600" dirty="0">
                <a:ln w="18415" cmpd="sng">
                  <a:solidFill>
                    <a:srgbClr val="FFFFFF"/>
                  </a:solidFill>
                  <a:prstDash val="solid"/>
                </a:ln>
                <a:solidFill>
                  <a:srgbClr val="FFFFFF"/>
                </a:solidFill>
                <a:effectLst>
                  <a:outerShdw blurRad="38100" dist="38100" dir="2700000" algn="tl">
                    <a:srgbClr val="000000">
                      <a:alpha val="43137"/>
                    </a:srgbClr>
                  </a:outerShdw>
                </a:effectLst>
              </a:rPr>
              <a:t>par les dirigeants </a:t>
            </a:r>
            <a:r>
              <a:rPr lang="fr-FR" sz="16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r>
            <a:br>
              <a:rPr lang="fr-FR" sz="1600" dirty="0" smtClean="0">
                <a:ln w="18415" cmpd="sng">
                  <a:solidFill>
                    <a:srgbClr val="FFFFFF"/>
                  </a:solidFill>
                  <a:prstDash val="solid"/>
                </a:ln>
                <a:solidFill>
                  <a:srgbClr val="FFFFFF"/>
                </a:solidFill>
                <a:effectLst>
                  <a:outerShdw blurRad="38100" dist="38100" dir="2700000" algn="tl">
                    <a:srgbClr val="000000">
                      <a:alpha val="43137"/>
                    </a:srgbClr>
                  </a:outerShdw>
                </a:effectLst>
              </a:rPr>
            </a:br>
            <a:r>
              <a:rPr lang="fr-FR" sz="16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et </a:t>
            </a:r>
            <a:r>
              <a:rPr lang="fr-FR" sz="1600" dirty="0">
                <a:ln w="18415" cmpd="sng">
                  <a:solidFill>
                    <a:srgbClr val="FFFFFF"/>
                  </a:solidFill>
                  <a:prstDash val="solid"/>
                </a:ln>
                <a:solidFill>
                  <a:srgbClr val="FFFFFF"/>
                </a:solidFill>
                <a:effectLst>
                  <a:outerShdw blurRad="38100" dist="38100" dir="2700000" algn="tl">
                    <a:srgbClr val="000000">
                      <a:alpha val="43137"/>
                    </a:srgbClr>
                  </a:outerShdw>
                </a:effectLst>
              </a:rPr>
              <a:t>les organisations nazis.</a:t>
            </a:r>
          </a:p>
          <a:p>
            <a:pPr marL="285750" indent="-285750" eaLnBrk="0" fontAlgn="base" hangingPunct="0">
              <a:spcBef>
                <a:spcPct val="50000"/>
              </a:spcBef>
              <a:spcAft>
                <a:spcPct val="0"/>
              </a:spcAft>
              <a:buFont typeface="Arial" panose="020B0604020202020204" pitchFamily="34" charset="0"/>
              <a:buChar char="•"/>
            </a:pPr>
            <a:r>
              <a:rPr lang="fr-FR" sz="1600" dirty="0">
                <a:ln w="18415" cmpd="sng">
                  <a:solidFill>
                    <a:srgbClr val="FFFFFF"/>
                  </a:solidFill>
                  <a:prstDash val="solid"/>
                </a:ln>
                <a:solidFill>
                  <a:srgbClr val="FFFFFF"/>
                </a:solidFill>
                <a:effectLst>
                  <a:outerShdw blurRad="38100" dist="38100" dir="2700000" algn="tl">
                    <a:srgbClr val="000000">
                      <a:alpha val="43137"/>
                    </a:srgbClr>
                  </a:outerShdw>
                </a:effectLst>
              </a:rPr>
              <a:t>Premier tribunal  pénal international</a:t>
            </a:r>
          </a:p>
          <a:p>
            <a:endParaRPr lang="fr-FR" dirty="0"/>
          </a:p>
        </p:txBody>
      </p:sp>
    </p:spTree>
    <p:extLst>
      <p:ext uri="{BB962C8B-B14F-4D97-AF65-F5344CB8AC3E}">
        <p14:creationId xmlns:p14="http://schemas.microsoft.com/office/powerpoint/2010/main" val="1403919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b="1" dirty="0">
                <a:solidFill>
                  <a:srgbClr val="C00000"/>
                </a:solidFill>
                <a:effectLst>
                  <a:outerShdw blurRad="38100" dist="38100" dir="2700000" algn="tl">
                    <a:srgbClr val="000000">
                      <a:alpha val="43137"/>
                    </a:srgbClr>
                  </a:outerShdw>
                </a:effectLst>
                <a:latin typeface="+mn-lt"/>
              </a:rPr>
              <a:t>1.- La part du droit</a:t>
            </a:r>
            <a:r>
              <a:rPr lang="fr-FR" b="1" dirty="0">
                <a:solidFill>
                  <a:srgbClr val="C00000"/>
                </a:solidFill>
                <a:effectLst>
                  <a:outerShdw blurRad="38100" dist="38100" dir="2700000" algn="tl">
                    <a:srgbClr val="000000">
                      <a:alpha val="43137"/>
                    </a:srgbClr>
                  </a:outerShdw>
                </a:effectLst>
              </a:rPr>
              <a:t/>
            </a:r>
            <a:br>
              <a:rPr lang="fr-FR" b="1" dirty="0">
                <a:solidFill>
                  <a:srgbClr val="C00000"/>
                </a:solidFill>
                <a:effectLst>
                  <a:outerShdw blurRad="38100" dist="38100" dir="2700000" algn="tl">
                    <a:srgbClr val="000000">
                      <a:alpha val="43137"/>
                    </a:srgbClr>
                  </a:outerShdw>
                </a:effectLst>
              </a:rPr>
            </a:br>
            <a:endParaRPr lang="fr-FR" dirty="0"/>
          </a:p>
        </p:txBody>
      </p:sp>
      <p:sp>
        <p:nvSpPr>
          <p:cNvPr id="6" name="Rectangle 5"/>
          <p:cNvSpPr/>
          <p:nvPr/>
        </p:nvSpPr>
        <p:spPr>
          <a:xfrm>
            <a:off x="838200" y="6492240"/>
            <a:ext cx="11353800" cy="36576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p:cNvSpPr txBox="1"/>
          <p:nvPr/>
        </p:nvSpPr>
        <p:spPr>
          <a:xfrm>
            <a:off x="838200" y="6492240"/>
            <a:ext cx="338554" cy="506046"/>
          </a:xfrm>
          <a:prstGeom prst="rect">
            <a:avLst/>
          </a:prstGeom>
          <a:noFill/>
        </p:spPr>
        <p:txBody>
          <a:bodyPr vert="vert" wrap="square" rtlCol="0">
            <a:spAutoFit/>
          </a:bodyPr>
          <a:lstStyle/>
          <a:p>
            <a:r>
              <a:rPr lang="fr-FR" sz="1000" dirty="0" smtClean="0"/>
              <a:t>1945</a:t>
            </a:r>
            <a:endParaRPr lang="fr-FR" sz="1000" dirty="0"/>
          </a:p>
        </p:txBody>
      </p:sp>
      <p:grpSp>
        <p:nvGrpSpPr>
          <p:cNvPr id="17" name="Groupe 16"/>
          <p:cNvGrpSpPr/>
          <p:nvPr/>
        </p:nvGrpSpPr>
        <p:grpSpPr>
          <a:xfrm>
            <a:off x="3144888" y="1051048"/>
            <a:ext cx="8208912" cy="1755303"/>
            <a:chOff x="3144888" y="1051048"/>
            <a:chExt cx="8208912" cy="1755303"/>
          </a:xfrm>
        </p:grpSpPr>
        <p:sp>
          <p:nvSpPr>
            <p:cNvPr id="9" name="Rectangle 8"/>
            <p:cNvSpPr/>
            <p:nvPr/>
          </p:nvSpPr>
          <p:spPr>
            <a:xfrm>
              <a:off x="6169224" y="1100699"/>
              <a:ext cx="5184576" cy="1656000"/>
            </a:xfrm>
            <a:prstGeom prst="rect">
              <a:avLst/>
            </a:prstGeom>
            <a:solidFill>
              <a:srgbClr val="E6B9B8"/>
            </a:solidFill>
            <a:scene3d>
              <a:camera prst="orthographicFront"/>
              <a:lightRig rig="threePt" dir="t">
                <a:rot lat="0" lon="0" rev="7500000"/>
              </a:lightRig>
            </a:scene3d>
            <a:sp3d z="-152400" extrusionH="63500" prstMaterial="dkEdge">
              <a:bevelT w="144450" h="363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lIns="7620" tIns="260773" rIns="180000" bIns="260773" spcCol="1270" anchor="ctr"/>
            <a:lstStyle/>
            <a:p>
              <a:pPr marL="400050" lvl="1" indent="-285750" algn="just" defTabSz="533400" eaLnBrk="0" fontAlgn="base" hangingPunct="0">
                <a:lnSpc>
                  <a:spcPct val="90000"/>
                </a:lnSpc>
                <a:spcBef>
                  <a:spcPct val="0"/>
                </a:spcBef>
                <a:buFont typeface="Wingdings 2" pitchFamily="18" charset="2"/>
                <a:buChar char="ø"/>
                <a:defRPr/>
              </a:pPr>
              <a:r>
                <a:rPr lang="fr-FR" sz="1500" b="1" dirty="0">
                  <a:solidFill>
                    <a:srgbClr val="000000">
                      <a:hueOff val="0"/>
                      <a:satOff val="0"/>
                      <a:lumOff val="0"/>
                      <a:alphaOff val="0"/>
                    </a:srgbClr>
                  </a:solidFill>
                  <a:latin typeface="Times New Roman"/>
                  <a:cs typeface="Times New Roman"/>
                </a:rPr>
                <a:t>direction, préparation, déclenchement ou poursuite d’une guerre d’agression</a:t>
              </a:r>
              <a:r>
                <a:rPr lang="fr-FR" sz="1500" dirty="0">
                  <a:solidFill>
                    <a:srgbClr val="000000">
                      <a:hueOff val="0"/>
                      <a:satOff val="0"/>
                      <a:lumOff val="0"/>
                      <a:alphaOff val="0"/>
                    </a:srgbClr>
                  </a:solidFill>
                  <a:latin typeface="Times New Roman"/>
                  <a:cs typeface="Times New Roman"/>
                </a:rPr>
                <a:t> ou d’une guerre en violation des traités, assurances ou accords internationaux</a:t>
              </a:r>
            </a:p>
            <a:p>
              <a:pPr marL="400050" lvl="1" indent="-285750" algn="just" defTabSz="533400" eaLnBrk="0" fontAlgn="base" hangingPunct="0">
                <a:lnSpc>
                  <a:spcPct val="90000"/>
                </a:lnSpc>
                <a:spcBef>
                  <a:spcPct val="0"/>
                </a:spcBef>
                <a:buFont typeface="Wingdings 2" pitchFamily="18" charset="2"/>
                <a:buChar char="ø"/>
                <a:defRPr/>
              </a:pPr>
              <a:r>
                <a:rPr lang="fr-FR" sz="1500" b="1" dirty="0">
                  <a:solidFill>
                    <a:srgbClr val="000000">
                      <a:hueOff val="0"/>
                      <a:satOff val="0"/>
                      <a:lumOff val="0"/>
                      <a:alphaOff val="0"/>
                    </a:srgbClr>
                  </a:solidFill>
                  <a:latin typeface="Times New Roman"/>
                  <a:cs typeface="Times New Roman"/>
                </a:rPr>
                <a:t>participation à un plan concerté ou à un complot</a:t>
              </a:r>
              <a:r>
                <a:rPr lang="fr-FR" sz="1500" dirty="0">
                  <a:solidFill>
                    <a:srgbClr val="000000">
                      <a:hueOff val="0"/>
                      <a:satOff val="0"/>
                      <a:lumOff val="0"/>
                      <a:alphaOff val="0"/>
                    </a:srgbClr>
                  </a:solidFill>
                  <a:latin typeface="Times New Roman"/>
                  <a:cs typeface="Times New Roman"/>
                </a:rPr>
                <a:t> pour l’accomplissement de l’un quelconque des actes qui précèdent</a:t>
              </a:r>
            </a:p>
          </p:txBody>
        </p:sp>
        <p:sp>
          <p:nvSpPr>
            <p:cNvPr id="10" name="Forme libre 9"/>
            <p:cNvSpPr/>
            <p:nvPr/>
          </p:nvSpPr>
          <p:spPr>
            <a:xfrm>
              <a:off x="3144888" y="1051048"/>
              <a:ext cx="3024336" cy="1755303"/>
            </a:xfrm>
            <a:custGeom>
              <a:avLst/>
              <a:gdLst>
                <a:gd name="connsiteX0" fmla="*/ 0 w 3168352"/>
                <a:gd name="connsiteY0" fmla="*/ 337544 h 2025224"/>
                <a:gd name="connsiteX1" fmla="*/ 98865 w 3168352"/>
                <a:gd name="connsiteY1" fmla="*/ 98864 h 2025224"/>
                <a:gd name="connsiteX2" fmla="*/ 337545 w 3168352"/>
                <a:gd name="connsiteY2" fmla="*/ 0 h 2025224"/>
                <a:gd name="connsiteX3" fmla="*/ 2830808 w 3168352"/>
                <a:gd name="connsiteY3" fmla="*/ 0 h 2025224"/>
                <a:gd name="connsiteX4" fmla="*/ 3069488 w 3168352"/>
                <a:gd name="connsiteY4" fmla="*/ 98865 h 2025224"/>
                <a:gd name="connsiteX5" fmla="*/ 3168352 w 3168352"/>
                <a:gd name="connsiteY5" fmla="*/ 337545 h 2025224"/>
                <a:gd name="connsiteX6" fmla="*/ 3168352 w 3168352"/>
                <a:gd name="connsiteY6" fmla="*/ 1687680 h 2025224"/>
                <a:gd name="connsiteX7" fmla="*/ 3069488 w 3168352"/>
                <a:gd name="connsiteY7" fmla="*/ 1926360 h 2025224"/>
                <a:gd name="connsiteX8" fmla="*/ 2830808 w 3168352"/>
                <a:gd name="connsiteY8" fmla="*/ 2025224 h 2025224"/>
                <a:gd name="connsiteX9" fmla="*/ 337544 w 3168352"/>
                <a:gd name="connsiteY9" fmla="*/ 2025224 h 2025224"/>
                <a:gd name="connsiteX10" fmla="*/ 98864 w 3168352"/>
                <a:gd name="connsiteY10" fmla="*/ 1926359 h 2025224"/>
                <a:gd name="connsiteX11" fmla="*/ 0 w 3168352"/>
                <a:gd name="connsiteY11" fmla="*/ 1687679 h 2025224"/>
                <a:gd name="connsiteX12" fmla="*/ 0 w 3168352"/>
                <a:gd name="connsiteY12" fmla="*/ 337544 h 202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8352" h="2025224">
                  <a:moveTo>
                    <a:pt x="0" y="337544"/>
                  </a:moveTo>
                  <a:cubicBezTo>
                    <a:pt x="0" y="248022"/>
                    <a:pt x="35563" y="162166"/>
                    <a:pt x="98865" y="98864"/>
                  </a:cubicBezTo>
                  <a:cubicBezTo>
                    <a:pt x="162167" y="35562"/>
                    <a:pt x="248023" y="0"/>
                    <a:pt x="337545" y="0"/>
                  </a:cubicBezTo>
                  <a:lnTo>
                    <a:pt x="2830808" y="0"/>
                  </a:lnTo>
                  <a:cubicBezTo>
                    <a:pt x="2920330" y="0"/>
                    <a:pt x="3006186" y="35563"/>
                    <a:pt x="3069488" y="98865"/>
                  </a:cubicBezTo>
                  <a:cubicBezTo>
                    <a:pt x="3132790" y="162167"/>
                    <a:pt x="3168352" y="248023"/>
                    <a:pt x="3168352" y="337545"/>
                  </a:cubicBezTo>
                  <a:lnTo>
                    <a:pt x="3168352" y="1687680"/>
                  </a:lnTo>
                  <a:cubicBezTo>
                    <a:pt x="3168352" y="1777202"/>
                    <a:pt x="3132789" y="1863058"/>
                    <a:pt x="3069488" y="1926360"/>
                  </a:cubicBezTo>
                  <a:cubicBezTo>
                    <a:pt x="3006186" y="1989662"/>
                    <a:pt x="2920330" y="2025224"/>
                    <a:pt x="2830808" y="2025224"/>
                  </a:cubicBezTo>
                  <a:lnTo>
                    <a:pt x="337544" y="2025224"/>
                  </a:lnTo>
                  <a:cubicBezTo>
                    <a:pt x="248022" y="2025224"/>
                    <a:pt x="162166" y="1989661"/>
                    <a:pt x="98864" y="1926359"/>
                  </a:cubicBezTo>
                  <a:cubicBezTo>
                    <a:pt x="35562" y="1863057"/>
                    <a:pt x="0" y="1777201"/>
                    <a:pt x="0" y="1687679"/>
                  </a:cubicBezTo>
                  <a:lnTo>
                    <a:pt x="0" y="337544"/>
                  </a:lnTo>
                  <a:close/>
                </a:path>
              </a:pathLst>
            </a:custGeom>
            <a:solidFill>
              <a:schemeClr val="accent2">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258883" tIns="178873" rIns="258883" bIns="178873" spcCol="1270" anchor="ctr"/>
            <a:lstStyle/>
            <a:p>
              <a:pPr algn="ctr" defTabSz="1866900" eaLnBrk="0" fontAlgn="base" hangingPunct="0">
                <a:lnSpc>
                  <a:spcPct val="90000"/>
                </a:lnSpc>
                <a:spcBef>
                  <a:spcPct val="0"/>
                </a:spcBef>
                <a:spcAft>
                  <a:spcPct val="35000"/>
                </a:spcAft>
                <a:defRPr/>
              </a:pPr>
              <a:r>
                <a:rPr lang="fr-FR" sz="4200" dirty="0">
                  <a:solidFill>
                    <a:srgbClr val="FFFFFF"/>
                  </a:solidFill>
                  <a:effectLst>
                    <a:outerShdw blurRad="38100" dist="38100" dir="2700000" algn="tl">
                      <a:srgbClr val="000000">
                        <a:alpha val="43137"/>
                      </a:srgbClr>
                    </a:outerShdw>
                  </a:effectLst>
                  <a:latin typeface="Times New Roman"/>
                  <a:cs typeface="Times New Roman"/>
                </a:rPr>
                <a:t>Crimes contre la paix</a:t>
              </a:r>
            </a:p>
          </p:txBody>
        </p:sp>
      </p:grpSp>
      <p:grpSp>
        <p:nvGrpSpPr>
          <p:cNvPr id="18" name="Groupe 17"/>
          <p:cNvGrpSpPr/>
          <p:nvPr/>
        </p:nvGrpSpPr>
        <p:grpSpPr>
          <a:xfrm>
            <a:off x="3144888" y="2826001"/>
            <a:ext cx="8208912" cy="1755303"/>
            <a:chOff x="3144888" y="2826001"/>
            <a:chExt cx="8208912" cy="1755303"/>
          </a:xfrm>
        </p:grpSpPr>
        <p:sp>
          <p:nvSpPr>
            <p:cNvPr id="11" name="Rectangle 10"/>
            <p:cNvSpPr/>
            <p:nvPr/>
          </p:nvSpPr>
          <p:spPr>
            <a:xfrm>
              <a:off x="6169224" y="2875652"/>
              <a:ext cx="5184576" cy="1656000"/>
            </a:xfrm>
            <a:prstGeom prst="rect">
              <a:avLst/>
            </a:prstGeom>
            <a:solidFill>
              <a:srgbClr val="FCD5B5">
                <a:alpha val="89804"/>
              </a:srgbClr>
            </a:solidFill>
            <a:scene3d>
              <a:camera prst="orthographicFront"/>
              <a:lightRig rig="threePt" dir="t">
                <a:rot lat="0" lon="0" rev="7500000"/>
              </a:lightRig>
            </a:scene3d>
            <a:sp3d z="-152400" extrusionH="63500" prstMaterial="dkEdge">
              <a:bevelT w="144450" h="363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lIns="7620" tIns="260773" rIns="180000" bIns="260773" spcCol="1270" anchor="ctr"/>
            <a:lstStyle/>
            <a:p>
              <a:pPr marL="114300" lvl="1" algn="just" defTabSz="533400" eaLnBrk="0" fontAlgn="base" hangingPunct="0">
                <a:lnSpc>
                  <a:spcPct val="90000"/>
                </a:lnSpc>
                <a:spcBef>
                  <a:spcPct val="0"/>
                </a:spcBef>
                <a:defRPr/>
              </a:pPr>
              <a:r>
                <a:rPr lang="fr-FR" sz="1500" u="sng" dirty="0">
                  <a:solidFill>
                    <a:srgbClr val="000000">
                      <a:hueOff val="0"/>
                      <a:satOff val="0"/>
                      <a:lumOff val="0"/>
                      <a:alphaOff val="0"/>
                    </a:srgbClr>
                  </a:solidFill>
                  <a:latin typeface="Times New Roman"/>
                  <a:cs typeface="Times New Roman"/>
                </a:rPr>
                <a:t>Violations des lois et coutumes de la guerre :</a:t>
              </a:r>
            </a:p>
            <a:p>
              <a:pPr marL="400050" lvl="1" indent="-285750" algn="just" defTabSz="533400" eaLnBrk="0" fontAlgn="base" hangingPunct="0">
                <a:lnSpc>
                  <a:spcPct val="90000"/>
                </a:lnSpc>
                <a:spcBef>
                  <a:spcPct val="0"/>
                </a:spcBef>
                <a:buFont typeface="Wingdings 2" pitchFamily="18" charset="2"/>
                <a:buChar char="ø"/>
                <a:defRPr/>
              </a:pPr>
              <a:r>
                <a:rPr lang="fr-FR" sz="1500" b="1" dirty="0">
                  <a:solidFill>
                    <a:srgbClr val="000000">
                      <a:hueOff val="0"/>
                      <a:satOff val="0"/>
                      <a:lumOff val="0"/>
                      <a:alphaOff val="0"/>
                    </a:srgbClr>
                  </a:solidFill>
                  <a:latin typeface="Times New Roman"/>
                  <a:cs typeface="Times New Roman"/>
                </a:rPr>
                <a:t>assassinat, mauvais traitement et déportation des populations civiles</a:t>
              </a:r>
              <a:r>
                <a:rPr lang="fr-FR" sz="1500" dirty="0">
                  <a:solidFill>
                    <a:srgbClr val="000000">
                      <a:hueOff val="0"/>
                      <a:satOff val="0"/>
                      <a:lumOff val="0"/>
                      <a:alphaOff val="0"/>
                    </a:srgbClr>
                  </a:solidFill>
                  <a:latin typeface="Times New Roman"/>
                  <a:cs typeface="Times New Roman"/>
                </a:rPr>
                <a:t> dans les territoires occupés</a:t>
              </a:r>
            </a:p>
            <a:p>
              <a:pPr marL="400050" lvl="1" indent="-285750" algn="just" defTabSz="533400" eaLnBrk="0" fontAlgn="base" hangingPunct="0">
                <a:lnSpc>
                  <a:spcPct val="90000"/>
                </a:lnSpc>
                <a:spcBef>
                  <a:spcPct val="0"/>
                </a:spcBef>
                <a:buFont typeface="Wingdings 2" pitchFamily="18" charset="2"/>
                <a:buChar char="ø"/>
                <a:defRPr/>
              </a:pPr>
              <a:r>
                <a:rPr lang="fr-FR" sz="1500" b="1" dirty="0">
                  <a:solidFill>
                    <a:srgbClr val="000000">
                      <a:hueOff val="0"/>
                      <a:satOff val="0"/>
                      <a:lumOff val="0"/>
                      <a:alphaOff val="0"/>
                    </a:srgbClr>
                  </a:solidFill>
                  <a:latin typeface="Times New Roman"/>
                  <a:cs typeface="Times New Roman"/>
                </a:rPr>
                <a:t>assassinat ou mauvais traitements des prisonniers de guerre</a:t>
              </a:r>
              <a:r>
                <a:rPr lang="fr-FR" sz="1500" dirty="0">
                  <a:solidFill>
                    <a:srgbClr val="000000">
                      <a:hueOff val="0"/>
                      <a:satOff val="0"/>
                      <a:lumOff val="0"/>
                      <a:alphaOff val="0"/>
                    </a:srgbClr>
                  </a:solidFill>
                  <a:latin typeface="Times New Roman"/>
                  <a:cs typeface="Times New Roman"/>
                </a:rPr>
                <a:t> ou des personnes en mer</a:t>
              </a:r>
            </a:p>
            <a:p>
              <a:pPr marL="400050" lvl="1" indent="-285750" algn="just" defTabSz="533400" eaLnBrk="0" fontAlgn="base" hangingPunct="0">
                <a:lnSpc>
                  <a:spcPct val="90000"/>
                </a:lnSpc>
                <a:spcBef>
                  <a:spcPct val="0"/>
                </a:spcBef>
                <a:buFont typeface="Wingdings 2" pitchFamily="18" charset="2"/>
                <a:buChar char="ø"/>
                <a:defRPr/>
              </a:pPr>
              <a:r>
                <a:rPr lang="fr-FR" sz="1500" b="1" dirty="0">
                  <a:solidFill>
                    <a:srgbClr val="000000">
                      <a:hueOff val="0"/>
                      <a:satOff val="0"/>
                      <a:lumOff val="0"/>
                      <a:alphaOff val="0"/>
                    </a:srgbClr>
                  </a:solidFill>
                  <a:latin typeface="Times New Roman"/>
                  <a:cs typeface="Times New Roman"/>
                </a:rPr>
                <a:t>exécution des otages</a:t>
              </a:r>
            </a:p>
            <a:p>
              <a:pPr marL="400050" lvl="1" indent="-285750" algn="just" defTabSz="533400" eaLnBrk="0" fontAlgn="base" hangingPunct="0">
                <a:lnSpc>
                  <a:spcPct val="90000"/>
                </a:lnSpc>
                <a:spcBef>
                  <a:spcPct val="0"/>
                </a:spcBef>
                <a:buFont typeface="Wingdings 2" pitchFamily="18" charset="2"/>
                <a:buChar char="ø"/>
                <a:defRPr/>
              </a:pPr>
              <a:r>
                <a:rPr lang="fr-FR" sz="1500" b="1" dirty="0">
                  <a:solidFill>
                    <a:srgbClr val="000000">
                      <a:hueOff val="0"/>
                      <a:satOff val="0"/>
                      <a:lumOff val="0"/>
                      <a:alphaOff val="0"/>
                    </a:srgbClr>
                  </a:solidFill>
                  <a:latin typeface="Times New Roman"/>
                  <a:cs typeface="Times New Roman"/>
                </a:rPr>
                <a:t>pillage</a:t>
              </a:r>
              <a:r>
                <a:rPr lang="fr-FR" sz="1500" dirty="0">
                  <a:solidFill>
                    <a:srgbClr val="000000">
                      <a:hueOff val="0"/>
                      <a:satOff val="0"/>
                      <a:lumOff val="0"/>
                      <a:alphaOff val="0"/>
                    </a:srgbClr>
                  </a:solidFill>
                  <a:latin typeface="Times New Roman"/>
                  <a:cs typeface="Times New Roman"/>
                </a:rPr>
                <a:t> de biens publics ou privés</a:t>
              </a:r>
            </a:p>
            <a:p>
              <a:pPr marL="400050" lvl="1" indent="-285750" algn="just" defTabSz="533400" eaLnBrk="0" fontAlgn="base" hangingPunct="0">
                <a:lnSpc>
                  <a:spcPct val="90000"/>
                </a:lnSpc>
                <a:spcBef>
                  <a:spcPct val="0"/>
                </a:spcBef>
                <a:buFont typeface="Wingdings 2" pitchFamily="18" charset="2"/>
                <a:buChar char="ø"/>
                <a:defRPr/>
              </a:pPr>
              <a:r>
                <a:rPr lang="fr-FR" sz="1500" b="1" dirty="0">
                  <a:solidFill>
                    <a:srgbClr val="000000">
                      <a:hueOff val="0"/>
                      <a:satOff val="0"/>
                      <a:lumOff val="0"/>
                      <a:alphaOff val="0"/>
                    </a:srgbClr>
                  </a:solidFill>
                  <a:latin typeface="Times New Roman"/>
                  <a:cs typeface="Times New Roman"/>
                </a:rPr>
                <a:t>destruction</a:t>
              </a:r>
              <a:r>
                <a:rPr lang="fr-FR" sz="1500" dirty="0">
                  <a:solidFill>
                    <a:srgbClr val="000000">
                      <a:hueOff val="0"/>
                      <a:satOff val="0"/>
                      <a:lumOff val="0"/>
                      <a:alphaOff val="0"/>
                    </a:srgbClr>
                  </a:solidFill>
                  <a:latin typeface="Times New Roman"/>
                  <a:cs typeface="Times New Roman"/>
                </a:rPr>
                <a:t> sans motif des villes et villages, etc.</a:t>
              </a:r>
            </a:p>
          </p:txBody>
        </p:sp>
        <p:sp>
          <p:nvSpPr>
            <p:cNvPr id="12" name="Forme libre 11"/>
            <p:cNvSpPr/>
            <p:nvPr/>
          </p:nvSpPr>
          <p:spPr>
            <a:xfrm>
              <a:off x="3144888" y="2826001"/>
              <a:ext cx="3024336" cy="1755303"/>
            </a:xfrm>
            <a:custGeom>
              <a:avLst/>
              <a:gdLst>
                <a:gd name="connsiteX0" fmla="*/ 0 w 3168352"/>
                <a:gd name="connsiteY0" fmla="*/ 337544 h 2025224"/>
                <a:gd name="connsiteX1" fmla="*/ 98865 w 3168352"/>
                <a:gd name="connsiteY1" fmla="*/ 98864 h 2025224"/>
                <a:gd name="connsiteX2" fmla="*/ 337545 w 3168352"/>
                <a:gd name="connsiteY2" fmla="*/ 0 h 2025224"/>
                <a:gd name="connsiteX3" fmla="*/ 2830808 w 3168352"/>
                <a:gd name="connsiteY3" fmla="*/ 0 h 2025224"/>
                <a:gd name="connsiteX4" fmla="*/ 3069488 w 3168352"/>
                <a:gd name="connsiteY4" fmla="*/ 98865 h 2025224"/>
                <a:gd name="connsiteX5" fmla="*/ 3168352 w 3168352"/>
                <a:gd name="connsiteY5" fmla="*/ 337545 h 2025224"/>
                <a:gd name="connsiteX6" fmla="*/ 3168352 w 3168352"/>
                <a:gd name="connsiteY6" fmla="*/ 1687680 h 2025224"/>
                <a:gd name="connsiteX7" fmla="*/ 3069488 w 3168352"/>
                <a:gd name="connsiteY7" fmla="*/ 1926360 h 2025224"/>
                <a:gd name="connsiteX8" fmla="*/ 2830808 w 3168352"/>
                <a:gd name="connsiteY8" fmla="*/ 2025224 h 2025224"/>
                <a:gd name="connsiteX9" fmla="*/ 337544 w 3168352"/>
                <a:gd name="connsiteY9" fmla="*/ 2025224 h 2025224"/>
                <a:gd name="connsiteX10" fmla="*/ 98864 w 3168352"/>
                <a:gd name="connsiteY10" fmla="*/ 1926359 h 2025224"/>
                <a:gd name="connsiteX11" fmla="*/ 0 w 3168352"/>
                <a:gd name="connsiteY11" fmla="*/ 1687679 h 2025224"/>
                <a:gd name="connsiteX12" fmla="*/ 0 w 3168352"/>
                <a:gd name="connsiteY12" fmla="*/ 337544 h 202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8352" h="2025224">
                  <a:moveTo>
                    <a:pt x="0" y="337544"/>
                  </a:moveTo>
                  <a:cubicBezTo>
                    <a:pt x="0" y="248022"/>
                    <a:pt x="35563" y="162166"/>
                    <a:pt x="98865" y="98864"/>
                  </a:cubicBezTo>
                  <a:cubicBezTo>
                    <a:pt x="162167" y="35562"/>
                    <a:pt x="248023" y="0"/>
                    <a:pt x="337545" y="0"/>
                  </a:cubicBezTo>
                  <a:lnTo>
                    <a:pt x="2830808" y="0"/>
                  </a:lnTo>
                  <a:cubicBezTo>
                    <a:pt x="2920330" y="0"/>
                    <a:pt x="3006186" y="35563"/>
                    <a:pt x="3069488" y="98865"/>
                  </a:cubicBezTo>
                  <a:cubicBezTo>
                    <a:pt x="3132790" y="162167"/>
                    <a:pt x="3168352" y="248023"/>
                    <a:pt x="3168352" y="337545"/>
                  </a:cubicBezTo>
                  <a:lnTo>
                    <a:pt x="3168352" y="1687680"/>
                  </a:lnTo>
                  <a:cubicBezTo>
                    <a:pt x="3168352" y="1777202"/>
                    <a:pt x="3132789" y="1863058"/>
                    <a:pt x="3069488" y="1926360"/>
                  </a:cubicBezTo>
                  <a:cubicBezTo>
                    <a:pt x="3006186" y="1989662"/>
                    <a:pt x="2920330" y="2025224"/>
                    <a:pt x="2830808" y="2025224"/>
                  </a:cubicBezTo>
                  <a:lnTo>
                    <a:pt x="337544" y="2025224"/>
                  </a:lnTo>
                  <a:cubicBezTo>
                    <a:pt x="248022" y="2025224"/>
                    <a:pt x="162166" y="1989661"/>
                    <a:pt x="98864" y="1926359"/>
                  </a:cubicBezTo>
                  <a:cubicBezTo>
                    <a:pt x="35562" y="1863057"/>
                    <a:pt x="0" y="1777201"/>
                    <a:pt x="0" y="1687679"/>
                  </a:cubicBezTo>
                  <a:lnTo>
                    <a:pt x="0" y="337544"/>
                  </a:lnTo>
                  <a:close/>
                </a:path>
              </a:pathLst>
            </a:custGeom>
            <a:solidFill>
              <a:schemeClr val="accent6">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258883" tIns="178873" rIns="258883" bIns="178873" spcCol="1270" anchor="ctr"/>
            <a:lstStyle/>
            <a:p>
              <a:pPr algn="ctr" defTabSz="1866900" eaLnBrk="0" fontAlgn="base" hangingPunct="0">
                <a:lnSpc>
                  <a:spcPct val="90000"/>
                </a:lnSpc>
                <a:spcBef>
                  <a:spcPct val="0"/>
                </a:spcBef>
                <a:spcAft>
                  <a:spcPct val="35000"/>
                </a:spcAft>
                <a:defRPr/>
              </a:pPr>
              <a:r>
                <a:rPr lang="fr-FR" sz="4200" dirty="0">
                  <a:solidFill>
                    <a:srgbClr val="FFFFFF"/>
                  </a:solidFill>
                  <a:effectLst>
                    <a:outerShdw blurRad="38100" dist="38100" dir="2700000" algn="tl">
                      <a:srgbClr val="000000">
                        <a:alpha val="43137"/>
                      </a:srgbClr>
                    </a:outerShdw>
                  </a:effectLst>
                  <a:latin typeface="Times New Roman"/>
                  <a:cs typeface="Times New Roman"/>
                </a:rPr>
                <a:t>Crimes de guerre</a:t>
              </a:r>
            </a:p>
          </p:txBody>
        </p:sp>
      </p:grpSp>
      <p:grpSp>
        <p:nvGrpSpPr>
          <p:cNvPr id="19" name="Groupe 18"/>
          <p:cNvGrpSpPr/>
          <p:nvPr/>
        </p:nvGrpSpPr>
        <p:grpSpPr>
          <a:xfrm>
            <a:off x="3144888" y="4596651"/>
            <a:ext cx="8208912" cy="1755303"/>
            <a:chOff x="3144888" y="4596651"/>
            <a:chExt cx="8208912" cy="1755303"/>
          </a:xfrm>
        </p:grpSpPr>
        <p:sp>
          <p:nvSpPr>
            <p:cNvPr id="13" name="Rectangle 12"/>
            <p:cNvSpPr/>
            <p:nvPr/>
          </p:nvSpPr>
          <p:spPr>
            <a:xfrm>
              <a:off x="6169224" y="4646302"/>
              <a:ext cx="5184576" cy="1656000"/>
            </a:xfrm>
            <a:prstGeom prst="rect">
              <a:avLst/>
            </a:prstGeom>
            <a:solidFill>
              <a:srgbClr val="B8985C">
                <a:alpha val="89804"/>
              </a:srgbClr>
            </a:solidFill>
            <a:scene3d>
              <a:camera prst="orthographicFront"/>
              <a:lightRig rig="threePt" dir="t">
                <a:rot lat="0" lon="0" rev="7500000"/>
              </a:lightRig>
            </a:scene3d>
            <a:sp3d z="-152400" extrusionH="63500" prstMaterial="dkEdge">
              <a:bevelT w="144450" h="363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lIns="7620" tIns="260773" rIns="180000" bIns="260773" spcCol="1270" anchor="ctr"/>
            <a:lstStyle/>
            <a:p>
              <a:pPr marL="400050" lvl="1" indent="-285750" algn="just" defTabSz="533400" eaLnBrk="0" fontAlgn="base" hangingPunct="0">
                <a:lnSpc>
                  <a:spcPct val="90000"/>
                </a:lnSpc>
                <a:spcBef>
                  <a:spcPct val="0"/>
                </a:spcBef>
                <a:buFont typeface="Wingdings 2" pitchFamily="18" charset="2"/>
                <a:buChar char="ø"/>
                <a:defRPr/>
              </a:pPr>
              <a:r>
                <a:rPr lang="fr-FR" sz="1500" b="1" dirty="0">
                  <a:solidFill>
                    <a:srgbClr val="000000">
                      <a:hueOff val="0"/>
                      <a:satOff val="0"/>
                      <a:lumOff val="0"/>
                      <a:alphaOff val="0"/>
                    </a:srgbClr>
                  </a:solidFill>
                  <a:latin typeface="Times New Roman"/>
                  <a:cs typeface="Times New Roman"/>
                </a:rPr>
                <a:t>assassinat</a:t>
              </a:r>
              <a:r>
                <a:rPr lang="fr-FR" sz="1500" dirty="0">
                  <a:solidFill>
                    <a:srgbClr val="000000">
                      <a:hueOff val="0"/>
                      <a:satOff val="0"/>
                      <a:lumOff val="0"/>
                      <a:alphaOff val="0"/>
                    </a:srgbClr>
                  </a:solidFill>
                  <a:latin typeface="Times New Roman"/>
                  <a:cs typeface="Times New Roman"/>
                </a:rPr>
                <a:t>, réduction en </a:t>
              </a:r>
              <a:r>
                <a:rPr lang="fr-FR" sz="1500" b="1" dirty="0">
                  <a:solidFill>
                    <a:srgbClr val="000000">
                      <a:hueOff val="0"/>
                      <a:satOff val="0"/>
                      <a:lumOff val="0"/>
                      <a:alphaOff val="0"/>
                    </a:srgbClr>
                  </a:solidFill>
                  <a:latin typeface="Times New Roman"/>
                  <a:cs typeface="Times New Roman"/>
                </a:rPr>
                <a:t>esclavage</a:t>
              </a:r>
              <a:r>
                <a:rPr lang="fr-FR" sz="1500" dirty="0">
                  <a:solidFill>
                    <a:srgbClr val="000000">
                      <a:hueOff val="0"/>
                      <a:satOff val="0"/>
                      <a:lumOff val="0"/>
                      <a:alphaOff val="0"/>
                    </a:srgbClr>
                  </a:solidFill>
                  <a:latin typeface="Times New Roman"/>
                  <a:cs typeface="Times New Roman"/>
                </a:rPr>
                <a:t>, </a:t>
              </a:r>
              <a:r>
                <a:rPr lang="fr-FR" sz="1500" b="1" dirty="0">
                  <a:solidFill>
                    <a:srgbClr val="000000">
                      <a:hueOff val="0"/>
                      <a:satOff val="0"/>
                      <a:lumOff val="0"/>
                      <a:alphaOff val="0"/>
                    </a:srgbClr>
                  </a:solidFill>
                  <a:latin typeface="Times New Roman"/>
                  <a:cs typeface="Times New Roman"/>
                </a:rPr>
                <a:t>déportation</a:t>
              </a:r>
              <a:r>
                <a:rPr lang="fr-FR" sz="1500" dirty="0">
                  <a:solidFill>
                    <a:srgbClr val="000000">
                      <a:hueOff val="0"/>
                      <a:satOff val="0"/>
                      <a:lumOff val="0"/>
                      <a:alphaOff val="0"/>
                    </a:srgbClr>
                  </a:solidFill>
                  <a:latin typeface="Times New Roman"/>
                  <a:cs typeface="Times New Roman"/>
                </a:rPr>
                <a:t> et tout autre acte inhumain commis </a:t>
              </a:r>
              <a:r>
                <a:rPr lang="fr-FR" sz="1500" b="1" dirty="0">
                  <a:solidFill>
                    <a:srgbClr val="000000">
                      <a:hueOff val="0"/>
                      <a:satOff val="0"/>
                      <a:lumOff val="0"/>
                      <a:alphaOff val="0"/>
                    </a:srgbClr>
                  </a:solidFill>
                  <a:latin typeface="Times New Roman"/>
                  <a:cs typeface="Times New Roman"/>
                </a:rPr>
                <a:t>contre toutes populations civiles</a:t>
              </a:r>
              <a:r>
                <a:rPr lang="fr-FR" sz="1500" dirty="0">
                  <a:solidFill>
                    <a:srgbClr val="000000">
                      <a:hueOff val="0"/>
                      <a:satOff val="0"/>
                      <a:lumOff val="0"/>
                      <a:alphaOff val="0"/>
                    </a:srgbClr>
                  </a:solidFill>
                  <a:latin typeface="Times New Roman"/>
                  <a:cs typeface="Times New Roman"/>
                </a:rPr>
                <a:t>, avant ou pendant la guerre, </a:t>
              </a:r>
            </a:p>
            <a:p>
              <a:pPr marL="400050" lvl="1" indent="-285750" algn="just" defTabSz="533400" eaLnBrk="0" fontAlgn="base" hangingPunct="0">
                <a:lnSpc>
                  <a:spcPct val="90000"/>
                </a:lnSpc>
                <a:spcBef>
                  <a:spcPct val="0"/>
                </a:spcBef>
                <a:buFont typeface="Wingdings 2" pitchFamily="18" charset="2"/>
                <a:buChar char="ø"/>
                <a:defRPr/>
              </a:pPr>
              <a:r>
                <a:rPr lang="fr-FR" sz="1500" b="1" dirty="0">
                  <a:solidFill>
                    <a:srgbClr val="000000">
                      <a:hueOff val="0"/>
                      <a:satOff val="0"/>
                      <a:lumOff val="0"/>
                      <a:alphaOff val="0"/>
                    </a:srgbClr>
                  </a:solidFill>
                  <a:latin typeface="Times New Roman"/>
                  <a:cs typeface="Times New Roman"/>
                </a:rPr>
                <a:t>persécutions pour des motifs politiques, raciaux ou religieux</a:t>
              </a:r>
              <a:r>
                <a:rPr lang="fr-FR" sz="1500" dirty="0">
                  <a:solidFill>
                    <a:srgbClr val="000000">
                      <a:hueOff val="0"/>
                      <a:satOff val="0"/>
                      <a:lumOff val="0"/>
                      <a:alphaOff val="0"/>
                    </a:srgbClr>
                  </a:solidFill>
                  <a:latin typeface="Times New Roman"/>
                  <a:cs typeface="Times New Roman"/>
                </a:rPr>
                <a:t>, lorsque ces actes ont été commis à la suite ou en liaison de tout crime rentrant dans la compétence du Tribunal</a:t>
              </a:r>
            </a:p>
          </p:txBody>
        </p:sp>
        <p:sp>
          <p:nvSpPr>
            <p:cNvPr id="14" name="Forme libre 13"/>
            <p:cNvSpPr/>
            <p:nvPr/>
          </p:nvSpPr>
          <p:spPr>
            <a:xfrm>
              <a:off x="3144888" y="4596651"/>
              <a:ext cx="3024336" cy="1755303"/>
            </a:xfrm>
            <a:custGeom>
              <a:avLst/>
              <a:gdLst>
                <a:gd name="connsiteX0" fmla="*/ 0 w 3168352"/>
                <a:gd name="connsiteY0" fmla="*/ 337544 h 2025224"/>
                <a:gd name="connsiteX1" fmla="*/ 98865 w 3168352"/>
                <a:gd name="connsiteY1" fmla="*/ 98864 h 2025224"/>
                <a:gd name="connsiteX2" fmla="*/ 337545 w 3168352"/>
                <a:gd name="connsiteY2" fmla="*/ 0 h 2025224"/>
                <a:gd name="connsiteX3" fmla="*/ 2830808 w 3168352"/>
                <a:gd name="connsiteY3" fmla="*/ 0 h 2025224"/>
                <a:gd name="connsiteX4" fmla="*/ 3069488 w 3168352"/>
                <a:gd name="connsiteY4" fmla="*/ 98865 h 2025224"/>
                <a:gd name="connsiteX5" fmla="*/ 3168352 w 3168352"/>
                <a:gd name="connsiteY5" fmla="*/ 337545 h 2025224"/>
                <a:gd name="connsiteX6" fmla="*/ 3168352 w 3168352"/>
                <a:gd name="connsiteY6" fmla="*/ 1687680 h 2025224"/>
                <a:gd name="connsiteX7" fmla="*/ 3069488 w 3168352"/>
                <a:gd name="connsiteY7" fmla="*/ 1926360 h 2025224"/>
                <a:gd name="connsiteX8" fmla="*/ 2830808 w 3168352"/>
                <a:gd name="connsiteY8" fmla="*/ 2025224 h 2025224"/>
                <a:gd name="connsiteX9" fmla="*/ 337544 w 3168352"/>
                <a:gd name="connsiteY9" fmla="*/ 2025224 h 2025224"/>
                <a:gd name="connsiteX10" fmla="*/ 98864 w 3168352"/>
                <a:gd name="connsiteY10" fmla="*/ 1926359 h 2025224"/>
                <a:gd name="connsiteX11" fmla="*/ 0 w 3168352"/>
                <a:gd name="connsiteY11" fmla="*/ 1687679 h 2025224"/>
                <a:gd name="connsiteX12" fmla="*/ 0 w 3168352"/>
                <a:gd name="connsiteY12" fmla="*/ 337544 h 202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8352" h="2025224">
                  <a:moveTo>
                    <a:pt x="0" y="337544"/>
                  </a:moveTo>
                  <a:cubicBezTo>
                    <a:pt x="0" y="248022"/>
                    <a:pt x="35563" y="162166"/>
                    <a:pt x="98865" y="98864"/>
                  </a:cubicBezTo>
                  <a:cubicBezTo>
                    <a:pt x="162167" y="35562"/>
                    <a:pt x="248023" y="0"/>
                    <a:pt x="337545" y="0"/>
                  </a:cubicBezTo>
                  <a:lnTo>
                    <a:pt x="2830808" y="0"/>
                  </a:lnTo>
                  <a:cubicBezTo>
                    <a:pt x="2920330" y="0"/>
                    <a:pt x="3006186" y="35563"/>
                    <a:pt x="3069488" y="98865"/>
                  </a:cubicBezTo>
                  <a:cubicBezTo>
                    <a:pt x="3132790" y="162167"/>
                    <a:pt x="3168352" y="248023"/>
                    <a:pt x="3168352" y="337545"/>
                  </a:cubicBezTo>
                  <a:lnTo>
                    <a:pt x="3168352" y="1687680"/>
                  </a:lnTo>
                  <a:cubicBezTo>
                    <a:pt x="3168352" y="1777202"/>
                    <a:pt x="3132789" y="1863058"/>
                    <a:pt x="3069488" y="1926360"/>
                  </a:cubicBezTo>
                  <a:cubicBezTo>
                    <a:pt x="3006186" y="1989662"/>
                    <a:pt x="2920330" y="2025224"/>
                    <a:pt x="2830808" y="2025224"/>
                  </a:cubicBezTo>
                  <a:lnTo>
                    <a:pt x="337544" y="2025224"/>
                  </a:lnTo>
                  <a:cubicBezTo>
                    <a:pt x="248022" y="2025224"/>
                    <a:pt x="162166" y="1989661"/>
                    <a:pt x="98864" y="1926359"/>
                  </a:cubicBezTo>
                  <a:cubicBezTo>
                    <a:pt x="35562" y="1863057"/>
                    <a:pt x="0" y="1777201"/>
                    <a:pt x="0" y="1687679"/>
                  </a:cubicBezTo>
                  <a:lnTo>
                    <a:pt x="0" y="337544"/>
                  </a:lnTo>
                  <a:close/>
                </a:path>
              </a:pathLst>
            </a:custGeom>
            <a:solidFill>
              <a:srgbClr val="B8985C"/>
            </a:solidFill>
            <a:ln>
              <a:solidFill>
                <a:srgbClr val="B8985C"/>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258883" tIns="178873" rIns="258883" bIns="178873" spcCol="1270" anchor="ctr"/>
            <a:lstStyle/>
            <a:p>
              <a:pPr algn="ctr" defTabSz="1866900" eaLnBrk="0" fontAlgn="base" hangingPunct="0">
                <a:lnSpc>
                  <a:spcPct val="90000"/>
                </a:lnSpc>
                <a:spcBef>
                  <a:spcPct val="0"/>
                </a:spcBef>
                <a:spcAft>
                  <a:spcPct val="35000"/>
                </a:spcAft>
                <a:defRPr/>
              </a:pPr>
              <a:r>
                <a:rPr lang="fr-FR" sz="4200" dirty="0">
                  <a:solidFill>
                    <a:srgbClr val="FFFFFF"/>
                  </a:solidFill>
                  <a:effectLst>
                    <a:outerShdw blurRad="38100" dist="38100" dir="2700000" algn="tl">
                      <a:srgbClr val="000000">
                        <a:alpha val="43137"/>
                      </a:srgbClr>
                    </a:outerShdw>
                  </a:effectLst>
                  <a:latin typeface="Times New Roman"/>
                  <a:cs typeface="Times New Roman"/>
                </a:rPr>
                <a:t>Crimes contre l’humanité</a:t>
              </a:r>
            </a:p>
          </p:txBody>
        </p:sp>
      </p:grpSp>
      <p:sp>
        <p:nvSpPr>
          <p:cNvPr id="15" name="Ellipse 14"/>
          <p:cNvSpPr/>
          <p:nvPr/>
        </p:nvSpPr>
        <p:spPr bwMode="auto">
          <a:xfrm>
            <a:off x="220961" y="2006082"/>
            <a:ext cx="2823518" cy="2823518"/>
          </a:xfrm>
          <a:prstGeom prst="ellipse">
            <a:avLst/>
          </a:prstGeom>
          <a:solidFill>
            <a:schemeClr val="accent2">
              <a:lumMod val="75000"/>
            </a:schemeClr>
          </a:solidFill>
          <a:ln>
            <a:noFill/>
          </a:ln>
          <a:effectLst/>
          <a:scene3d>
            <a:camera prst="orthographicFront"/>
            <a:lightRig rig="threePt" dir="t"/>
          </a:scene3d>
          <a:sp3d>
            <a:bevelT/>
          </a:sp3d>
          <a:extLst/>
        </p:spPr>
        <p:txBody>
          <a:bodyPr vert="horz" wrap="square" lIns="91440" tIns="45720" rIns="91440" bIns="45720" numCol="1" rtlCol="0" anchor="ctr" anchorCtr="1" compatLnSpc="1">
            <a:prstTxWarp prst="textNoShape">
              <a:avLst/>
            </a:prstTxWarp>
            <a:noAutofit/>
          </a:bodyPr>
          <a:lstStyle/>
          <a:p>
            <a:pPr algn="just" eaLnBrk="0" fontAlgn="base" hangingPunct="0">
              <a:spcBef>
                <a:spcPct val="50000"/>
              </a:spcBef>
              <a:spcAft>
                <a:spcPct val="0"/>
              </a:spcAft>
            </a:pPr>
            <a:endParaRPr lang="fr-FR" sz="20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16" name="ZoneTexte 15"/>
          <p:cNvSpPr txBox="1"/>
          <p:nvPr/>
        </p:nvSpPr>
        <p:spPr>
          <a:xfrm>
            <a:off x="577583" y="2848802"/>
            <a:ext cx="2296246" cy="830997"/>
          </a:xfrm>
          <a:prstGeom prst="rect">
            <a:avLst/>
          </a:prstGeom>
          <a:noFill/>
        </p:spPr>
        <p:txBody>
          <a:bodyPr wrap="square" rtlCol="0">
            <a:spAutoFit/>
          </a:bodyPr>
          <a:lstStyle/>
          <a:p>
            <a:r>
              <a:rPr lang="fr-FR" sz="2400" b="1" dirty="0" smtClean="0">
                <a:solidFill>
                  <a:schemeClr val="bg1"/>
                </a:solidFill>
                <a:effectLst>
                  <a:outerShdw blurRad="38100" dist="38100" dir="2700000" algn="tl">
                    <a:srgbClr val="000000">
                      <a:alpha val="43137"/>
                    </a:srgbClr>
                  </a:outerShdw>
                </a:effectLst>
              </a:rPr>
              <a:t>Les crimes jugés</a:t>
            </a:r>
            <a:br>
              <a:rPr lang="fr-FR" sz="2400" b="1" dirty="0" smtClean="0">
                <a:solidFill>
                  <a:schemeClr val="bg1"/>
                </a:solidFill>
                <a:effectLst>
                  <a:outerShdw blurRad="38100" dist="38100" dir="2700000" algn="tl">
                    <a:srgbClr val="000000">
                      <a:alpha val="43137"/>
                    </a:srgbClr>
                  </a:outerShdw>
                </a:effectLst>
              </a:rPr>
            </a:br>
            <a:r>
              <a:rPr lang="fr-FR" sz="2400" b="1" dirty="0" smtClean="0">
                <a:solidFill>
                  <a:schemeClr val="bg1"/>
                </a:solidFill>
                <a:effectLst>
                  <a:outerShdw blurRad="38100" dist="38100" dir="2700000" algn="tl">
                    <a:srgbClr val="000000">
                      <a:alpha val="43137"/>
                    </a:srgbClr>
                  </a:outerShdw>
                </a:effectLst>
              </a:rPr>
              <a:t>à Nuremberg</a:t>
            </a:r>
            <a:endParaRPr lang="fr-FR" sz="2400" b="1" dirty="0">
              <a:solidFill>
                <a:schemeClr val="bg1"/>
              </a:solidFill>
              <a:effectLst>
                <a:outerShdw blurRad="38100" dist="38100" dir="2700000" algn="tl">
                  <a:srgbClr val="000000">
                    <a:alpha val="43137"/>
                  </a:srgbClr>
                </a:outerShdw>
              </a:effectLst>
            </a:endParaRPr>
          </a:p>
        </p:txBody>
      </p:sp>
      <p:sp>
        <p:nvSpPr>
          <p:cNvPr id="4" name="ZoneTexte 3"/>
          <p:cNvSpPr txBox="1"/>
          <p:nvPr/>
        </p:nvSpPr>
        <p:spPr>
          <a:xfrm>
            <a:off x="1176754" y="6502775"/>
            <a:ext cx="338554" cy="355225"/>
          </a:xfrm>
          <a:prstGeom prst="rect">
            <a:avLst/>
          </a:prstGeom>
          <a:noFill/>
        </p:spPr>
        <p:txBody>
          <a:bodyPr vert="vert" wrap="none" rtlCol="0">
            <a:spAutoFit/>
          </a:bodyPr>
          <a:lstStyle/>
          <a:p>
            <a:r>
              <a:rPr lang="fr-FR" sz="1000" dirty="0"/>
              <a:t>1946</a:t>
            </a:r>
          </a:p>
        </p:txBody>
      </p:sp>
      <p:grpSp>
        <p:nvGrpSpPr>
          <p:cNvPr id="22" name="Groupe 21"/>
          <p:cNvGrpSpPr/>
          <p:nvPr/>
        </p:nvGrpSpPr>
        <p:grpSpPr>
          <a:xfrm>
            <a:off x="789156" y="5577447"/>
            <a:ext cx="2084673" cy="900464"/>
            <a:chOff x="1601370" y="5567114"/>
            <a:chExt cx="2084673" cy="900464"/>
          </a:xfrm>
        </p:grpSpPr>
        <p:sp>
          <p:nvSpPr>
            <p:cNvPr id="23" name="ZoneTexte 22"/>
            <p:cNvSpPr txBox="1"/>
            <p:nvPr/>
          </p:nvSpPr>
          <p:spPr>
            <a:xfrm>
              <a:off x="1601370" y="5821247"/>
              <a:ext cx="2084673" cy="646331"/>
            </a:xfrm>
            <a:prstGeom prst="rect">
              <a:avLst/>
            </a:prstGeom>
            <a:noFill/>
          </p:spPr>
          <p:txBody>
            <a:bodyPr wrap="none" rtlCol="0">
              <a:spAutoFit/>
            </a:bodyPr>
            <a:lstStyle/>
            <a:p>
              <a:endParaRPr lang="fr-FR" dirty="0" smtClean="0"/>
            </a:p>
            <a:p>
              <a:r>
                <a:rPr lang="fr-FR" dirty="0" smtClean="0"/>
                <a:t>Voir un extrait vidéo</a:t>
              </a:r>
              <a:endParaRPr lang="fr-FR" dirty="0"/>
            </a:p>
          </p:txBody>
        </p:sp>
        <p:pic>
          <p:nvPicPr>
            <p:cNvPr id="24" name="Imag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3831" y="5567114"/>
              <a:ext cx="829235" cy="829235"/>
            </a:xfrm>
            <a:prstGeom prst="rect">
              <a:avLst/>
            </a:prstGeom>
          </p:spPr>
        </p:pic>
      </p:grpSp>
    </p:spTree>
    <p:extLst>
      <p:ext uri="{BB962C8B-B14F-4D97-AF65-F5344CB8AC3E}">
        <p14:creationId xmlns:p14="http://schemas.microsoft.com/office/powerpoint/2010/main" val="232380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b="1" dirty="0">
                <a:solidFill>
                  <a:srgbClr val="C00000"/>
                </a:solidFill>
                <a:effectLst>
                  <a:outerShdw blurRad="38100" dist="38100" dir="2700000" algn="tl">
                    <a:srgbClr val="000000">
                      <a:alpha val="43137"/>
                    </a:srgbClr>
                  </a:outerShdw>
                </a:effectLst>
                <a:latin typeface="+mn-lt"/>
              </a:rPr>
              <a:t>1.- La part du droit</a:t>
            </a:r>
            <a:r>
              <a:rPr lang="fr-FR" b="1" dirty="0">
                <a:solidFill>
                  <a:srgbClr val="C00000"/>
                </a:solidFill>
                <a:effectLst>
                  <a:outerShdw blurRad="38100" dist="38100" dir="2700000" algn="tl">
                    <a:srgbClr val="000000">
                      <a:alpha val="43137"/>
                    </a:srgbClr>
                  </a:outerShdw>
                </a:effectLst>
              </a:rPr>
              <a:t/>
            </a:r>
            <a:br>
              <a:rPr lang="fr-FR" b="1" dirty="0">
                <a:solidFill>
                  <a:srgbClr val="C00000"/>
                </a:solidFill>
                <a:effectLst>
                  <a:outerShdw blurRad="38100" dist="38100" dir="2700000" algn="tl">
                    <a:srgbClr val="000000">
                      <a:alpha val="43137"/>
                    </a:srgbClr>
                  </a:outerShdw>
                </a:effectLst>
              </a:rPr>
            </a:br>
            <a:endParaRPr lang="fr-FR" dirty="0"/>
          </a:p>
        </p:txBody>
      </p:sp>
      <p:sp>
        <p:nvSpPr>
          <p:cNvPr id="6" name="Rectangle 5"/>
          <p:cNvSpPr/>
          <p:nvPr/>
        </p:nvSpPr>
        <p:spPr>
          <a:xfrm>
            <a:off x="838200" y="6492240"/>
            <a:ext cx="11353800" cy="36576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p:cNvSpPr txBox="1"/>
          <p:nvPr/>
        </p:nvSpPr>
        <p:spPr>
          <a:xfrm>
            <a:off x="3125681" y="6492240"/>
            <a:ext cx="338554" cy="355225"/>
          </a:xfrm>
          <a:prstGeom prst="rect">
            <a:avLst/>
          </a:prstGeom>
          <a:noFill/>
        </p:spPr>
        <p:txBody>
          <a:bodyPr vert="vert" wrap="none" rtlCol="0">
            <a:spAutoFit/>
          </a:bodyPr>
          <a:lstStyle/>
          <a:p>
            <a:r>
              <a:rPr lang="fr-FR" sz="1000" dirty="0" smtClean="0"/>
              <a:t>1961</a:t>
            </a:r>
            <a:endParaRPr lang="fr-FR" sz="1000" dirty="0"/>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42" y="1752975"/>
            <a:ext cx="2015915" cy="3033951"/>
          </a:xfrm>
          <a:prstGeom prst="rect">
            <a:avLst/>
          </a:prstGeom>
        </p:spPr>
      </p:pic>
      <p:grpSp>
        <p:nvGrpSpPr>
          <p:cNvPr id="17" name="Groupe 16"/>
          <p:cNvGrpSpPr/>
          <p:nvPr/>
        </p:nvGrpSpPr>
        <p:grpSpPr>
          <a:xfrm>
            <a:off x="838200" y="5586509"/>
            <a:ext cx="2084673" cy="900464"/>
            <a:chOff x="1601370" y="5567114"/>
            <a:chExt cx="2084673" cy="900464"/>
          </a:xfrm>
        </p:grpSpPr>
        <p:sp>
          <p:nvSpPr>
            <p:cNvPr id="15" name="ZoneTexte 14"/>
            <p:cNvSpPr txBox="1"/>
            <p:nvPr/>
          </p:nvSpPr>
          <p:spPr>
            <a:xfrm>
              <a:off x="1601370" y="5821247"/>
              <a:ext cx="2084673" cy="646331"/>
            </a:xfrm>
            <a:prstGeom prst="rect">
              <a:avLst/>
            </a:prstGeom>
            <a:noFill/>
          </p:spPr>
          <p:txBody>
            <a:bodyPr wrap="none" rtlCol="0">
              <a:spAutoFit/>
            </a:bodyPr>
            <a:lstStyle/>
            <a:p>
              <a:endParaRPr lang="fr-FR" dirty="0" smtClean="0"/>
            </a:p>
            <a:p>
              <a:r>
                <a:rPr lang="fr-FR" dirty="0" smtClean="0"/>
                <a:t>Voir un extrait vidéo</a:t>
              </a:r>
              <a:endParaRPr lang="fr-FR" dirty="0"/>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3831" y="5567114"/>
              <a:ext cx="829235" cy="829235"/>
            </a:xfrm>
            <a:prstGeom prst="rect">
              <a:avLst/>
            </a:prstGeom>
          </p:spPr>
        </p:pic>
      </p:grpSp>
      <p:sp>
        <p:nvSpPr>
          <p:cNvPr id="12" name="ZoneTexte 11"/>
          <p:cNvSpPr txBox="1"/>
          <p:nvPr/>
        </p:nvSpPr>
        <p:spPr>
          <a:xfrm>
            <a:off x="2922873" y="2587215"/>
            <a:ext cx="3833806" cy="1754326"/>
          </a:xfrm>
          <a:prstGeom prst="rect">
            <a:avLst/>
          </a:prstGeom>
          <a:noFill/>
        </p:spPr>
        <p:txBody>
          <a:bodyPr wrap="none" rtlCol="0">
            <a:spAutoFit/>
          </a:bodyPr>
          <a:lstStyle/>
          <a:p>
            <a:pPr marL="285750" indent="-285750">
              <a:buFont typeface="Arial" panose="020B0604020202020204" pitchFamily="34" charset="0"/>
              <a:buChar char="•"/>
            </a:pPr>
            <a:r>
              <a:rPr lang="fr-FR" dirty="0">
                <a:effectLst>
                  <a:outerShdw blurRad="38100" dist="38100" dir="2700000" algn="tl">
                    <a:srgbClr val="000000">
                      <a:alpha val="43137"/>
                    </a:srgbClr>
                  </a:outerShdw>
                </a:effectLst>
              </a:rPr>
              <a:t>Premier procès national </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entièrement filmé d’un responsable</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du génocide des juifs</a:t>
            </a:r>
          </a:p>
          <a:p>
            <a:pPr marL="285750" indent="-285750">
              <a:buFont typeface="Arial" panose="020B0604020202020204" pitchFamily="34" charset="0"/>
              <a:buChar char="•"/>
            </a:pPr>
            <a:r>
              <a:rPr lang="fr-FR" dirty="0">
                <a:effectLst>
                  <a:outerShdw blurRad="38100" dist="38100" dir="2700000" algn="tl">
                    <a:srgbClr val="000000">
                      <a:alpha val="43137"/>
                    </a:srgbClr>
                  </a:outerShdw>
                </a:effectLst>
              </a:rPr>
              <a:t>Libération de la parole des victimes</a:t>
            </a:r>
          </a:p>
          <a:p>
            <a:pPr marL="285750" indent="-285750">
              <a:buFont typeface="Arial" panose="020B0604020202020204" pitchFamily="34" charset="0"/>
              <a:buChar char="•"/>
            </a:pPr>
            <a:r>
              <a:rPr lang="fr-FR" dirty="0">
                <a:effectLst>
                  <a:outerShdw blurRad="38100" dist="38100" dir="2700000" algn="tl">
                    <a:srgbClr val="000000">
                      <a:alpha val="43137"/>
                    </a:srgbClr>
                  </a:outerShdw>
                </a:effectLst>
              </a:rPr>
              <a:t>Grand impact international</a:t>
            </a:r>
          </a:p>
          <a:p>
            <a:endParaRPr lang="fr-FR" dirty="0"/>
          </a:p>
        </p:txBody>
      </p:sp>
      <p:grpSp>
        <p:nvGrpSpPr>
          <p:cNvPr id="24" name="Groupe 23"/>
          <p:cNvGrpSpPr/>
          <p:nvPr/>
        </p:nvGrpSpPr>
        <p:grpSpPr>
          <a:xfrm>
            <a:off x="6864957" y="1465123"/>
            <a:ext cx="4752528" cy="4752528"/>
            <a:chOff x="6864957" y="1465123"/>
            <a:chExt cx="4752528" cy="4752528"/>
          </a:xfrm>
        </p:grpSpPr>
        <p:sp>
          <p:nvSpPr>
            <p:cNvPr id="7" name="Ellipse 6"/>
            <p:cNvSpPr/>
            <p:nvPr/>
          </p:nvSpPr>
          <p:spPr bwMode="auto">
            <a:xfrm>
              <a:off x="6864957" y="1465123"/>
              <a:ext cx="4752528" cy="4752528"/>
            </a:xfrm>
            <a:prstGeom prst="ellipse">
              <a:avLst/>
            </a:prstGeom>
            <a:solidFill>
              <a:schemeClr val="accent2">
                <a:lumMod val="75000"/>
              </a:schemeClr>
            </a:solidFill>
            <a:ln>
              <a:noFill/>
            </a:ln>
            <a:effectLst/>
            <a:scene3d>
              <a:camera prst="orthographicFront"/>
              <a:lightRig rig="threePt" dir="t"/>
            </a:scene3d>
            <a:sp3d>
              <a:bevelT/>
            </a:sp3d>
            <a:extLst/>
          </p:spPr>
          <p:txBody>
            <a:bodyPr vert="horz" wrap="square" lIns="91440" tIns="45720" rIns="91440" bIns="45720" numCol="1" rtlCol="0" anchor="ctr" anchorCtr="1" compatLnSpc="1">
              <a:prstTxWarp prst="textNoShape">
                <a:avLst/>
              </a:prstTxWarp>
              <a:noAutofit/>
            </a:bodyPr>
            <a:lstStyle/>
            <a:p>
              <a:pPr marL="285750" indent="-285750">
                <a:buFont typeface="Arial" panose="020B0604020202020204" pitchFamily="34" charset="0"/>
                <a:buChar char="•"/>
              </a:pPr>
              <a:endParaRPr lang="fr-FR" sz="1400" dirty="0">
                <a:solidFill>
                  <a:schemeClr val="bg1"/>
                </a:solidFill>
                <a:effectLst>
                  <a:outerShdw blurRad="38100" dist="38100" dir="2700000" algn="tl">
                    <a:srgbClr val="000000">
                      <a:alpha val="43137"/>
                    </a:srgbClr>
                  </a:outerShdw>
                </a:effectLst>
              </a:endParaRPr>
            </a:p>
          </p:txBody>
        </p:sp>
        <p:grpSp>
          <p:nvGrpSpPr>
            <p:cNvPr id="21" name="Groupe 20"/>
            <p:cNvGrpSpPr/>
            <p:nvPr/>
          </p:nvGrpSpPr>
          <p:grpSpPr>
            <a:xfrm>
              <a:off x="7514922" y="1924621"/>
              <a:ext cx="3452598" cy="2507823"/>
              <a:chOff x="7691520" y="1924621"/>
              <a:chExt cx="3452598" cy="2507823"/>
            </a:xfrm>
          </p:grpSpPr>
          <p:sp>
            <p:nvSpPr>
              <p:cNvPr id="22" name="ZoneTexte 21"/>
              <p:cNvSpPr txBox="1"/>
              <p:nvPr/>
            </p:nvSpPr>
            <p:spPr>
              <a:xfrm>
                <a:off x="7691520" y="1924621"/>
                <a:ext cx="3452598" cy="1200329"/>
              </a:xfrm>
              <a:prstGeom prst="rect">
                <a:avLst/>
              </a:prstGeom>
              <a:noFill/>
            </p:spPr>
            <p:txBody>
              <a:bodyPr wrap="square" rtlCol="0">
                <a:spAutoFit/>
              </a:bodyPr>
              <a:lstStyle/>
              <a:p>
                <a:pPr algn="ctr"/>
                <a:r>
                  <a:rPr lang="fr-FR" dirty="0">
                    <a:ln w="18415" cmpd="sng">
                      <a:solidFill>
                        <a:srgbClr val="FFFFFF"/>
                      </a:solidFill>
                      <a:prstDash val="solid"/>
                    </a:ln>
                    <a:solidFill>
                      <a:srgbClr val="FFFFFF"/>
                    </a:solidFill>
                    <a:effectLst>
                      <a:outerShdw blurRad="38100" dist="38100" dir="2700000" algn="tl">
                        <a:srgbClr val="000000">
                          <a:alpha val="43137"/>
                        </a:srgbClr>
                      </a:outerShdw>
                    </a:effectLst>
                  </a:rPr>
                  <a:t>Juger les séquelles </a:t>
                </a:r>
                <a:r>
                  <a:rPr lang="fr-FR"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r>
                <a:br>
                  <a:rPr lang="fr-FR" dirty="0" smtClean="0">
                    <a:ln w="18415" cmpd="sng">
                      <a:solidFill>
                        <a:srgbClr val="FFFFFF"/>
                      </a:solidFill>
                      <a:prstDash val="solid"/>
                    </a:ln>
                    <a:solidFill>
                      <a:srgbClr val="FFFFFF"/>
                    </a:solidFill>
                    <a:effectLst>
                      <a:outerShdw blurRad="38100" dist="38100" dir="2700000" algn="tl">
                        <a:srgbClr val="000000">
                          <a:alpha val="43137"/>
                        </a:srgbClr>
                      </a:outerShdw>
                    </a:effectLst>
                  </a:rPr>
                </a:br>
                <a:r>
                  <a:rPr lang="fr-FR" dirty="0" smtClean="0">
                    <a:ln w="18415" cmpd="sng">
                      <a:solidFill>
                        <a:srgbClr val="FFFFFF"/>
                      </a:solidFill>
                      <a:prstDash val="solid"/>
                    </a:ln>
                    <a:solidFill>
                      <a:srgbClr val="FFFFFF"/>
                    </a:solidFill>
                    <a:effectLst>
                      <a:outerShdw blurRad="38100" dist="38100" dir="2700000" algn="tl">
                        <a:srgbClr val="000000">
                          <a:alpha val="43137"/>
                        </a:srgbClr>
                      </a:outerShdw>
                    </a:effectLst>
                  </a:rPr>
                  <a:t>de </a:t>
                </a:r>
                <a:r>
                  <a:rPr lang="fr-FR" dirty="0">
                    <a:ln w="18415" cmpd="sng">
                      <a:solidFill>
                        <a:srgbClr val="FFFFFF"/>
                      </a:solidFill>
                      <a:prstDash val="solid"/>
                    </a:ln>
                    <a:solidFill>
                      <a:srgbClr val="FFFFFF"/>
                    </a:solidFill>
                    <a:effectLst>
                      <a:outerShdw blurRad="38100" dist="38100" dir="2700000" algn="tl">
                        <a:srgbClr val="000000">
                          <a:alpha val="43137"/>
                        </a:srgbClr>
                      </a:outerShdw>
                    </a:effectLst>
                  </a:rPr>
                  <a:t>la </a:t>
                </a:r>
                <a:r>
                  <a:rPr lang="fr-FR" dirty="0" smtClean="0">
                    <a:ln w="18415" cmpd="sng">
                      <a:solidFill>
                        <a:srgbClr val="FFFFFF"/>
                      </a:solidFill>
                      <a:prstDash val="solid"/>
                    </a:ln>
                    <a:solidFill>
                      <a:srgbClr val="FFFFFF"/>
                    </a:solidFill>
                    <a:effectLst>
                      <a:outerShdw blurRad="38100" dist="38100" dir="2700000" algn="tl">
                        <a:srgbClr val="000000">
                          <a:alpha val="43137"/>
                        </a:srgbClr>
                      </a:outerShdw>
                    </a:effectLst>
                  </a:rPr>
                  <a:t>Seconde </a:t>
                </a:r>
                <a:r>
                  <a:rPr lang="fr-FR" dirty="0">
                    <a:ln w="18415" cmpd="sng">
                      <a:solidFill>
                        <a:srgbClr val="FFFFFF"/>
                      </a:solidFill>
                      <a:prstDash val="solid"/>
                    </a:ln>
                    <a:solidFill>
                      <a:srgbClr val="FFFFFF"/>
                    </a:solidFill>
                    <a:effectLst>
                      <a:outerShdw blurRad="38100" dist="38100" dir="2700000" algn="tl">
                        <a:srgbClr val="000000">
                          <a:alpha val="43137"/>
                        </a:srgbClr>
                      </a:outerShdw>
                    </a:effectLst>
                  </a:rPr>
                  <a:t>Guerre </a:t>
                </a:r>
                <a:r>
                  <a:rPr lang="fr-FR"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mondiale</a:t>
                </a:r>
              </a:p>
              <a:p>
                <a:pPr algn="ctr"/>
                <a:endParaRPr lang="fr-FR"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algn="ctr"/>
                <a:r>
                  <a:rPr lang="fr-FR" dirty="0" smtClean="0">
                    <a:ln w="18415" cmpd="sng">
                      <a:solidFill>
                        <a:srgbClr val="FFFFFF"/>
                      </a:solidFill>
                      <a:prstDash val="solid"/>
                    </a:ln>
                    <a:solidFill>
                      <a:srgbClr val="FFFFFF"/>
                    </a:solidFill>
                    <a:effectLst>
                      <a:outerShdw blurRad="38100" dist="38100" dir="2700000" algn="tl">
                        <a:srgbClr val="000000">
                          <a:alpha val="43137"/>
                        </a:srgbClr>
                      </a:outerShdw>
                    </a:effectLst>
                  </a:rPr>
                  <a:t>La « solution finale »</a:t>
                </a:r>
                <a:endParaRPr lang="fr-FR"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23" name="ZoneTexte 22"/>
              <p:cNvSpPr txBox="1"/>
              <p:nvPr/>
            </p:nvSpPr>
            <p:spPr>
              <a:xfrm>
                <a:off x="7733929" y="3232115"/>
                <a:ext cx="3367781" cy="1200329"/>
              </a:xfrm>
              <a:prstGeom prst="rect">
                <a:avLst/>
              </a:prstGeom>
              <a:noFill/>
            </p:spPr>
            <p:txBody>
              <a:bodyPr wrap="none" rtlCol="0">
                <a:spAutoFit/>
              </a:bodyPr>
              <a:lstStyle/>
              <a:p>
                <a:r>
                  <a:rPr lang="fr-FR" dirty="0">
                    <a:ln w="18415" cmpd="sng">
                      <a:solidFill>
                        <a:srgbClr val="FFFFFF"/>
                      </a:solidFill>
                      <a:prstDash val="solid"/>
                    </a:ln>
                    <a:solidFill>
                      <a:srgbClr val="FFFFFF"/>
                    </a:solidFill>
                    <a:effectLst>
                      <a:outerShdw blurRad="38100" dist="38100" dir="2700000" algn="tl">
                        <a:srgbClr val="000000">
                          <a:alpha val="43137"/>
                        </a:srgbClr>
                      </a:outerShdw>
                    </a:effectLst>
                  </a:rPr>
                  <a:t>Israël - Jérusalem:</a:t>
                </a:r>
              </a:p>
              <a:p>
                <a:r>
                  <a:rPr lang="fr-FR" dirty="0">
                    <a:ln w="18415" cmpd="sng">
                      <a:solidFill>
                        <a:srgbClr val="FFFFFF"/>
                      </a:solidFill>
                      <a:prstDash val="solid"/>
                    </a:ln>
                    <a:solidFill>
                      <a:srgbClr val="FFFFFF"/>
                    </a:solidFill>
                    <a:effectLst>
                      <a:outerShdw blurRad="38100" dist="38100" dir="2700000" algn="tl">
                        <a:srgbClr val="000000">
                          <a:alpha val="43137"/>
                        </a:srgbClr>
                      </a:outerShdw>
                    </a:effectLst>
                  </a:rPr>
                  <a:t>Procès Eichmann</a:t>
                </a:r>
              </a:p>
              <a:p>
                <a:r>
                  <a:rPr lang="fr-FR" dirty="0">
                    <a:ln w="18415" cmpd="sng">
                      <a:solidFill>
                        <a:srgbClr val="FFFFFF"/>
                      </a:solidFill>
                      <a:prstDash val="solid"/>
                    </a:ln>
                    <a:solidFill>
                      <a:srgbClr val="FFFFFF"/>
                    </a:solidFill>
                    <a:effectLst>
                      <a:outerShdw blurRad="38100" dist="38100" dir="2700000" algn="tl">
                        <a:srgbClr val="000000">
                          <a:alpha val="43137"/>
                        </a:srgbClr>
                      </a:outerShdw>
                    </a:effectLst>
                  </a:rPr>
                  <a:t>11 avril 1961 – 15 décembre 1961</a:t>
                </a:r>
              </a:p>
              <a:p>
                <a:endParaRPr lang="fr-FR" dirty="0"/>
              </a:p>
            </p:txBody>
          </p:sp>
        </p:grpSp>
      </p:grpSp>
    </p:spTree>
    <p:extLst>
      <p:ext uri="{BB962C8B-B14F-4D97-AF65-F5344CB8AC3E}">
        <p14:creationId xmlns:p14="http://schemas.microsoft.com/office/powerpoint/2010/main" val="201566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llipse 23"/>
          <p:cNvSpPr/>
          <p:nvPr/>
        </p:nvSpPr>
        <p:spPr bwMode="auto">
          <a:xfrm>
            <a:off x="6889895" y="1411279"/>
            <a:ext cx="4752528" cy="4752528"/>
          </a:xfrm>
          <a:prstGeom prst="ellipse">
            <a:avLst/>
          </a:prstGeom>
          <a:solidFill>
            <a:schemeClr val="accent2">
              <a:lumMod val="75000"/>
            </a:schemeClr>
          </a:solidFill>
          <a:ln>
            <a:noFill/>
          </a:ln>
          <a:effectLst/>
          <a:scene3d>
            <a:camera prst="orthographicFront"/>
            <a:lightRig rig="threePt" dir="t"/>
          </a:scene3d>
          <a:sp3d>
            <a:bevelT/>
          </a:sp3d>
          <a:extLst/>
        </p:spPr>
        <p:txBody>
          <a:bodyPr vert="horz" wrap="square" lIns="91440" tIns="45720" rIns="91440" bIns="45720" numCol="1" rtlCol="0" anchor="ctr" anchorCtr="1" compatLnSpc="1">
            <a:prstTxWarp prst="textNoShape">
              <a:avLst/>
            </a:prstTxWarp>
            <a:noAutofit/>
          </a:bodyPr>
          <a:lstStyle/>
          <a:p>
            <a:pPr marL="285750" indent="-285750">
              <a:buFont typeface="Arial" panose="020B0604020202020204" pitchFamily="34" charset="0"/>
              <a:buChar char="•"/>
            </a:pPr>
            <a:endParaRPr lang="fr-FR" sz="1400" dirty="0">
              <a:solidFill>
                <a:schemeClr val="bg1"/>
              </a:solidFill>
              <a:effectLst>
                <a:outerShdw blurRad="38100" dist="38100" dir="2700000" algn="tl">
                  <a:srgbClr val="000000">
                    <a:alpha val="43137"/>
                  </a:srgbClr>
                </a:outerShdw>
              </a:effectLst>
            </a:endParaRPr>
          </a:p>
        </p:txBody>
      </p:sp>
      <p:sp>
        <p:nvSpPr>
          <p:cNvPr id="2" name="Titre 1"/>
          <p:cNvSpPr>
            <a:spLocks noGrp="1"/>
          </p:cNvSpPr>
          <p:nvPr>
            <p:ph type="title"/>
          </p:nvPr>
        </p:nvSpPr>
        <p:spPr/>
        <p:txBody>
          <a:bodyPr/>
          <a:lstStyle/>
          <a:p>
            <a:pPr algn="r"/>
            <a:r>
              <a:rPr lang="fr-FR" b="1" dirty="0">
                <a:solidFill>
                  <a:srgbClr val="C00000"/>
                </a:solidFill>
                <a:effectLst>
                  <a:outerShdw blurRad="38100" dist="38100" dir="2700000" algn="tl">
                    <a:srgbClr val="000000">
                      <a:alpha val="43137"/>
                    </a:srgbClr>
                  </a:outerShdw>
                </a:effectLst>
                <a:latin typeface="+mn-lt"/>
              </a:rPr>
              <a:t>1.- La part du droit</a:t>
            </a:r>
            <a:br>
              <a:rPr lang="fr-FR" b="1" dirty="0">
                <a:solidFill>
                  <a:srgbClr val="C00000"/>
                </a:solidFill>
                <a:effectLst>
                  <a:outerShdw blurRad="38100" dist="38100" dir="2700000" algn="tl">
                    <a:srgbClr val="000000">
                      <a:alpha val="43137"/>
                    </a:srgbClr>
                  </a:outerShdw>
                </a:effectLst>
                <a:latin typeface="+mn-lt"/>
              </a:rPr>
            </a:br>
            <a:endParaRPr lang="fr-FR" dirty="0">
              <a:latin typeface="+mn-lt"/>
            </a:endParaRPr>
          </a:p>
        </p:txBody>
      </p:sp>
      <p:sp>
        <p:nvSpPr>
          <p:cNvPr id="6" name="Rectangle 5"/>
          <p:cNvSpPr/>
          <p:nvPr/>
        </p:nvSpPr>
        <p:spPr>
          <a:xfrm>
            <a:off x="838200" y="6492240"/>
            <a:ext cx="11353800" cy="36576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7" name="Groupe 26"/>
          <p:cNvGrpSpPr/>
          <p:nvPr/>
        </p:nvGrpSpPr>
        <p:grpSpPr>
          <a:xfrm>
            <a:off x="7227978" y="1919413"/>
            <a:ext cx="4018664" cy="3023107"/>
            <a:chOff x="7227978" y="1919413"/>
            <a:chExt cx="4018664" cy="3023107"/>
          </a:xfrm>
        </p:grpSpPr>
        <p:sp>
          <p:nvSpPr>
            <p:cNvPr id="9" name="ZoneTexte 8"/>
            <p:cNvSpPr txBox="1"/>
            <p:nvPr/>
          </p:nvSpPr>
          <p:spPr>
            <a:xfrm>
              <a:off x="7227978" y="1919413"/>
              <a:ext cx="4018664" cy="1938992"/>
            </a:xfrm>
            <a:prstGeom prst="rect">
              <a:avLst/>
            </a:prstGeom>
            <a:noFill/>
          </p:spPr>
          <p:txBody>
            <a:bodyPr wrap="none" rtlCol="0">
              <a:spAutoFit/>
            </a:bodyPr>
            <a:lstStyle/>
            <a:p>
              <a:pPr algn="ctr"/>
              <a:r>
                <a:rPr lang="fr-FR" sz="2000" dirty="0">
                  <a:ln w="18415" cmpd="sng">
                    <a:solidFill>
                      <a:srgbClr val="FFFFFF"/>
                    </a:solidFill>
                    <a:prstDash val="solid"/>
                  </a:ln>
                  <a:solidFill>
                    <a:srgbClr val="FFFFFF"/>
                  </a:solidFill>
                  <a:effectLst>
                    <a:outerShdw blurRad="38100" dist="38100" dir="2700000" algn="tl">
                      <a:srgbClr val="000000">
                        <a:alpha val="43137"/>
                      </a:srgbClr>
                    </a:outerShdw>
                  </a:effectLst>
                </a:rPr>
                <a:t>Juger les séquelles </a:t>
              </a:r>
              <a:br>
                <a:rPr lang="fr-FR" sz="2000" dirty="0">
                  <a:ln w="18415" cmpd="sng">
                    <a:solidFill>
                      <a:srgbClr val="FFFFFF"/>
                    </a:solidFill>
                    <a:prstDash val="solid"/>
                  </a:ln>
                  <a:solidFill>
                    <a:srgbClr val="FFFFFF"/>
                  </a:solidFill>
                  <a:effectLst>
                    <a:outerShdw blurRad="38100" dist="38100" dir="2700000" algn="tl">
                      <a:srgbClr val="000000">
                        <a:alpha val="43137"/>
                      </a:srgbClr>
                    </a:outerShdw>
                  </a:effectLst>
                </a:rPr>
              </a:br>
              <a:r>
                <a:rPr lang="fr-FR" sz="2000" dirty="0">
                  <a:ln w="18415" cmpd="sng">
                    <a:solidFill>
                      <a:srgbClr val="FFFFFF"/>
                    </a:solidFill>
                    <a:prstDash val="solid"/>
                  </a:ln>
                  <a:solidFill>
                    <a:srgbClr val="FFFFFF"/>
                  </a:solidFill>
                  <a:effectLst>
                    <a:outerShdw blurRad="38100" dist="38100" dir="2700000" algn="tl">
                      <a:srgbClr val="000000">
                        <a:alpha val="43137"/>
                      </a:srgbClr>
                    </a:outerShdw>
                  </a:effectLst>
                </a:rPr>
                <a:t>de la seconde Guerre mondiale</a:t>
              </a:r>
            </a:p>
            <a:p>
              <a:pPr algn="ctr"/>
              <a:endPar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algn="ct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L’occupation et la </a:t>
              </a:r>
              <a:b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b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collaboration en France</a:t>
              </a:r>
              <a:endParaRPr lang="fr-FR" sz="20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endParaRPr lang="fr-FR" sz="20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4" name="ZoneTexte 3"/>
            <p:cNvSpPr txBox="1"/>
            <p:nvPr/>
          </p:nvSpPr>
          <p:spPr>
            <a:xfrm>
              <a:off x="8146402" y="3742191"/>
              <a:ext cx="2181816" cy="1200329"/>
            </a:xfrm>
            <a:prstGeom prst="rect">
              <a:avLst/>
            </a:prstGeom>
            <a:noFill/>
          </p:spPr>
          <p:txBody>
            <a:bodyPr wrap="none" rtlCol="0">
              <a:spAutoFit/>
            </a:bodyPr>
            <a:lstStyle/>
            <a:p>
              <a:r>
                <a:rPr lang="fr-FR" dirty="0" smtClean="0">
                  <a:ln w="18415" cmpd="sng">
                    <a:solidFill>
                      <a:srgbClr val="FFFFFF"/>
                    </a:solidFill>
                    <a:prstDash val="solid"/>
                  </a:ln>
                  <a:solidFill>
                    <a:srgbClr val="FFFFFF"/>
                  </a:solidFill>
                  <a:effectLst>
                    <a:outerShdw blurRad="38100" dist="38100" dir="2700000" algn="tl">
                      <a:srgbClr val="000000">
                        <a:alpha val="43137"/>
                      </a:srgbClr>
                    </a:outerShdw>
                  </a:effectLst>
                </a:rPr>
                <a:t>Procès Barbie </a:t>
              </a:r>
              <a:r>
                <a:rPr lang="fr-FR" dirty="0">
                  <a:ln w="18415" cmpd="sng">
                    <a:solidFill>
                      <a:srgbClr val="FFFFFF"/>
                    </a:solidFill>
                    <a:prstDash val="solid"/>
                  </a:ln>
                  <a:solidFill>
                    <a:srgbClr val="FFFFFF"/>
                  </a:solidFill>
                  <a:effectLst>
                    <a:outerShdw blurRad="38100" dist="38100" dir="2700000" algn="tl">
                      <a:srgbClr val="000000">
                        <a:alpha val="43137"/>
                      </a:srgbClr>
                    </a:outerShdw>
                  </a:effectLst>
                </a:rPr>
                <a:t>: 1987</a:t>
              </a:r>
            </a:p>
            <a:p>
              <a:r>
                <a:rPr lang="fr-FR" dirty="0" smtClean="0">
                  <a:ln w="18415" cmpd="sng">
                    <a:solidFill>
                      <a:srgbClr val="FFFFFF"/>
                    </a:solidFill>
                    <a:prstDash val="solid"/>
                  </a:ln>
                  <a:solidFill>
                    <a:srgbClr val="FFFFFF"/>
                  </a:solidFill>
                  <a:effectLst>
                    <a:outerShdw blurRad="38100" dist="38100" dir="2700000" algn="tl">
                      <a:srgbClr val="000000">
                        <a:alpha val="43137"/>
                      </a:srgbClr>
                    </a:outerShdw>
                  </a:effectLst>
                </a:rPr>
                <a:t>Procès Touvier : </a:t>
              </a:r>
              <a:r>
                <a:rPr lang="fr-FR" dirty="0">
                  <a:ln w="18415" cmpd="sng">
                    <a:solidFill>
                      <a:srgbClr val="FFFFFF"/>
                    </a:solidFill>
                    <a:prstDash val="solid"/>
                  </a:ln>
                  <a:solidFill>
                    <a:srgbClr val="FFFFFF"/>
                  </a:solidFill>
                  <a:effectLst>
                    <a:outerShdw blurRad="38100" dist="38100" dir="2700000" algn="tl">
                      <a:srgbClr val="000000">
                        <a:alpha val="43137"/>
                      </a:srgbClr>
                    </a:outerShdw>
                  </a:effectLst>
                </a:rPr>
                <a:t>1994</a:t>
              </a:r>
            </a:p>
            <a:p>
              <a:r>
                <a:rPr lang="fr-FR" dirty="0" smtClean="0">
                  <a:ln w="18415" cmpd="sng">
                    <a:solidFill>
                      <a:srgbClr val="FFFFFF"/>
                    </a:solidFill>
                    <a:prstDash val="solid"/>
                  </a:ln>
                  <a:solidFill>
                    <a:srgbClr val="FFFFFF"/>
                  </a:solidFill>
                  <a:effectLst>
                    <a:outerShdw blurRad="38100" dist="38100" dir="2700000" algn="tl">
                      <a:srgbClr val="000000">
                        <a:alpha val="43137"/>
                      </a:srgbClr>
                    </a:outerShdw>
                  </a:effectLst>
                </a:rPr>
                <a:t>Procès Papon </a:t>
              </a:r>
              <a:r>
                <a:rPr lang="fr-FR" dirty="0">
                  <a:ln w="18415" cmpd="sng">
                    <a:solidFill>
                      <a:srgbClr val="FFFFFF"/>
                    </a:solidFill>
                    <a:prstDash val="solid"/>
                  </a:ln>
                  <a:solidFill>
                    <a:srgbClr val="FFFFFF"/>
                  </a:solidFill>
                  <a:effectLst>
                    <a:outerShdw blurRad="38100" dist="38100" dir="2700000" algn="tl">
                      <a:srgbClr val="000000">
                        <a:alpha val="43137"/>
                      </a:srgbClr>
                    </a:outerShdw>
                  </a:effectLst>
                </a:rPr>
                <a:t>: 1997</a:t>
              </a:r>
            </a:p>
            <a:p>
              <a:endParaRPr lang="fr-FR" dirty="0"/>
            </a:p>
          </p:txBody>
        </p:sp>
      </p:grpSp>
      <p:sp>
        <p:nvSpPr>
          <p:cNvPr id="12" name="ZoneTexte 11"/>
          <p:cNvSpPr txBox="1"/>
          <p:nvPr/>
        </p:nvSpPr>
        <p:spPr>
          <a:xfrm>
            <a:off x="4727634" y="6524619"/>
            <a:ext cx="338554" cy="355225"/>
          </a:xfrm>
          <a:prstGeom prst="rect">
            <a:avLst/>
          </a:prstGeom>
          <a:noFill/>
        </p:spPr>
        <p:txBody>
          <a:bodyPr vert="vert" wrap="none" rtlCol="0">
            <a:spAutoFit/>
          </a:bodyPr>
          <a:lstStyle/>
          <a:p>
            <a:r>
              <a:rPr lang="fr-FR" sz="1000" dirty="0" smtClean="0"/>
              <a:t>1987</a:t>
            </a:r>
            <a:endParaRPr lang="fr-FR" sz="1000" dirty="0"/>
          </a:p>
        </p:txBody>
      </p:sp>
      <p:sp>
        <p:nvSpPr>
          <p:cNvPr id="13" name="ZoneTexte 12"/>
          <p:cNvSpPr txBox="1"/>
          <p:nvPr/>
        </p:nvSpPr>
        <p:spPr>
          <a:xfrm>
            <a:off x="5310496" y="6524619"/>
            <a:ext cx="338554" cy="355225"/>
          </a:xfrm>
          <a:prstGeom prst="rect">
            <a:avLst/>
          </a:prstGeom>
          <a:noFill/>
        </p:spPr>
        <p:txBody>
          <a:bodyPr vert="vert" wrap="none" rtlCol="0">
            <a:spAutoFit/>
          </a:bodyPr>
          <a:lstStyle/>
          <a:p>
            <a:r>
              <a:rPr lang="fr-FR" sz="1000" dirty="0" smtClean="0"/>
              <a:t>1994</a:t>
            </a:r>
            <a:endParaRPr lang="fr-FR" sz="1000" dirty="0"/>
          </a:p>
        </p:txBody>
      </p:sp>
      <p:sp>
        <p:nvSpPr>
          <p:cNvPr id="14" name="ZoneTexte 13"/>
          <p:cNvSpPr txBox="1"/>
          <p:nvPr/>
        </p:nvSpPr>
        <p:spPr>
          <a:xfrm>
            <a:off x="5826747" y="6524619"/>
            <a:ext cx="338554" cy="355225"/>
          </a:xfrm>
          <a:prstGeom prst="rect">
            <a:avLst/>
          </a:prstGeom>
          <a:noFill/>
        </p:spPr>
        <p:txBody>
          <a:bodyPr vert="vert" wrap="none" rtlCol="0">
            <a:spAutoFit/>
          </a:bodyPr>
          <a:lstStyle/>
          <a:p>
            <a:r>
              <a:rPr lang="fr-FR" sz="1000" dirty="0" smtClean="0"/>
              <a:t>1997</a:t>
            </a:r>
            <a:endParaRPr lang="fr-FR" sz="1000" dirty="0"/>
          </a:p>
        </p:txBody>
      </p:sp>
      <p:grpSp>
        <p:nvGrpSpPr>
          <p:cNvPr id="15" name="Groupe 14"/>
          <p:cNvGrpSpPr/>
          <p:nvPr/>
        </p:nvGrpSpPr>
        <p:grpSpPr>
          <a:xfrm>
            <a:off x="838200" y="5694089"/>
            <a:ext cx="2084673" cy="900464"/>
            <a:chOff x="1601370" y="5567114"/>
            <a:chExt cx="2084673" cy="900464"/>
          </a:xfrm>
        </p:grpSpPr>
        <p:sp>
          <p:nvSpPr>
            <p:cNvPr id="16" name="ZoneTexte 15"/>
            <p:cNvSpPr txBox="1"/>
            <p:nvPr/>
          </p:nvSpPr>
          <p:spPr>
            <a:xfrm>
              <a:off x="1601370" y="5821247"/>
              <a:ext cx="2084673" cy="646331"/>
            </a:xfrm>
            <a:prstGeom prst="rect">
              <a:avLst/>
            </a:prstGeom>
            <a:noFill/>
          </p:spPr>
          <p:txBody>
            <a:bodyPr wrap="none" rtlCol="0">
              <a:spAutoFit/>
            </a:bodyPr>
            <a:lstStyle/>
            <a:p>
              <a:endParaRPr lang="fr-FR" dirty="0" smtClean="0"/>
            </a:p>
            <a:p>
              <a:r>
                <a:rPr lang="fr-FR" dirty="0" smtClean="0"/>
                <a:t>Voir un extrait vidéo</a:t>
              </a:r>
              <a:endParaRPr lang="fr-FR" dirty="0"/>
            </a:p>
          </p:txBody>
        </p:sp>
        <p:pic>
          <p:nvPicPr>
            <p:cNvPr id="17"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3831" y="5567114"/>
              <a:ext cx="829235" cy="829235"/>
            </a:xfrm>
            <a:prstGeom prst="rect">
              <a:avLst/>
            </a:prstGeom>
          </p:spPr>
        </p:pic>
      </p:gr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365928"/>
            <a:ext cx="2544691" cy="1386418"/>
          </a:xfrm>
          <a:prstGeom prst="rect">
            <a:avLst/>
          </a:prstGeom>
        </p:spPr>
      </p:pic>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763" y="2752346"/>
            <a:ext cx="2544691" cy="1698735"/>
          </a:xfrm>
          <a:prstGeom prst="rect">
            <a:avLst/>
          </a:prstGeom>
        </p:spPr>
      </p:pic>
      <p:pic>
        <p:nvPicPr>
          <p:cNvPr id="19" name="Image 1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27763" y="4451081"/>
            <a:ext cx="2555127" cy="1215062"/>
          </a:xfrm>
          <a:prstGeom prst="rect">
            <a:avLst/>
          </a:prstGeom>
        </p:spPr>
      </p:pic>
      <p:sp>
        <p:nvSpPr>
          <p:cNvPr id="20" name="ZoneTexte 19"/>
          <p:cNvSpPr txBox="1"/>
          <p:nvPr/>
        </p:nvSpPr>
        <p:spPr>
          <a:xfrm>
            <a:off x="3442835" y="2311030"/>
            <a:ext cx="3337388" cy="2862322"/>
          </a:xfrm>
          <a:prstGeom prst="rect">
            <a:avLst/>
          </a:prstGeom>
          <a:noFill/>
        </p:spPr>
        <p:txBody>
          <a:bodyPr wrap="none" rtlCol="0">
            <a:spAutoFit/>
          </a:bodyPr>
          <a:lstStyle/>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La France intègre les </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 crimes contre l’humanité »</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dans son droit positif</a:t>
            </a:r>
          </a:p>
          <a:p>
            <a:pPr marL="285750" indent="-285750">
              <a:buFont typeface="Arial" panose="020B0604020202020204" pitchFamily="34" charset="0"/>
              <a:buChar char="•"/>
            </a:pPr>
            <a:r>
              <a:rPr lang="fr-FR" dirty="0">
                <a:effectLst>
                  <a:outerShdw blurRad="38100" dist="38100" dir="2700000" algn="tl">
                    <a:srgbClr val="000000">
                      <a:alpha val="43137"/>
                    </a:srgbClr>
                  </a:outerShdw>
                </a:effectLst>
              </a:rPr>
              <a:t>Imprescriptibilité : </a:t>
            </a:r>
            <a:r>
              <a:rPr lang="fr-FR" dirty="0" smtClean="0">
                <a:effectLst>
                  <a:outerShdw blurRad="38100" dist="38100" dir="2700000" algn="tl">
                    <a:srgbClr val="000000">
                      <a:alpha val="43137"/>
                    </a:srgbClr>
                  </a:outerShdw>
                </a:effectLst>
              </a:rPr>
              <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quelque </a:t>
            </a:r>
            <a:r>
              <a:rPr lang="fr-FR" dirty="0">
                <a:effectLst>
                  <a:outerShdw blurRad="38100" dist="38100" dir="2700000" algn="tl">
                    <a:srgbClr val="000000">
                      <a:alpha val="43137"/>
                    </a:srgbClr>
                  </a:outerShdw>
                </a:effectLst>
              </a:rPr>
              <a:t>soit le temps passé, </a:t>
            </a:r>
          </a:p>
          <a:p>
            <a:r>
              <a:rPr lang="fr-FR" dirty="0">
                <a:effectLst>
                  <a:outerShdw blurRad="38100" dist="38100" dir="2700000" algn="tl">
                    <a:srgbClr val="000000">
                      <a:alpha val="43137"/>
                    </a:srgbClr>
                  </a:outerShdw>
                </a:effectLst>
              </a:rPr>
              <a:t>      ces crimes peuvent être </a:t>
            </a:r>
            <a:r>
              <a:rPr lang="fr-FR" dirty="0" smtClean="0">
                <a:effectLst>
                  <a:outerShdw blurRad="38100" dist="38100" dir="2700000" algn="tl">
                    <a:srgbClr val="000000">
                      <a:alpha val="43137"/>
                    </a:srgbClr>
                  </a:outerShdw>
                </a:effectLst>
              </a:rPr>
              <a:t>punis</a:t>
            </a:r>
          </a:p>
          <a:p>
            <a:pPr marL="285750" indent="-285750">
              <a:buFont typeface="Arial" panose="020B0604020202020204" pitchFamily="34" charset="0"/>
              <a:buChar char="•"/>
            </a:pPr>
            <a:r>
              <a:rPr lang="fr-FR" dirty="0">
                <a:effectLst>
                  <a:outerShdw blurRad="38100" dist="38100" dir="2700000" algn="tl">
                    <a:srgbClr val="000000">
                      <a:alpha val="43137"/>
                    </a:srgbClr>
                  </a:outerShdw>
                </a:effectLst>
              </a:rPr>
              <a:t>Les procès sont </a:t>
            </a:r>
            <a:r>
              <a:rPr lang="fr-FR" dirty="0" smtClean="0">
                <a:effectLst>
                  <a:outerShdw blurRad="38100" dist="38100" dir="2700000" algn="tl">
                    <a:srgbClr val="000000">
                      <a:alpha val="43137"/>
                    </a:srgbClr>
                  </a:outerShdw>
                </a:effectLst>
              </a:rPr>
              <a:t>filmés</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pour </a:t>
            </a:r>
            <a:r>
              <a:rPr lang="fr-FR" dirty="0">
                <a:effectLst>
                  <a:outerShdw blurRad="38100" dist="38100" dir="2700000" algn="tl">
                    <a:srgbClr val="000000">
                      <a:alpha val="43137"/>
                    </a:srgbClr>
                  </a:outerShdw>
                </a:effectLst>
              </a:rPr>
              <a:t>l’Histoire</a:t>
            </a:r>
          </a:p>
          <a:p>
            <a:endParaRPr lang="fr-FR" b="1" dirty="0" smtClean="0">
              <a:effectLst>
                <a:outerShdw blurRad="38100" dist="38100" dir="2700000" algn="tl">
                  <a:srgbClr val="000000">
                    <a:alpha val="43137"/>
                  </a:srgbClr>
                </a:outerShdw>
              </a:effectLst>
            </a:endParaRPr>
          </a:p>
          <a:p>
            <a:endParaRPr lang="fr-F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785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B0552B9-74FA-DB41-B247-C8B06335D2A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58015" y="2130424"/>
            <a:ext cx="7645400" cy="3238500"/>
          </a:xfrm>
          <a:prstGeom prst="rect">
            <a:avLst/>
          </a:prstGeom>
        </p:spPr>
      </p:pic>
      <p:sp>
        <p:nvSpPr>
          <p:cNvPr id="2" name="Titre 1"/>
          <p:cNvSpPr>
            <a:spLocks noGrp="1"/>
          </p:cNvSpPr>
          <p:nvPr>
            <p:ph type="title"/>
          </p:nvPr>
        </p:nvSpPr>
        <p:spPr>
          <a:xfrm>
            <a:off x="874674" y="2771191"/>
            <a:ext cx="10515600" cy="1547337"/>
          </a:xfrm>
        </p:spPr>
        <p:txBody>
          <a:bodyPr>
            <a:normAutofit fontScale="90000"/>
          </a:bodyPr>
          <a:lstStyle/>
          <a:p>
            <a:pPr algn="ctr"/>
            <a:r>
              <a:rPr lang="fr-FR" sz="5400" b="1" u="sng" dirty="0">
                <a:solidFill>
                  <a:srgbClr val="C00000"/>
                </a:solidFill>
                <a:effectLst>
                  <a:outerShdw blurRad="38100" dist="38100" dir="2700000" algn="tl">
                    <a:srgbClr val="000000">
                      <a:alpha val="43137"/>
                    </a:srgbClr>
                  </a:outerShdw>
                </a:effectLst>
                <a:latin typeface="+mn-lt"/>
              </a:rPr>
              <a:t>2.- Le rôle des valeurs universelles</a:t>
            </a:r>
            <a:br>
              <a:rPr lang="fr-FR" sz="5400" b="1" u="sng" dirty="0">
                <a:solidFill>
                  <a:srgbClr val="C00000"/>
                </a:solidFill>
                <a:effectLst>
                  <a:outerShdw blurRad="38100" dist="38100" dir="2700000" algn="tl">
                    <a:srgbClr val="000000">
                      <a:alpha val="43137"/>
                    </a:srgbClr>
                  </a:outerShdw>
                </a:effectLst>
                <a:latin typeface="+mn-lt"/>
              </a:rPr>
            </a:br>
            <a:endParaRPr lang="fr-FR" dirty="0"/>
          </a:p>
        </p:txBody>
      </p:sp>
      <p:sp>
        <p:nvSpPr>
          <p:cNvPr id="4" name="ZoneTexte 3"/>
          <p:cNvSpPr txBox="1"/>
          <p:nvPr/>
        </p:nvSpPr>
        <p:spPr>
          <a:xfrm>
            <a:off x="2141143" y="250009"/>
            <a:ext cx="9100598" cy="923330"/>
          </a:xfrm>
          <a:prstGeom prst="rect">
            <a:avLst/>
          </a:prstGeom>
          <a:noFill/>
        </p:spPr>
        <p:txBody>
          <a:bodyPr wrap="square" rtlCol="0">
            <a:spAutoFit/>
          </a:bodyPr>
          <a:lstStyle/>
          <a:p>
            <a:r>
              <a:rPr lang="fr-FR" sz="5400" b="1" dirty="0" smtClean="0">
                <a:solidFill>
                  <a:srgbClr val="FF0000"/>
                </a:solidFill>
                <a:effectLst>
                  <a:outerShdw blurRad="38100" dist="38100" dir="2700000" algn="tl">
                    <a:srgbClr val="000000">
                      <a:alpha val="43137"/>
                    </a:srgbClr>
                  </a:outerShdw>
                </a:effectLst>
              </a:rPr>
              <a:t>Juger les crimes de masse</a:t>
            </a:r>
          </a:p>
        </p:txBody>
      </p:sp>
      <p:sp>
        <p:nvSpPr>
          <p:cNvPr id="5" name="ZoneTexte 4"/>
          <p:cNvSpPr txBox="1"/>
          <p:nvPr/>
        </p:nvSpPr>
        <p:spPr>
          <a:xfrm>
            <a:off x="3543609" y="1282549"/>
            <a:ext cx="5789520" cy="369332"/>
          </a:xfrm>
          <a:prstGeom prst="rect">
            <a:avLst/>
          </a:prstGeom>
          <a:noFill/>
        </p:spPr>
        <p:txBody>
          <a:bodyPr wrap="square" rtlCol="0">
            <a:spAutoFit/>
          </a:bodyPr>
          <a:lstStyle/>
          <a:p>
            <a:r>
              <a:rPr lang="fr-FR" b="1" dirty="0">
                <a:solidFill>
                  <a:srgbClr val="C00000"/>
                </a:solidFill>
                <a:effectLst>
                  <a:outerShdw blurRad="38100" dist="38100" dir="2700000" algn="tl">
                    <a:srgbClr val="000000">
                      <a:alpha val="43137"/>
                    </a:srgbClr>
                  </a:outerShdw>
                </a:effectLst>
              </a:rPr>
              <a:t>De Nuremberg au génocide des </a:t>
            </a:r>
            <a:r>
              <a:rPr lang="fr-FR" b="1" dirty="0" smtClean="0">
                <a:solidFill>
                  <a:srgbClr val="C00000"/>
                </a:solidFill>
                <a:effectLst>
                  <a:outerShdw blurRad="38100" dist="38100" dir="2700000" algn="tl">
                    <a:srgbClr val="000000">
                      <a:alpha val="43137"/>
                    </a:srgbClr>
                  </a:outerShdw>
                </a:effectLst>
              </a:rPr>
              <a:t>Tutsis</a:t>
            </a:r>
            <a:endParaRPr lang="fr-FR" dirty="0">
              <a:solidFill>
                <a:srgbClr val="C00000"/>
              </a:solidFill>
            </a:endParaRPr>
          </a:p>
        </p:txBody>
      </p:sp>
    </p:spTree>
    <p:extLst>
      <p:ext uri="{BB962C8B-B14F-4D97-AF65-F5344CB8AC3E}">
        <p14:creationId xmlns:p14="http://schemas.microsoft.com/office/powerpoint/2010/main" val="1453758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b="1" dirty="0" smtClean="0">
                <a:solidFill>
                  <a:srgbClr val="C00000"/>
                </a:solidFill>
                <a:effectLst>
                  <a:outerShdw blurRad="38100" dist="38100" dir="2700000" algn="tl">
                    <a:srgbClr val="000000">
                      <a:alpha val="43137"/>
                    </a:srgbClr>
                  </a:outerShdw>
                </a:effectLst>
                <a:latin typeface="+mn-lt"/>
              </a:rPr>
              <a:t>2.- Le rôle des valeurs universelles</a:t>
            </a:r>
            <a:r>
              <a:rPr lang="fr-FR" b="1" dirty="0">
                <a:solidFill>
                  <a:srgbClr val="C00000"/>
                </a:solidFill>
                <a:effectLst>
                  <a:outerShdw blurRad="38100" dist="38100" dir="2700000" algn="tl">
                    <a:srgbClr val="000000">
                      <a:alpha val="43137"/>
                    </a:srgbClr>
                  </a:outerShdw>
                </a:effectLst>
                <a:latin typeface="+mn-lt"/>
              </a:rPr>
              <a:t/>
            </a:r>
            <a:br>
              <a:rPr lang="fr-FR" b="1" dirty="0">
                <a:solidFill>
                  <a:srgbClr val="C00000"/>
                </a:solidFill>
                <a:effectLst>
                  <a:outerShdw blurRad="38100" dist="38100" dir="2700000" algn="tl">
                    <a:srgbClr val="000000">
                      <a:alpha val="43137"/>
                    </a:srgbClr>
                  </a:outerShdw>
                </a:effectLst>
                <a:latin typeface="+mn-lt"/>
              </a:rPr>
            </a:br>
            <a:endParaRPr lang="fr-FR" dirty="0">
              <a:latin typeface="+mn-lt"/>
            </a:endParaRPr>
          </a:p>
        </p:txBody>
      </p:sp>
      <p:sp>
        <p:nvSpPr>
          <p:cNvPr id="6" name="Rectangle 5"/>
          <p:cNvSpPr/>
          <p:nvPr/>
        </p:nvSpPr>
        <p:spPr>
          <a:xfrm>
            <a:off x="838200" y="6513122"/>
            <a:ext cx="11353800" cy="332509"/>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 name="Groupe 3"/>
          <p:cNvGrpSpPr/>
          <p:nvPr/>
        </p:nvGrpSpPr>
        <p:grpSpPr>
          <a:xfrm>
            <a:off x="6861042" y="1365927"/>
            <a:ext cx="4752528" cy="4752528"/>
            <a:chOff x="6861042" y="1365927"/>
            <a:chExt cx="4752528" cy="4752528"/>
          </a:xfrm>
        </p:grpSpPr>
        <p:sp>
          <p:nvSpPr>
            <p:cNvPr id="7" name="Ellipse 6"/>
            <p:cNvSpPr/>
            <p:nvPr/>
          </p:nvSpPr>
          <p:spPr bwMode="auto">
            <a:xfrm>
              <a:off x="6861042" y="1365927"/>
              <a:ext cx="4752528" cy="4752528"/>
            </a:xfrm>
            <a:prstGeom prst="ellipse">
              <a:avLst/>
            </a:prstGeom>
            <a:solidFill>
              <a:schemeClr val="accent2">
                <a:lumMod val="75000"/>
              </a:schemeClr>
            </a:solidFill>
            <a:ln>
              <a:noFill/>
            </a:ln>
            <a:effectLst/>
            <a:scene3d>
              <a:camera prst="orthographicFront"/>
              <a:lightRig rig="threePt" dir="t"/>
            </a:scene3d>
            <a:sp3d>
              <a:bevelT/>
            </a:sp3d>
            <a:extLst/>
          </p:spPr>
          <p:txBody>
            <a:bodyPr vert="horz" wrap="square" lIns="91440" tIns="45720" rIns="91440" bIns="45720" numCol="1" rtlCol="0" anchor="ctr" anchorCtr="1" compatLnSpc="1">
              <a:prstTxWarp prst="textNoShape">
                <a:avLst/>
              </a:prstTxWarp>
              <a:noAutofit/>
            </a:bodyPr>
            <a:lstStyle/>
            <a:p>
              <a:pPr algn="just" eaLnBrk="0" fontAlgn="base" hangingPunct="0">
                <a:spcBef>
                  <a:spcPct val="50000"/>
                </a:spcBef>
                <a:spcAft>
                  <a:spcPct val="0"/>
                </a:spcAft>
              </a:pPr>
              <a:r>
                <a:rPr lang="fr-FR" b="1" dirty="0" smtClean="0">
                  <a:solidFill>
                    <a:schemeClr val="bg1"/>
                  </a:solidFill>
                  <a:effectLst>
                    <a:outerShdw blurRad="38100" dist="38100" dir="2700000" algn="tl">
                      <a:srgbClr val="000000">
                        <a:alpha val="43137"/>
                      </a:srgbClr>
                    </a:outerShdw>
                  </a:effectLst>
                </a:rPr>
                <a:t> </a:t>
              </a:r>
              <a:endParaRPr lang="fr-FR" sz="2400" b="1" dirty="0">
                <a:ln w="18415" cmpd="sng">
                  <a:solidFill>
                    <a:srgbClr val="FFFFFF"/>
                  </a:solidFill>
                  <a:prstDash val="solid"/>
                </a:ln>
                <a:solidFill>
                  <a:schemeClr val="bg1"/>
                </a:solidFill>
                <a:effectLst>
                  <a:outerShdw blurRad="38100" dist="38100" dir="2700000" algn="tl">
                    <a:srgbClr val="000000">
                      <a:alpha val="43137"/>
                    </a:srgbClr>
                  </a:outerShdw>
                </a:effectLst>
              </a:endParaRPr>
            </a:p>
          </p:txBody>
        </p:sp>
        <p:sp>
          <p:nvSpPr>
            <p:cNvPr id="9" name="ZoneTexte 8"/>
            <p:cNvSpPr txBox="1"/>
            <p:nvPr/>
          </p:nvSpPr>
          <p:spPr>
            <a:xfrm>
              <a:off x="7503241" y="2064473"/>
              <a:ext cx="3468129" cy="707886"/>
            </a:xfrm>
            <a:prstGeom prst="rect">
              <a:avLst/>
            </a:prstGeom>
            <a:noFill/>
          </p:spPr>
          <p:txBody>
            <a:bodyPr wrap="none" rtlCol="0">
              <a:spAutoFit/>
            </a:bodyPr>
            <a:lstStyle/>
            <a:p>
              <a:pPr algn="ct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La Justice Pénale Internationale</a:t>
              </a:r>
            </a:p>
            <a:p>
              <a:pPr algn="ctr"/>
              <a:r>
                <a:rPr lang="fr-FR"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Les tribunaux </a:t>
              </a:r>
              <a:r>
                <a:rPr lang="fr-FR" sz="2000" i="1" dirty="0" smtClean="0">
                  <a:ln w="18415" cmpd="sng">
                    <a:solidFill>
                      <a:srgbClr val="FFFFFF"/>
                    </a:solidFill>
                    <a:prstDash val="solid"/>
                  </a:ln>
                  <a:solidFill>
                    <a:srgbClr val="FFFFFF"/>
                  </a:solidFill>
                  <a:effectLst>
                    <a:outerShdw blurRad="38100" dist="38100" dir="2700000" algn="tl">
                      <a:srgbClr val="000000">
                        <a:alpha val="43137"/>
                      </a:srgbClr>
                    </a:outerShdw>
                  </a:effectLst>
                </a:rPr>
                <a:t>ad hoc</a:t>
              </a:r>
            </a:p>
          </p:txBody>
        </p:sp>
        <p:sp>
          <p:nvSpPr>
            <p:cNvPr id="3" name="ZoneTexte 2"/>
            <p:cNvSpPr txBox="1"/>
            <p:nvPr/>
          </p:nvSpPr>
          <p:spPr>
            <a:xfrm>
              <a:off x="7433328" y="2783413"/>
              <a:ext cx="3747373" cy="2616101"/>
            </a:xfrm>
            <a:prstGeom prst="rect">
              <a:avLst/>
            </a:prstGeom>
            <a:noFill/>
          </p:spPr>
          <p:txBody>
            <a:bodyPr wrap="none" rtlCol="0">
              <a:spAutoFit/>
            </a:bodyPr>
            <a:lstStyle/>
            <a:p>
              <a:pPr algn="just" eaLnBrk="0" fontAlgn="base" hangingPunct="0">
                <a:spcBef>
                  <a:spcPct val="50000"/>
                </a:spcBef>
                <a:spcAft>
                  <a:spcPct val="0"/>
                </a:spcAft>
              </a:pPr>
              <a:r>
                <a:rPr lang="fr-FR" b="1" dirty="0" smtClean="0">
                  <a:solidFill>
                    <a:schemeClr val="bg1"/>
                  </a:solidFill>
                  <a:effectLst>
                    <a:outerShdw blurRad="38100" dist="38100" dir="2700000" algn="tl">
                      <a:srgbClr val="000000">
                        <a:alpha val="43137"/>
                      </a:srgbClr>
                    </a:outerShdw>
                  </a:effectLst>
                </a:rPr>
                <a:t>1993, TPIY (ex-Yougoslavie) à La Haye</a:t>
              </a:r>
            </a:p>
            <a:p>
              <a:pPr algn="just" eaLnBrk="0" fontAlgn="base" hangingPunct="0">
                <a:spcBef>
                  <a:spcPct val="50000"/>
                </a:spcBef>
                <a:spcAft>
                  <a:spcPct val="0"/>
                </a:spcAft>
              </a:pPr>
              <a:r>
                <a:rPr lang="fr-FR" sz="1600" b="1" dirty="0" smtClean="0">
                  <a:solidFill>
                    <a:schemeClr val="bg1"/>
                  </a:solidFill>
                  <a:effectLst>
                    <a:outerShdw blurRad="38100" dist="38100" dir="2700000" algn="tl">
                      <a:srgbClr val="000000">
                        <a:alpha val="43137"/>
                      </a:srgbClr>
                    </a:outerShdw>
                  </a:effectLst>
                </a:rPr>
                <a:t>Jugement des responsables </a:t>
              </a:r>
              <a:br>
                <a:rPr lang="fr-FR" sz="1600" b="1" dirty="0" smtClean="0">
                  <a:solidFill>
                    <a:schemeClr val="bg1"/>
                  </a:solidFill>
                  <a:effectLst>
                    <a:outerShdw blurRad="38100" dist="38100" dir="2700000" algn="tl">
                      <a:srgbClr val="000000">
                        <a:alpha val="43137"/>
                      </a:srgbClr>
                    </a:outerShdw>
                  </a:effectLst>
                </a:rPr>
              </a:br>
              <a:r>
                <a:rPr lang="fr-FR" sz="1600" b="1" dirty="0" smtClean="0">
                  <a:solidFill>
                    <a:schemeClr val="bg1"/>
                  </a:solidFill>
                  <a:effectLst>
                    <a:outerShdw blurRad="38100" dist="38100" dir="2700000" algn="tl">
                      <a:srgbClr val="000000">
                        <a:alpha val="43137"/>
                      </a:srgbClr>
                    </a:outerShdw>
                  </a:effectLst>
                </a:rPr>
                <a:t>de « violations sérieuses </a:t>
              </a:r>
              <a:br>
                <a:rPr lang="fr-FR" sz="1600" b="1" dirty="0" smtClean="0">
                  <a:solidFill>
                    <a:schemeClr val="bg1"/>
                  </a:solidFill>
                  <a:effectLst>
                    <a:outerShdw blurRad="38100" dist="38100" dir="2700000" algn="tl">
                      <a:srgbClr val="000000">
                        <a:alpha val="43137"/>
                      </a:srgbClr>
                    </a:outerShdw>
                  </a:effectLst>
                </a:rPr>
              </a:br>
              <a:r>
                <a:rPr lang="fr-FR" sz="1600" b="1" dirty="0" smtClean="0">
                  <a:solidFill>
                    <a:schemeClr val="bg1"/>
                  </a:solidFill>
                  <a:effectLst>
                    <a:outerShdw blurRad="38100" dist="38100" dir="2700000" algn="tl">
                      <a:srgbClr val="000000">
                        <a:alpha val="43137"/>
                      </a:srgbClr>
                    </a:outerShdw>
                  </a:effectLst>
                </a:rPr>
                <a:t>du droit international et humanitaire »,</a:t>
              </a:r>
              <a:br>
                <a:rPr lang="fr-FR" sz="1600" b="1" dirty="0" smtClean="0">
                  <a:solidFill>
                    <a:schemeClr val="bg1"/>
                  </a:solidFill>
                  <a:effectLst>
                    <a:outerShdw blurRad="38100" dist="38100" dir="2700000" algn="tl">
                      <a:srgbClr val="000000">
                        <a:alpha val="43137"/>
                      </a:srgbClr>
                    </a:outerShdw>
                  </a:effectLst>
                </a:rPr>
              </a:br>
              <a:r>
                <a:rPr lang="fr-FR" sz="1600" b="1" dirty="0" smtClean="0">
                  <a:solidFill>
                    <a:schemeClr val="bg1"/>
                  </a:solidFill>
                  <a:effectLst>
                    <a:outerShdw blurRad="38100" dist="38100" dir="2700000" algn="tl">
                      <a:srgbClr val="000000">
                        <a:alpha val="43137"/>
                      </a:srgbClr>
                    </a:outerShdw>
                  </a:effectLst>
                </a:rPr>
                <a:t> commis en ex-Yougoslavie</a:t>
              </a:r>
              <a:br>
                <a:rPr lang="fr-FR" sz="1600" b="1" dirty="0" smtClean="0">
                  <a:solidFill>
                    <a:schemeClr val="bg1"/>
                  </a:solidFill>
                  <a:effectLst>
                    <a:outerShdw blurRad="38100" dist="38100" dir="2700000" algn="tl">
                      <a:srgbClr val="000000">
                        <a:alpha val="43137"/>
                      </a:srgbClr>
                    </a:outerShdw>
                  </a:effectLst>
                </a:rPr>
              </a:br>
              <a:r>
                <a:rPr lang="fr-FR" sz="1600" b="1" dirty="0" smtClean="0">
                  <a:solidFill>
                    <a:schemeClr val="bg1"/>
                  </a:solidFill>
                  <a:effectLst>
                    <a:outerShdw blurRad="38100" dist="38100" dir="2700000" algn="tl">
                      <a:srgbClr val="000000">
                        <a:alpha val="43137"/>
                      </a:srgbClr>
                    </a:outerShdw>
                  </a:effectLst>
                </a:rPr>
                <a:t> après le premier janvier 1991</a:t>
              </a:r>
            </a:p>
            <a:p>
              <a:pPr algn="just" eaLnBrk="0" fontAlgn="base" hangingPunct="0">
                <a:spcBef>
                  <a:spcPct val="50000"/>
                </a:spcBef>
                <a:spcAft>
                  <a:spcPct val="0"/>
                </a:spcAft>
              </a:pPr>
              <a:r>
                <a:rPr lang="fr-FR" sz="1600" b="1" dirty="0" smtClean="0">
                  <a:solidFill>
                    <a:schemeClr val="bg1"/>
                  </a:solidFill>
                  <a:effectLst>
                    <a:outerShdw blurRad="38100" dist="38100" dir="2700000" algn="tl">
                      <a:srgbClr val="000000">
                        <a:alpha val="43137"/>
                      </a:srgbClr>
                    </a:outerShdw>
                  </a:effectLst>
                </a:rPr>
                <a:t> 2017 fermeture de la juridiction</a:t>
              </a:r>
              <a:br>
                <a:rPr lang="fr-FR" sz="1600" b="1" dirty="0" smtClean="0">
                  <a:solidFill>
                    <a:schemeClr val="bg1"/>
                  </a:solidFill>
                  <a:effectLst>
                    <a:outerShdw blurRad="38100" dist="38100" dir="2700000" algn="tl">
                      <a:srgbClr val="000000">
                        <a:alpha val="43137"/>
                      </a:srgbClr>
                    </a:outerShdw>
                  </a:effectLst>
                </a:rPr>
              </a:br>
              <a:r>
                <a:rPr lang="fr-FR" sz="1600" b="1" dirty="0" smtClean="0">
                  <a:solidFill>
                    <a:schemeClr val="bg1"/>
                  </a:solidFill>
                  <a:effectLst>
                    <a:outerShdw blurRad="38100" dist="38100" dir="2700000" algn="tl">
                      <a:srgbClr val="000000">
                        <a:alpha val="43137"/>
                      </a:srgbClr>
                    </a:outerShdw>
                  </a:effectLst>
                </a:rPr>
                <a:t> et ouverture du Mécanisme</a:t>
              </a:r>
            </a:p>
            <a:p>
              <a:endParaRPr lang="fr-FR" dirty="0"/>
            </a:p>
          </p:txBody>
        </p:sp>
      </p:grpSp>
      <p:pic>
        <p:nvPicPr>
          <p:cNvPr id="8" name="Imag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4924" y="1972441"/>
            <a:ext cx="3030754" cy="1929721"/>
          </a:xfrm>
          <a:prstGeom prst="rect">
            <a:avLst/>
          </a:prstGeom>
        </p:spPr>
      </p:pic>
      <p:sp>
        <p:nvSpPr>
          <p:cNvPr id="18" name="ZoneTexte 17"/>
          <p:cNvSpPr txBox="1"/>
          <p:nvPr/>
        </p:nvSpPr>
        <p:spPr>
          <a:xfrm rot="5400000">
            <a:off x="5752732" y="6567458"/>
            <a:ext cx="491188" cy="223837"/>
          </a:xfrm>
          <a:prstGeom prst="rect">
            <a:avLst/>
          </a:prstGeom>
          <a:noFill/>
        </p:spPr>
        <p:txBody>
          <a:bodyPr wrap="square" rtlCol="0">
            <a:spAutoFit/>
          </a:bodyPr>
          <a:lstStyle/>
          <a:p>
            <a:r>
              <a:rPr lang="fr-FR" sz="1000" dirty="0" smtClean="0"/>
              <a:t>1993</a:t>
            </a:r>
            <a:endParaRPr lang="fr-FR" sz="1000" dirty="0"/>
          </a:p>
        </p:txBody>
      </p:sp>
      <p:sp>
        <p:nvSpPr>
          <p:cNvPr id="17" name="ZoneTexte 16"/>
          <p:cNvSpPr txBox="1"/>
          <p:nvPr/>
        </p:nvSpPr>
        <p:spPr>
          <a:xfrm>
            <a:off x="3549421" y="1783140"/>
            <a:ext cx="3570016" cy="2308324"/>
          </a:xfrm>
          <a:prstGeom prst="rect">
            <a:avLst/>
          </a:prstGeom>
          <a:noFill/>
        </p:spPr>
        <p:txBody>
          <a:bodyPr wrap="none" rtlCol="0">
            <a:spAutoFit/>
          </a:bodyPr>
          <a:lstStyle/>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Premier tribunal international,</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non militaire, depuis Nuremberg</a:t>
            </a: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Mise en place d’une organisation</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et d’un modèle qui servira pour </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les autres juridiction</a:t>
            </a: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Lutte contre l’impunité</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des dirigeants</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politiques et militaires</a:t>
            </a:r>
            <a:endParaRPr lang="fr-FR" b="1" dirty="0">
              <a:effectLst>
                <a:outerShdw blurRad="38100" dist="38100" dir="2700000" algn="tl">
                  <a:srgbClr val="000000">
                    <a:alpha val="43137"/>
                  </a:srgbClr>
                </a:outerShdw>
              </a:effectLst>
            </a:endParaRPr>
          </a:p>
        </p:txBody>
      </p:sp>
      <p:sp>
        <p:nvSpPr>
          <p:cNvPr id="20" name="ZoneTexte 19"/>
          <p:cNvSpPr txBox="1"/>
          <p:nvPr/>
        </p:nvSpPr>
        <p:spPr>
          <a:xfrm rot="5400000">
            <a:off x="11382918" y="6567458"/>
            <a:ext cx="461303" cy="223837"/>
          </a:xfrm>
          <a:prstGeom prst="rect">
            <a:avLst/>
          </a:prstGeom>
          <a:noFill/>
        </p:spPr>
        <p:txBody>
          <a:bodyPr wrap="square" rtlCol="0">
            <a:spAutoFit/>
          </a:bodyPr>
          <a:lstStyle/>
          <a:p>
            <a:r>
              <a:rPr lang="fr-FR" sz="1000" dirty="0" smtClean="0"/>
              <a:t>2017</a:t>
            </a:r>
            <a:endParaRPr lang="fr-FR" sz="1000" dirty="0"/>
          </a:p>
        </p:txBody>
      </p:sp>
    </p:spTree>
    <p:extLst>
      <p:ext uri="{BB962C8B-B14F-4D97-AF65-F5344CB8AC3E}">
        <p14:creationId xmlns:p14="http://schemas.microsoft.com/office/powerpoint/2010/main" val="428323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Ion</Template>
  <TotalTime>756</TotalTime>
  <Words>1764</Words>
  <Application>Microsoft Office PowerPoint</Application>
  <PresentationFormat>Grand écran</PresentationFormat>
  <Paragraphs>262</Paragraphs>
  <Slides>22</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22</vt:i4>
      </vt:variant>
    </vt:vector>
  </HeadingPairs>
  <TitlesOfParts>
    <vt:vector size="32" baseType="lpstr">
      <vt:lpstr>Arial</vt:lpstr>
      <vt:lpstr>Calibri</vt:lpstr>
      <vt:lpstr>Calibri Light</vt:lpstr>
      <vt:lpstr>Century Gothic</vt:lpstr>
      <vt:lpstr>Times New Roman</vt:lpstr>
      <vt:lpstr>Wingdings</vt:lpstr>
      <vt:lpstr>Wingdings 2</vt:lpstr>
      <vt:lpstr>Wingdings 3</vt:lpstr>
      <vt:lpstr>Thème Office</vt:lpstr>
      <vt:lpstr>Brin</vt:lpstr>
      <vt:lpstr>Présentation PowerPoint</vt:lpstr>
      <vt:lpstr>Présentation PowerPoint</vt:lpstr>
      <vt:lpstr>1.- La part du droit </vt:lpstr>
      <vt:lpstr>1.- La part du droit </vt:lpstr>
      <vt:lpstr>1.- La part du droit </vt:lpstr>
      <vt:lpstr>1.- La part du droit </vt:lpstr>
      <vt:lpstr>1.- La part du droit </vt:lpstr>
      <vt:lpstr>2.- Le rôle des valeurs universelles </vt:lpstr>
      <vt:lpstr>2.- Le rôle des valeurs universelles </vt:lpstr>
      <vt:lpstr>2.- Le rôle des valeurs universelles </vt:lpstr>
      <vt:lpstr>2.- Le rôle des valeurs universelles </vt:lpstr>
      <vt:lpstr>2.- Le rôle des valeurs universelles </vt:lpstr>
      <vt:lpstr>2.- Le rôle des valeurs universelles </vt:lpstr>
      <vt:lpstr>2.- Le rôle des valeurs universelles </vt:lpstr>
      <vt:lpstr>3.- Juger sans déposséder les Etats et les victimes </vt:lpstr>
      <vt:lpstr>3.- Juger sans déposséder les Etats et les victimes </vt:lpstr>
      <vt:lpstr>3.- Juger sans déposséder les Etats et les victimes </vt:lpstr>
      <vt:lpstr>3.- Juger sans déposséder les Etats et les victimes </vt:lpstr>
      <vt:lpstr>4.- Réactiver les modes traditionnels de gestion des conflits </vt:lpstr>
      <vt:lpstr>4.- Réactiver les modes traditionels de gestion des conflits </vt:lpstr>
      <vt:lpstr>4.- Réactiver les modes traditionels de gestion des conflits </vt:lpstr>
      <vt:lpstr>Présentation PowerPoint</vt:lpstr>
    </vt:vector>
  </TitlesOfParts>
  <Company>Unilim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 Plas</dc:creator>
  <cp:lastModifiedBy>Pascal Plas</cp:lastModifiedBy>
  <cp:revision>71</cp:revision>
  <dcterms:created xsi:type="dcterms:W3CDTF">2021-12-13T08:21:42Z</dcterms:created>
  <dcterms:modified xsi:type="dcterms:W3CDTF">2022-01-05T10:35:39Z</dcterms:modified>
</cp:coreProperties>
</file>