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9" r:id="rId2"/>
    <p:sldMasterId id="2147483751" r:id="rId3"/>
    <p:sldMasterId id="2147483763" r:id="rId4"/>
    <p:sldMasterId id="2147483775" r:id="rId5"/>
  </p:sldMasterIdLst>
  <p:notesMasterIdLst>
    <p:notesMasterId r:id="rId27"/>
  </p:notesMasterIdLst>
  <p:handoutMasterIdLst>
    <p:handoutMasterId r:id="rId28"/>
  </p:handoutMasterIdLst>
  <p:sldIdLst>
    <p:sldId id="273" r:id="rId6"/>
    <p:sldId id="616" r:id="rId7"/>
    <p:sldId id="617" r:id="rId8"/>
    <p:sldId id="399" r:id="rId9"/>
    <p:sldId id="666" r:id="rId10"/>
    <p:sldId id="667" r:id="rId11"/>
    <p:sldId id="746" r:id="rId12"/>
    <p:sldId id="679" r:id="rId13"/>
    <p:sldId id="657" r:id="rId14"/>
    <p:sldId id="686" r:id="rId15"/>
    <p:sldId id="747" r:id="rId16"/>
    <p:sldId id="748" r:id="rId17"/>
    <p:sldId id="662" r:id="rId18"/>
    <p:sldId id="749" r:id="rId19"/>
    <p:sldId id="1540" r:id="rId20"/>
    <p:sldId id="1545" r:id="rId21"/>
    <p:sldId id="1537" r:id="rId22"/>
    <p:sldId id="1546" r:id="rId23"/>
    <p:sldId id="1548" r:id="rId24"/>
    <p:sldId id="1550" r:id="rId25"/>
    <p:sldId id="1549" r:id="rId26"/>
  </p:sldIdLst>
  <p:sldSz cx="9144000" cy="6858000" type="screen4x3"/>
  <p:notesSz cx="6794500" cy="9931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elie Angleraud" initials="AA" lastIdx="2" clrIdx="0">
    <p:extLst>
      <p:ext uri="{19B8F6BF-5375-455C-9EA6-DF929625EA0E}">
        <p15:presenceInfo xmlns:p15="http://schemas.microsoft.com/office/powerpoint/2012/main" userId="S-1-5-21-1405975333-2736868122-3282660937-61813" providerId="AD"/>
      </p:ext>
    </p:extLst>
  </p:cmAuthor>
  <p:cmAuthor id="2" name="Claire Buisson" initials="CB" lastIdx="2" clrIdx="1">
    <p:extLst>
      <p:ext uri="{19B8F6BF-5375-455C-9EA6-DF929625EA0E}">
        <p15:presenceInfo xmlns:p15="http://schemas.microsoft.com/office/powerpoint/2012/main" userId="S-1-5-21-1405975333-2736868122-3282660937-639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404040"/>
    <a:srgbClr val="000000"/>
    <a:srgbClr val="009900"/>
    <a:srgbClr val="F96907"/>
    <a:srgbClr val="7F7F7F"/>
    <a:srgbClr val="FFCC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121" autoAdjust="0"/>
  </p:normalViewPr>
  <p:slideViewPr>
    <p:cSldViewPr>
      <p:cViewPr>
        <p:scale>
          <a:sx n="70" d="100"/>
          <a:sy n="70" d="100"/>
        </p:scale>
        <p:origin x="171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242EDC2-856A-4E51-BF2E-44857EEC44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FA9C57-9121-4E30-9F63-6A94B8F134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F1561-50C1-4459-BEA3-BE531EEB4CB9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C323F0-A271-452C-B003-2B5BFD0B3B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8E5C69-AC62-46A2-A2EA-3EB10F1AEF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66FE6-1307-443F-9C01-00E1220178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0817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1FEA2-2BF4-441F-8B5B-7AF6BF029D7B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6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FE3C7-0F7A-42D1-9C31-58D66052F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210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FE3C7-0F7A-42D1-9C31-58D66052F01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235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E097CC0-3F7E-4A4F-B38A-59716D1A0E43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574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874B4A-C102-4C6D-B5E2-017D4089FC9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7201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57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894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5937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874B4A-C102-4C6D-B5E2-017D4089FC9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0453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E1659-C6B6-4B1F-8510-1CB21F9911A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34387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E1659-C6B6-4B1F-8510-1CB21F9911A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7790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E1659-C6B6-4B1F-8510-1CB21F9911A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6509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E1659-C6B6-4B1F-8510-1CB21F9911A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113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861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E1659-C6B6-4B1F-8510-1CB21F9911A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0457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874B4A-C102-4C6D-B5E2-017D4089FC9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566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6716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874B4A-C102-4C6D-B5E2-017D4089FC9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720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FE3C7-0F7A-42D1-9C31-58D66052F01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7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FE3C7-0F7A-42D1-9C31-58D66052F01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894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874B4A-C102-4C6D-B5E2-017D4089FC9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58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DFE3C7-0F7A-42D1-9C31-58D66052F0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842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FE3C7-0F7A-42D1-9C31-58D66052F01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72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B3CFA6-048A-4D46-A030-4270FEA66C28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E0A-FACF-4A78-8BEA-E9DCE915B98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27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D58647-997E-4148-9E09-D518B20EEF4A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B95EE-0A72-496E-BFBF-4D25407EB0A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06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2C74B-BC17-46A4-82F6-E58835A1F94D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D19D7-BFD1-46F2-8972-7E46736B3C9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125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00CF9E-DFD6-4E6F-B795-29B6A31260C7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33B2A23-46FA-400B-869B-71EDF105A6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213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B7BF81B-E636-4E74-B183-035B1C549A12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1651529-F1E4-4F34-8A85-714F7A19BEF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7913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D69B40-0A04-40B8-9F86-2B6C2A3B5B59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58F0166-D278-4E9E-A14E-99AE8DB9406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07916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67429E3-BE41-4039-9354-C861BA9C0D64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D7F482C-F9C3-43A1-89AA-AD2802B7D0A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8863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3767FE-ACEF-438F-8D6C-4EFF3097A85B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4257B6A-9578-4AF0-9D6F-22681FA262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05453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E7FFC77-CBFE-4E3C-B0E9-5DB0C7D88E0A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C00919D-9CD7-4443-8408-FB8CA05D085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95024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19626C2-E12D-4A12-B6FD-7175ABF92451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9040732-983C-4F7E-B1AC-2DD5A8F112E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70645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E38E5D-4F6E-4C99-B3DC-059CD335EE38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975FE09-46C4-438C-B285-408ABD3FEAA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700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0B54D-75F7-4070-BB74-B6B8638C1614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73AF4-0B6B-4796-9C22-7DBB8CDEDD4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69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16B667-7DA2-4659-84A7-D9001B58DF08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991FA98-5DC3-447A-9E97-7D751AA31CA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83674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C2FC7BA-FDAF-4586-9AA5-376B044E8277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0E08529-E975-4AC9-A897-BDC6F7AC27B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63982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0D0997C-F3FB-4C63-9BFB-44A6ED517D19}" type="datetime1">
              <a:rPr lang="fr-FR" altLang="fr-FR" smtClean="0"/>
              <a:t>05/11/2025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F42B938-78C8-474E-9C5F-F026877B3BC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00775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485288-38F8-49C0-AD17-41DB59D1BDFE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A0E0A-FACF-4A78-8BEA-E9DCE915B98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014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0B4997-A8D5-4906-AF81-FDA773F7F87D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73AF4-0B6B-4796-9C22-7DBB8CDEDD4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3577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98147A-F199-432F-A3C9-4762763D3611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F0B3A-D52B-4461-899A-BD50538CA88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1368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CD8E78-B73D-40FA-9DBE-D3724D6BFB3E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4CBCE-236B-4A4B-A97F-A85E06EB2AD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5213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F9B87C-C11B-48C7-80E2-A69652B5EE68}" type="datetime1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40AED-3A2A-45DE-B718-D37E1FD7FD4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524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20835-7CF0-429E-A3ED-609B0CFE7180}" type="datetime1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4C0AA-08AF-4FCE-86EF-F5A989782CA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753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4FB3ED-2787-4822-A4D2-1A21BABB9B6F}" type="datetime1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4302E-24F0-4DEE-A2F4-F41B0F1ED51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88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8098F7-E4D8-494A-A318-B27FE577FE83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F0B3A-D52B-4461-899A-BD50538CA88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264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3D0A94-5055-469F-88CE-6F7A60C76E38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E9C4B-B7B6-4CB0-9A4A-E24600C075E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258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C608D5-60BD-4969-AB8F-A23837C12552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18E57-ABB8-4C21-8F4E-062423D9710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9034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0AA2E-064A-4070-B161-3F340498CE71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B95EE-0A72-496E-BFBF-4D25407EB0A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7635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2D002C-8B89-44E8-A4CA-E09790EDFE8F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D19D7-BFD1-46F2-8972-7E46736B3C9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1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1AB47-1758-4F63-8EB9-0D1BE064FB4A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CABC-68FB-F04F-83AA-1EFD46105F9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46878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3BFE1-05B7-4320-B4B8-1EC67F719B03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C6F5F-00B9-4C49-A5B2-9A05CA597B0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64660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B7266-4CF5-4383-BB90-38F498F1E7E7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09EC8-1F73-D748-83DC-E8862616614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77520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34F0F-98F6-40E4-BA3D-4BEDA2CE8572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D0764-DD8C-114C-AE9E-EE5BDE51C80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91757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F180-9762-4A9C-AB81-57DCFAFDB406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E03A6-6A15-E842-A888-141961A6F24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15262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EDDCA-43A7-487B-9B64-E3A409929F8E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63EC4-AC6C-3F44-AF89-F8567D28E21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469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661C54-E03D-4BB8-87A0-02114D9264AE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4CBCE-236B-4A4B-A97F-A85E06EB2AD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7299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D8BC3-78DD-4D47-BD13-F70FB7975C55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7B20A-A29F-804B-A235-8C5340DF839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37975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12E1C-5DA5-49E4-A12F-9F2B2B9A1AE3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97944-846D-4F44-9D9C-A27725F5C88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21711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4CE3C-7C14-49D3-A248-56101970C6B6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8CF92-25E4-9549-BDA4-8E843223E6D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7350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7025A-4DE6-43DA-B986-92B259BDF8A6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33032-A313-3247-8CD9-E0351FF5713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0856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E56B2-2B99-46BC-9ABB-7E55E60B8321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C680-DD92-0A4E-9BCB-B9A0D2E08DD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69922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BAF03F95-0753-4B1F-82B5-5184326A6E12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FBFB2B3-9A59-4963-AC53-49B50D5C1EB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723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C613A86-6C75-4B25-8580-F50D9815403F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661024D-2E5D-41C1-8289-FAB64A8B4CA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3259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D0C3DC1-3989-47ED-B309-579ACE5C2989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31848BB8-D843-4A61-9FCC-9158387F249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1259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BA93BAF0-1B32-444C-8B72-E4507116FAD4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3BE919CE-DED5-47FA-A5FD-4EA6A9E99A1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5966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6C1F2EE-2DEA-4AAF-B3D9-9896FFCC311B}" type="datetime1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79C6C0B-0BBD-4C74-90B2-8A9BA459E1E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04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601E43-FDF5-4050-80F8-8EA650444C84}" type="datetime1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40AED-3A2A-45DE-B718-D37E1FD7FD4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3902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3CD49BC6-E94E-4387-B937-529EEC873374}" type="datetime1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9CB5AB74-82EB-40FA-9ECE-2B5C53B7063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4901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A870272-FD12-4364-BF89-FB78B9FEECB7}" type="datetime1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00AAC2A-C769-41B3-B3DF-08E61D214DC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4328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A1AF971-B862-4B4F-84F0-D412C7F2210B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1C858C2-20C5-413C-B123-C932A515AAB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3699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C2BD2F9A-2411-4BDD-BB9F-7E2B2BD5F151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A42C1A07-2BE0-4CA2-868B-50851216646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01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468052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BCFB526-18A3-4182-8D41-96B15B2A9EE6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D1001CA-7C68-4228-8AFE-24D70E599E1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9722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17F4D3BF-F766-49AC-A2BF-D719577551EB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3FA00C8-6432-43BB-A103-58611627228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14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F9820B-3EFB-4BE8-A92F-BFB655C13171}" type="datetime1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4C0AA-08AF-4FCE-86EF-F5A989782CA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43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9B12AA-2FA0-4B44-9082-079A66ACAE76}" type="datetime1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4302E-24F0-4DEE-A2F4-F41B0F1ED51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3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C1ED6-0890-4EAC-9E7E-D90A70828580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E9C4B-B7B6-4CB0-9A4A-E24600C075E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243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EFC78-2128-4416-AC96-95C203A70DA2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18E57-ABB8-4C21-8F4E-062423D9710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10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1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86868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5604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9704BF1-92D0-459C-BC21-AA695C7EAC6F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1EB3B3A-CCB4-4297-9D53-9C5E9715571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Arial"/>
          <a:ea typeface="MS PGothic" panose="020B0600070205080204" pitchFamily="34" charset="-128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442913" indent="-4429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tabLst>
          <a:tab pos="442913" algn="l"/>
        </a:tabLst>
        <a:defRPr sz="3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5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21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1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86868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5604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8B469B-F0D1-4F36-BA36-69282786BF9F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1EB3B3A-CCB4-4297-9D53-9C5E9715571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45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Arial"/>
          <a:ea typeface="MS PGothic" panose="020B0600070205080204" pitchFamily="34" charset="-128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442913" indent="-4429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tabLst>
          <a:tab pos="442913" algn="l"/>
        </a:tabLst>
        <a:defRPr sz="3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1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86868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5604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A998CBBE-036C-47AC-9233-43318FE6774C}" type="datetime1">
              <a:rPr lang="fr-FR" smtClean="0"/>
              <a:t>05/11/2025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0EEE371A-2ED2-984B-AB85-362AD5A0595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684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442913" indent="-4429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q"/>
        <a:tabLst>
          <a:tab pos="442913" algn="l"/>
        </a:tabLst>
        <a:defRPr sz="32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5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13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/>
          <a:ea typeface="MS PGothic" panose="020B0600070205080204" pitchFamily="34" charset="-128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ies.unilim.fr/mod/folder/view.php?id=814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0813" y="1772816"/>
            <a:ext cx="7772400" cy="2304256"/>
          </a:xfrm>
        </p:spPr>
        <p:txBody>
          <a:bodyPr/>
          <a:lstStyle/>
          <a:p>
            <a:pPr algn="ctr"/>
            <a:r>
              <a:rPr lang="fr-FR" sz="4000" dirty="0"/>
              <a:t>Réunion du Conseil du Collège des Ecoles Doctorales</a:t>
            </a:r>
            <a:br>
              <a:rPr lang="fr-FR" sz="4000" dirty="0"/>
            </a:br>
            <a:br>
              <a:rPr lang="fr-FR" sz="4000" dirty="0"/>
            </a:br>
            <a:r>
              <a:rPr lang="fr-FR" sz="2400" i="1" dirty="0"/>
              <a:t>Mercredi 5 novembre 2025</a:t>
            </a:r>
            <a:br>
              <a:rPr lang="fr-FR" sz="4000" dirty="0"/>
            </a:br>
            <a:br>
              <a:rPr lang="fr-FR" sz="4000" dirty="0"/>
            </a:br>
            <a:r>
              <a:rPr lang="fr-FR" sz="4000" dirty="0"/>
              <a:t> </a:t>
            </a:r>
            <a:endParaRPr lang="fr-FR" sz="24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68DA63D-6F63-4BB6-9422-1F0EFFB1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FB2B3-9A59-4963-AC53-49B50D5C1EB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87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4">
            <a:extLst>
              <a:ext uri="{FF2B5EF4-FFF2-40B4-BE49-F238E27FC236}">
                <a16:creationId xmlns:a16="http://schemas.microsoft.com/office/drawing/2014/main" id="{066D974B-AFD7-434E-98C1-17DACA5559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369013"/>
              </p:ext>
            </p:extLst>
          </p:nvPr>
        </p:nvGraphicFramePr>
        <p:xfrm>
          <a:off x="492087" y="570490"/>
          <a:ext cx="8159825" cy="627223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88726">
                  <a:extLst>
                    <a:ext uri="{9D8B030D-6E8A-4147-A177-3AD203B41FA5}">
                      <a16:colId xmlns:a16="http://schemas.microsoft.com/office/drawing/2014/main" val="3596595436"/>
                    </a:ext>
                  </a:extLst>
                </a:gridCol>
                <a:gridCol w="2891187">
                  <a:extLst>
                    <a:ext uri="{9D8B030D-6E8A-4147-A177-3AD203B41FA5}">
                      <a16:colId xmlns:a16="http://schemas.microsoft.com/office/drawing/2014/main" val="1698282553"/>
                    </a:ext>
                  </a:extLst>
                </a:gridCol>
                <a:gridCol w="1974150">
                  <a:extLst>
                    <a:ext uri="{9D8B030D-6E8A-4147-A177-3AD203B41FA5}">
                      <a16:colId xmlns:a16="http://schemas.microsoft.com/office/drawing/2014/main" val="1316761734"/>
                    </a:ext>
                  </a:extLst>
                </a:gridCol>
                <a:gridCol w="2105762">
                  <a:extLst>
                    <a:ext uri="{9D8B030D-6E8A-4147-A177-3AD203B41FA5}">
                      <a16:colId xmlns:a16="http://schemas.microsoft.com/office/drawing/2014/main" val="4044852792"/>
                    </a:ext>
                  </a:extLst>
                </a:gridCol>
              </a:tblGrid>
              <a:tr h="28645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Désignation </a:t>
                      </a: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Engagés 2025 au 30-10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PREVISIONNEL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63585296"/>
                  </a:ext>
                </a:extLst>
              </a:tr>
              <a:tr h="283309">
                <a:tc gridSpan="2">
                  <a:txBody>
                    <a:bodyPr/>
                    <a:lstStyle/>
                    <a:p>
                      <a:r>
                        <a:rPr lang="fr-FR" sz="1200" b="1" dirty="0"/>
                        <a:t>Evènementiel (Prix de thèse, Cérémonie, rentrée, MT)</a:t>
                      </a:r>
                      <a:endParaRPr lang="fr-FR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30 328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45 000 (-5k€/DG)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35462963"/>
                  </a:ext>
                </a:extLst>
              </a:tr>
              <a:tr h="283309">
                <a:tc gridSpan="2">
                  <a:txBody>
                    <a:bodyPr/>
                    <a:lstStyle/>
                    <a:p>
                      <a:r>
                        <a:rPr lang="fr-FR" sz="1200" b="1" dirty="0"/>
                        <a:t>Cofinancement AAP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7 000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18568357"/>
                  </a:ext>
                </a:extLst>
              </a:tr>
              <a:tr h="266689">
                <a:tc gridSpan="2">
                  <a:txBody>
                    <a:bodyPr/>
                    <a:lstStyle/>
                    <a:p>
                      <a:r>
                        <a:rPr lang="fr-FR" sz="1200" b="1" dirty="0"/>
                        <a:t>Fonctionnement (adhésions, matériel et fournitures)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5 280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8 000 (-4k€/DG)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60403765"/>
                  </a:ext>
                </a:extLst>
              </a:tr>
              <a:tr h="266689">
                <a:tc gridSpan="2">
                  <a:txBody>
                    <a:bodyPr/>
                    <a:lstStyle/>
                    <a:p>
                      <a:r>
                        <a:rPr lang="fr-FR" sz="1200" b="1" dirty="0"/>
                        <a:t>Formations transversales (et encadrement doctoral)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42 843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48 000 (-2k€/DG)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613799"/>
                  </a:ext>
                </a:extLst>
              </a:tr>
              <a:tr h="296321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 SOUS TOTAL 1 (structure CED)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78 451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108 000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551832"/>
                  </a:ext>
                </a:extLst>
              </a:tr>
              <a:tr h="266689">
                <a:tc rowSpan="4">
                  <a:txBody>
                    <a:bodyPr/>
                    <a:lstStyle/>
                    <a:p>
                      <a:r>
                        <a:rPr lang="fr-FR" sz="1800" b="1" dirty="0">
                          <a:highlight>
                            <a:srgbClr val="C0C0C0"/>
                          </a:highlight>
                        </a:rPr>
                        <a:t>ED GIO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Fonctionnement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1711931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Formation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02285838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Soutenances  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6 898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12 000 (-2k€/DG)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54242631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International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3 250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91948"/>
                  </a:ext>
                </a:extLst>
              </a:tr>
              <a:tr h="266689">
                <a:tc rowSpan="4">
                  <a:txBody>
                    <a:bodyPr/>
                    <a:lstStyle/>
                    <a:p>
                      <a:r>
                        <a:rPr lang="fr-FR" sz="1800" b="1" dirty="0">
                          <a:highlight>
                            <a:srgbClr val="C0C0C0"/>
                          </a:highlight>
                        </a:rPr>
                        <a:t>ED LSHS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aseline="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</a:rPr>
                        <a:t>Fonctionnement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196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7242598"/>
                  </a:ext>
                </a:extLst>
              </a:tr>
              <a:tr h="3077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Formation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74075001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Soutenances  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8 410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24 000 </a:t>
                      </a:r>
                      <a:r>
                        <a:rPr lang="fr-FR" sz="1200" b="0" dirty="0"/>
                        <a:t>(-3k€/DG)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79726049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International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11 600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18 000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732723"/>
                  </a:ext>
                </a:extLst>
              </a:tr>
              <a:tr h="356543">
                <a:tc rowSpan="3">
                  <a:txBody>
                    <a:bodyPr/>
                    <a:lstStyle/>
                    <a:p>
                      <a:r>
                        <a:rPr lang="fr-FR" sz="1800" b="1" dirty="0">
                          <a:highlight>
                            <a:srgbClr val="C0C0C0"/>
                          </a:highlight>
                        </a:rPr>
                        <a:t>ED SI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Fonctionnement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3 650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 5 000 (-1k€/DG)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24342228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Formation  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3 000 (-1k€/DG)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263764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 sz="10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International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8 250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0715885"/>
                  </a:ext>
                </a:extLst>
              </a:tr>
              <a:tr h="266689">
                <a:tc rowSpan="3">
                  <a:txBody>
                    <a:bodyPr/>
                    <a:lstStyle/>
                    <a:p>
                      <a:r>
                        <a:rPr lang="fr-FR" sz="1800" b="1" dirty="0">
                          <a:highlight>
                            <a:srgbClr val="C0C0C0"/>
                          </a:highlight>
                        </a:rPr>
                        <a:t>ED BCS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Fonctionnement</a:t>
                      </a: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856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55720071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Formation  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3 277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24644371"/>
                  </a:ext>
                </a:extLst>
              </a:tr>
              <a:tr h="266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International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8 000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618070"/>
                  </a:ext>
                </a:extLst>
              </a:tr>
              <a:tr h="298734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SOUS TOTAL 2 (4 ED)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55 270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92 000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984183"/>
                  </a:ext>
                </a:extLst>
              </a:tr>
              <a:tr h="298734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133 721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200 000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084411"/>
                  </a:ext>
                </a:extLst>
              </a:tr>
            </a:tbl>
          </a:graphicData>
        </a:graphic>
      </p:graphicFrame>
      <p:sp>
        <p:nvSpPr>
          <p:cNvPr id="9" name="Espace réservé du numéro de diapositive 3">
            <a:extLst>
              <a:ext uri="{FF2B5EF4-FFF2-40B4-BE49-F238E27FC236}">
                <a16:creationId xmlns:a16="http://schemas.microsoft.com/office/drawing/2014/main" id="{5AD9B16B-8273-4C37-8738-6CB5334EFA01}"/>
              </a:ext>
            </a:extLst>
          </p:cNvPr>
          <p:cNvSpPr txBox="1">
            <a:spLocks/>
          </p:cNvSpPr>
          <p:nvPr/>
        </p:nvSpPr>
        <p:spPr>
          <a:xfrm>
            <a:off x="6948264" y="647760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C6F5F-00B9-4C49-A5B2-9A05CA597B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charset="0"/>
                <a:ea typeface="ＭＳ Ｐゴシック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charset="0"/>
                <a:ea typeface="ＭＳ Ｐゴシック" charset="0"/>
                <a:cs typeface="+mn-cs"/>
              </a:rPr>
              <a:t>- </a:t>
            </a:r>
            <a:r>
              <a:rPr lang="fr-FR" dirty="0"/>
              <a:t>JP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charset="0"/>
              <a:ea typeface="ＭＳ Ｐゴシック" charset="0"/>
              <a:cs typeface="+mn-cs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8AFC799C-DEB4-47FE-9532-718043751DAE}"/>
              </a:ext>
            </a:extLst>
          </p:cNvPr>
          <p:cNvSpPr txBox="1">
            <a:spLocks/>
          </p:cNvSpPr>
          <p:nvPr/>
        </p:nvSpPr>
        <p:spPr bwMode="auto">
          <a:xfrm>
            <a:off x="228600" y="0"/>
            <a:ext cx="8686800" cy="6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FFFFF"/>
                </a:solidFill>
                <a:latin typeface="Arial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FFFFF"/>
                </a:solidFill>
                <a:latin typeface="Arial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FFFFF"/>
                </a:solidFill>
                <a:latin typeface="Arial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FFFFF"/>
                </a:solidFill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Budget : proposition prévisionnel 2026</a:t>
            </a:r>
          </a:p>
        </p:txBody>
      </p:sp>
    </p:spTree>
    <p:extLst>
      <p:ext uri="{BB962C8B-B14F-4D97-AF65-F5344CB8AC3E}">
        <p14:creationId xmlns:p14="http://schemas.microsoft.com/office/powerpoint/2010/main" val="325235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34A4D4-3038-4DD9-944A-71A1DA6C5ED9}"/>
              </a:ext>
            </a:extLst>
          </p:cNvPr>
          <p:cNvSpPr/>
          <p:nvPr/>
        </p:nvSpPr>
        <p:spPr>
          <a:xfrm>
            <a:off x="1547664" y="2564904"/>
            <a:ext cx="6048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Etudes doctorales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4AAF673-E67C-45FE-82C3-104D4177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3B2A23-46FA-400B-869B-71EDF105A6A9}" type="slidenum">
              <a:rPr kumimoji="0" lang="fr-FR" altLang="fr-FR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alt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26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5BBDEAEA-4AAC-4234-960C-A3E6950FB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 dirty="0"/>
              <a:t>Bilan campagnes de </a:t>
            </a:r>
            <a:r>
              <a:rPr lang="fr-FR" sz="2400"/>
              <a:t>recrutements des ED </a:t>
            </a:r>
            <a:r>
              <a:rPr lang="fr-FR" sz="2400" dirty="0"/>
              <a:t>2025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D8B6F5-A56D-4016-BCD5-3CF0C5167877}"/>
              </a:ext>
            </a:extLst>
          </p:cNvPr>
          <p:cNvSpPr txBox="1"/>
          <p:nvPr/>
        </p:nvSpPr>
        <p:spPr>
          <a:xfrm>
            <a:off x="539552" y="975609"/>
            <a:ext cx="2358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Bilan quantitatif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F7E4DE-6892-4549-914C-8F33C01F01BE}"/>
              </a:ext>
            </a:extLst>
          </p:cNvPr>
          <p:cNvSpPr txBox="1"/>
          <p:nvPr/>
        </p:nvSpPr>
        <p:spPr>
          <a:xfrm>
            <a:off x="539552" y="5984482"/>
            <a:ext cx="4948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Bilan qualitatif  :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retours directions ED ?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18C50B0-84A4-4137-B242-BB8A624DA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136093"/>
              </p:ext>
            </p:extLst>
          </p:nvPr>
        </p:nvGraphicFramePr>
        <p:xfrm>
          <a:off x="215516" y="1450003"/>
          <a:ext cx="8712968" cy="3921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31281927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269693305"/>
                    </a:ext>
                  </a:extLst>
                </a:gridCol>
                <a:gridCol w="1075318">
                  <a:extLst>
                    <a:ext uri="{9D8B030D-6E8A-4147-A177-3AD203B41FA5}">
                      <a16:colId xmlns:a16="http://schemas.microsoft.com/office/drawing/2014/main" val="1896690479"/>
                    </a:ext>
                  </a:extLst>
                </a:gridCol>
                <a:gridCol w="1300946">
                  <a:extLst>
                    <a:ext uri="{9D8B030D-6E8A-4147-A177-3AD203B41FA5}">
                      <a16:colId xmlns:a16="http://schemas.microsoft.com/office/drawing/2014/main" val="3544263519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3653336199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13931599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8452633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01232160"/>
                    </a:ext>
                  </a:extLst>
                </a:gridCol>
              </a:tblGrid>
              <a:tr h="110108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Nb de </a:t>
                      </a:r>
                      <a:r>
                        <a:rPr lang="fr-FR" sz="1400" b="1" dirty="0"/>
                        <a:t>sujets</a:t>
                      </a:r>
                      <a:r>
                        <a:rPr lang="fr-FR" sz="1400" dirty="0"/>
                        <a:t> publiés 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Nb de dossiers de </a:t>
                      </a:r>
                      <a:r>
                        <a:rPr lang="fr-FR" sz="1400" b="1" dirty="0"/>
                        <a:t>candidatures</a:t>
                      </a:r>
                      <a:r>
                        <a:rPr lang="fr-FR" sz="1400" dirty="0"/>
                        <a:t> </a:t>
                      </a:r>
                      <a:r>
                        <a:rPr lang="fr-FR" sz="1400" b="0" dirty="0"/>
                        <a:t>déposés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Nb de </a:t>
                      </a:r>
                      <a:r>
                        <a:rPr lang="fr-FR" sz="1400" b="1" dirty="0"/>
                        <a:t>candidatures présélectionnées</a:t>
                      </a:r>
                      <a:r>
                        <a:rPr lang="fr-FR" sz="1400" dirty="0"/>
                        <a:t> par les DT et/ou UR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Nb de </a:t>
                      </a:r>
                      <a:r>
                        <a:rPr lang="fr-FR" sz="1400" b="1" dirty="0"/>
                        <a:t>candidatures auditionnés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Nb de </a:t>
                      </a:r>
                      <a:r>
                        <a:rPr lang="fr-FR" sz="1400" b="1" dirty="0"/>
                        <a:t>candidats retenus </a:t>
                      </a:r>
                      <a:r>
                        <a:rPr lang="fr-FR" sz="1400" dirty="0"/>
                        <a:t>à l’issue des auditions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Nb de </a:t>
                      </a:r>
                      <a:r>
                        <a:rPr lang="fr-FR" sz="1400" b="1" dirty="0"/>
                        <a:t>candidats recrutés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074509"/>
                  </a:ext>
                </a:extLst>
              </a:tr>
              <a:tr h="310155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SI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Session 1</a:t>
                      </a: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213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46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41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838353"/>
                  </a:ext>
                </a:extLst>
              </a:tr>
              <a:tr h="321622">
                <a:tc v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Session 2</a:t>
                      </a: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12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105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12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12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9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9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90673"/>
                  </a:ext>
                </a:extLst>
              </a:tr>
              <a:tr h="49258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BCS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Session 1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172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26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7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256025"/>
                  </a:ext>
                </a:extLst>
              </a:tr>
              <a:tr h="49258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GIO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Session 1</a:t>
                      </a:r>
                      <a:endParaRPr lang="fr-FR" sz="1400" b="0" dirty="0"/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Non concernée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979271"/>
                  </a:ext>
                </a:extLst>
              </a:tr>
              <a:tr h="343699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LSHS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Session 1</a:t>
                      </a:r>
                      <a:endParaRPr lang="fr-FR" sz="1400" b="0" dirty="0"/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Non concernée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17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494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Session 2</a:t>
                      </a:r>
                      <a:r>
                        <a:rPr lang="fr-FR" sz="1600" dirty="0"/>
                        <a:t> </a:t>
                      </a:r>
                      <a:r>
                        <a:rPr lang="fr-FR" sz="1000" dirty="0"/>
                        <a:t>(sujet AAP)</a:t>
                      </a:r>
                      <a:endParaRPr lang="fr-FR" sz="1000" b="0" dirty="0"/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17542"/>
                  </a:ext>
                </a:extLst>
              </a:tr>
              <a:tr h="34771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Total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57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521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114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107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46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43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390396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23F7DB-54A5-4D5D-B909-C72ACC492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48250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12</a:t>
            </a:fld>
            <a:r>
              <a:rPr lang="fr-FR" dirty="0"/>
              <a:t> - CB</a:t>
            </a:r>
          </a:p>
        </p:txBody>
      </p:sp>
    </p:spTree>
    <p:extLst>
      <p:ext uri="{BB962C8B-B14F-4D97-AF65-F5344CB8AC3E}">
        <p14:creationId xmlns:p14="http://schemas.microsoft.com/office/powerpoint/2010/main" val="128576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043F719-F790-4C8B-B563-BF450CB2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/>
              <a:t>Point d’étape inscriptions et réinscriptions 2025/2026</a:t>
            </a:r>
            <a:endParaRPr lang="fr-FR" sz="2400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CDF4071-2522-409A-836B-A471EE3FC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091349"/>
              </p:ext>
            </p:extLst>
          </p:nvPr>
        </p:nvGraphicFramePr>
        <p:xfrm>
          <a:off x="395536" y="1412776"/>
          <a:ext cx="7632848" cy="3312280"/>
        </p:xfrm>
        <a:graphic>
          <a:graphicData uri="http://schemas.openxmlformats.org/drawingml/2006/table">
            <a:tbl>
              <a:tblPr firstRow="1" bandRow="1"/>
              <a:tblGrid>
                <a:gridCol w="648072">
                  <a:extLst>
                    <a:ext uri="{9D8B030D-6E8A-4147-A177-3AD203B41FA5}">
                      <a16:colId xmlns:a16="http://schemas.microsoft.com/office/drawing/2014/main" val="289750212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45310830"/>
                    </a:ext>
                  </a:extLst>
                </a:gridCol>
                <a:gridCol w="1000841">
                  <a:extLst>
                    <a:ext uri="{9D8B030D-6E8A-4147-A177-3AD203B41FA5}">
                      <a16:colId xmlns:a16="http://schemas.microsoft.com/office/drawing/2014/main" val="1908821816"/>
                    </a:ext>
                  </a:extLst>
                </a:gridCol>
                <a:gridCol w="871367">
                  <a:extLst>
                    <a:ext uri="{9D8B030D-6E8A-4147-A177-3AD203B41FA5}">
                      <a16:colId xmlns:a16="http://schemas.microsoft.com/office/drawing/2014/main" val="42163466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53248719"/>
                    </a:ext>
                  </a:extLst>
                </a:gridCol>
                <a:gridCol w="715211">
                  <a:extLst>
                    <a:ext uri="{9D8B030D-6E8A-4147-A177-3AD203B41FA5}">
                      <a16:colId xmlns:a16="http://schemas.microsoft.com/office/drawing/2014/main" val="1435032193"/>
                    </a:ext>
                  </a:extLst>
                </a:gridCol>
                <a:gridCol w="148885">
                  <a:extLst>
                    <a:ext uri="{9D8B030D-6E8A-4147-A177-3AD203B41FA5}">
                      <a16:colId xmlns:a16="http://schemas.microsoft.com/office/drawing/2014/main" val="357165436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85427550"/>
                    </a:ext>
                  </a:extLst>
                </a:gridCol>
                <a:gridCol w="763087">
                  <a:extLst>
                    <a:ext uri="{9D8B030D-6E8A-4147-A177-3AD203B41FA5}">
                      <a16:colId xmlns:a16="http://schemas.microsoft.com/office/drawing/2014/main" val="2044888449"/>
                    </a:ext>
                  </a:extLst>
                </a:gridCol>
                <a:gridCol w="893097">
                  <a:extLst>
                    <a:ext uri="{9D8B030D-6E8A-4147-A177-3AD203B41FA5}">
                      <a16:colId xmlns:a16="http://schemas.microsoft.com/office/drawing/2014/main" val="3959048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Effectifs 2025/2026 au 04/11/2025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Rappel des effectifs finaux 2024/2025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45847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1ère année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2ème année</a:t>
                      </a:r>
                    </a:p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1ère année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2ème année</a:t>
                      </a:r>
                    </a:p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969442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Inscrits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d’inscription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Inscrits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d’inscription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808906"/>
                  </a:ext>
                </a:extLst>
              </a:tr>
              <a:tr h="34478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5559739"/>
                  </a:ext>
                </a:extLst>
              </a:tr>
              <a:tr h="35088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837851"/>
                  </a:ext>
                </a:extLst>
              </a:tr>
              <a:tr h="3840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137545"/>
                  </a:ext>
                </a:extLst>
              </a:tr>
              <a:tr h="363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LSHS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424968"/>
                  </a:ext>
                </a:extLst>
              </a:tr>
              <a:tr h="4411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11072"/>
                  </a:ext>
                </a:extLst>
              </a:tr>
            </a:tbl>
          </a:graphicData>
        </a:graphic>
      </p:graphicFrame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1D776FF2-DF2B-431C-81FE-1C13073A838F}"/>
              </a:ext>
            </a:extLst>
          </p:cNvPr>
          <p:cNvCxnSpPr/>
          <p:nvPr/>
        </p:nvCxnSpPr>
        <p:spPr>
          <a:xfrm>
            <a:off x="5508104" y="1412776"/>
            <a:ext cx="0" cy="324036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998AFE2C-B8D2-4245-A025-FA4F67C5D771}"/>
              </a:ext>
            </a:extLst>
          </p:cNvPr>
          <p:cNvSpPr txBox="1"/>
          <p:nvPr/>
        </p:nvSpPr>
        <p:spPr>
          <a:xfrm>
            <a:off x="1187624" y="5373216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Pas de CSI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=&gt;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pas de réinscription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=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multiples pb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(ex : renouvellement titre de séjour, recrutement vacataire, prolongation contrat, accès CROUS, élections conseil…)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6481984-9E06-4DED-A941-8B1BCFF31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61" y="5229200"/>
            <a:ext cx="762000" cy="76200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A6C15F5-D0A9-458B-BDF3-5A54500A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3AF4-0B6B-4796-9C22-7DBB8CDEDD4E}" type="slidenum">
              <a:rPr lang="fr-FR" smtClean="0"/>
              <a:pPr/>
              <a:t>13</a:t>
            </a:fld>
            <a:r>
              <a:rPr lang="fr-FR" dirty="0"/>
              <a:t> - CB</a:t>
            </a:r>
          </a:p>
        </p:txBody>
      </p:sp>
    </p:spTree>
    <p:extLst>
      <p:ext uri="{BB962C8B-B14F-4D97-AF65-F5344CB8AC3E}">
        <p14:creationId xmlns:p14="http://schemas.microsoft.com/office/powerpoint/2010/main" val="2404727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043F719-F790-4C8B-B563-BF450CB2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 dirty="0"/>
              <a:t>Prochaines échéances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A76A104-CD2E-49B9-85C8-7A93FBE6B7D6}"/>
              </a:ext>
            </a:extLst>
          </p:cNvPr>
          <p:cNvGrpSpPr/>
          <p:nvPr/>
        </p:nvGrpSpPr>
        <p:grpSpPr>
          <a:xfrm>
            <a:off x="448258" y="1234406"/>
            <a:ext cx="10005695" cy="4011568"/>
            <a:chOff x="448258" y="1234406"/>
            <a:chExt cx="10005695" cy="4011568"/>
          </a:xfrm>
        </p:grpSpPr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B0AD2B5D-9DD2-4D3F-87AE-DEA13C2A14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103" t="25166" r="16726" b="24146"/>
            <a:stretch/>
          </p:blipFill>
          <p:spPr>
            <a:xfrm>
              <a:off x="448258" y="4237862"/>
              <a:ext cx="1296144" cy="1008112"/>
            </a:xfrm>
            <a:prstGeom prst="rect">
              <a:avLst/>
            </a:prstGeom>
          </p:spPr>
        </p:pic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3462CB6B-CEB6-4DDB-9DAC-331FEE35ADEA}"/>
                </a:ext>
              </a:extLst>
            </p:cNvPr>
            <p:cNvSpPr txBox="1"/>
            <p:nvPr/>
          </p:nvSpPr>
          <p:spPr>
            <a:xfrm>
              <a:off x="1711495" y="4449531"/>
              <a:ext cx="7371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rPr>
                <a:t>Fermeture du dépôt des demandes d’inscription/réinscription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rPr>
                <a:t>(poursuite du flux des avis et décision pour les demandes engagées avant cette date)  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A133B420-E099-4BEE-9E94-424C71A2756E}"/>
                </a:ext>
              </a:extLst>
            </p:cNvPr>
            <p:cNvGrpSpPr/>
            <p:nvPr/>
          </p:nvGrpSpPr>
          <p:grpSpPr>
            <a:xfrm>
              <a:off x="448258" y="1234406"/>
              <a:ext cx="7859931" cy="2895736"/>
              <a:chOff x="467544" y="965312"/>
              <a:chExt cx="7859931" cy="2895736"/>
            </a:xfrm>
          </p:grpSpPr>
          <p:pic>
            <p:nvPicPr>
              <p:cNvPr id="6" name="Image 5">
                <a:extLst>
                  <a:ext uri="{FF2B5EF4-FFF2-40B4-BE49-F238E27FC236}">
                    <a16:creationId xmlns:a16="http://schemas.microsoft.com/office/drawing/2014/main" id="{BFEB8C33-180B-4551-AA51-5AE21A094AD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03" t="25166" r="16726" b="24146"/>
              <a:stretch/>
            </p:blipFill>
            <p:spPr>
              <a:xfrm>
                <a:off x="467544" y="965312"/>
                <a:ext cx="1296144" cy="1008112"/>
              </a:xfrm>
              <a:prstGeom prst="rect">
                <a:avLst/>
              </a:prstGeom>
            </p:spPr>
          </p:pic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E243D16-07C2-49CC-894D-0381DC624424}"/>
                  </a:ext>
                </a:extLst>
              </p:cNvPr>
              <p:cNvSpPr txBox="1"/>
              <p:nvPr/>
            </p:nvSpPr>
            <p:spPr>
              <a:xfrm>
                <a:off x="638350" y="1340863"/>
                <a:ext cx="927148" cy="5078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03 nov.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590F12B3-7D91-40D7-8D7C-291438467529}"/>
                  </a:ext>
                </a:extLst>
              </p:cNvPr>
              <p:cNvSpPr txBox="1"/>
              <p:nvPr/>
            </p:nvSpPr>
            <p:spPr>
              <a:xfrm>
                <a:off x="1763688" y="1340768"/>
                <a:ext cx="34163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Relance collective par le CED</a:t>
                </a:r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5FDA2B38-9666-4E1A-B398-6635E6EB9B70}"/>
                  </a:ext>
                </a:extLst>
              </p:cNvPr>
              <p:cNvSpPr txBox="1"/>
              <p:nvPr/>
            </p:nvSpPr>
            <p:spPr>
              <a:xfrm>
                <a:off x="5867553" y="1340767"/>
                <a:ext cx="229075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Exp</a:t>
                </a: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: Assistant gestion ED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Copie : </a:t>
                </a:r>
                <a:r>
                  <a:rPr kumimoji="0" lang="fr-FR" sz="14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dir</a:t>
                </a: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ED</a:t>
                </a:r>
              </a:p>
            </p:txBody>
          </p:sp>
          <p:pic>
            <p:nvPicPr>
              <p:cNvPr id="1026" name="Picture 2" descr="Email - Icônes les communications gratuites">
                <a:extLst>
                  <a:ext uri="{FF2B5EF4-FFF2-40B4-BE49-F238E27FC236}">
                    <a16:creationId xmlns:a16="http://schemas.microsoft.com/office/drawing/2014/main" id="{85317E5B-E74C-4054-9268-AC92F4514E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0753" y="1352381"/>
                <a:ext cx="487873" cy="4878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Image 14">
                <a:extLst>
                  <a:ext uri="{FF2B5EF4-FFF2-40B4-BE49-F238E27FC236}">
                    <a16:creationId xmlns:a16="http://schemas.microsoft.com/office/drawing/2014/main" id="{826B9FB9-1778-42CF-B7ED-0E07F5703A1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03" t="25166" r="16726" b="24146"/>
              <a:stretch/>
            </p:blipFill>
            <p:spPr>
              <a:xfrm>
                <a:off x="467544" y="1916832"/>
                <a:ext cx="1296144" cy="1008112"/>
              </a:xfrm>
              <a:prstGeom prst="rect">
                <a:avLst/>
              </a:prstGeom>
            </p:spPr>
          </p:pic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02644F3E-31F7-47BF-9C8E-B70FF8E517DB}"/>
                  </a:ext>
                </a:extLst>
              </p:cNvPr>
              <p:cNvSpPr txBox="1"/>
              <p:nvPr/>
            </p:nvSpPr>
            <p:spPr>
              <a:xfrm>
                <a:off x="1781530" y="2204864"/>
                <a:ext cx="31662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1</a:t>
                </a:r>
                <a:r>
                  <a:rPr kumimoji="0" lang="fr-FR" sz="1800" b="1" i="0" u="none" strike="noStrike" kern="1200" cap="none" spc="0" normalizeH="0" baseline="32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ères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Relances individuelles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par le CED</a:t>
                </a:r>
              </a:p>
            </p:txBody>
          </p:sp>
          <p:pic>
            <p:nvPicPr>
              <p:cNvPr id="18" name="Picture 2" descr="Email - Icônes les communications gratuites">
                <a:extLst>
                  <a:ext uri="{FF2B5EF4-FFF2-40B4-BE49-F238E27FC236}">
                    <a16:creationId xmlns:a16="http://schemas.microsoft.com/office/drawing/2014/main" id="{E9292993-78FE-480C-A93B-36AFF01C07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92080" y="2636912"/>
                <a:ext cx="487873" cy="4878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07D3DAEB-43F3-4EA3-BADC-FAAEC6DA73A7}"/>
                  </a:ext>
                </a:extLst>
              </p:cNvPr>
              <p:cNvSpPr txBox="1"/>
              <p:nvPr/>
            </p:nvSpPr>
            <p:spPr>
              <a:xfrm>
                <a:off x="5867553" y="2642901"/>
                <a:ext cx="24599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Exp</a:t>
                </a: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: Assistant gestion ED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Copie : DT, </a:t>
                </a:r>
                <a:r>
                  <a:rPr kumimoji="0" lang="fr-FR" sz="14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coDT</a:t>
                </a: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(s), </a:t>
                </a:r>
                <a:r>
                  <a:rPr kumimoji="0" lang="fr-FR" sz="14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dir</a:t>
                </a:r>
                <a:r>
                  <a:rPr kumimoji="0" lang="fr-FR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4F81B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ED</a:t>
                </a:r>
              </a:p>
            </p:txBody>
          </p:sp>
          <p:pic>
            <p:nvPicPr>
              <p:cNvPr id="20" name="Image 19">
                <a:extLst>
                  <a:ext uri="{FF2B5EF4-FFF2-40B4-BE49-F238E27FC236}">
                    <a16:creationId xmlns:a16="http://schemas.microsoft.com/office/drawing/2014/main" id="{0AA18575-9F05-4E36-AF24-0F5834D6454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03" t="25166" r="16726" b="24146"/>
              <a:stretch/>
            </p:blipFill>
            <p:spPr>
              <a:xfrm>
                <a:off x="467544" y="2852936"/>
                <a:ext cx="1296144" cy="1008112"/>
              </a:xfrm>
              <a:prstGeom prst="rect">
                <a:avLst/>
              </a:prstGeom>
            </p:spPr>
          </p:pic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7213FD72-D56F-482D-A018-3EF98698C76F}"/>
                  </a:ext>
                </a:extLst>
              </p:cNvPr>
              <p:cNvSpPr txBox="1"/>
              <p:nvPr/>
            </p:nvSpPr>
            <p:spPr>
              <a:xfrm>
                <a:off x="1749996" y="3140968"/>
                <a:ext cx="324319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2</a:t>
                </a:r>
                <a:r>
                  <a:rPr kumimoji="0" lang="fr-FR" sz="1800" b="1" i="0" u="none" strike="noStrike" kern="1200" cap="none" spc="0" normalizeH="0" baseline="32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èmes</a:t>
                </a: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 Relances individuelles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rPr>
                  <a:t>par le CED</a:t>
                </a:r>
              </a:p>
            </p:txBody>
          </p:sp>
          <p:sp>
            <p:nvSpPr>
              <p:cNvPr id="14" name="Parenthèse fermante 13">
                <a:extLst>
                  <a:ext uri="{FF2B5EF4-FFF2-40B4-BE49-F238E27FC236}">
                    <a16:creationId xmlns:a16="http://schemas.microsoft.com/office/drawing/2014/main" id="{2AF10965-4027-4B46-A133-2BF259C61063}"/>
                  </a:ext>
                </a:extLst>
              </p:cNvPr>
              <p:cNvSpPr/>
              <p:nvPr/>
            </p:nvSpPr>
            <p:spPr>
              <a:xfrm>
                <a:off x="4750838" y="2132856"/>
                <a:ext cx="453642" cy="1543311"/>
              </a:xfrm>
              <a:prstGeom prst="rightBracket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1" name="Titre 1">
              <a:extLst>
                <a:ext uri="{FF2B5EF4-FFF2-40B4-BE49-F238E27FC236}">
                  <a16:creationId xmlns:a16="http://schemas.microsoft.com/office/drawing/2014/main" id="{F7C682B6-6213-44C5-B0E9-455096C3A4E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67153" y="1322240"/>
              <a:ext cx="8686800" cy="482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000" b="1" kern="1200">
                  <a:solidFill>
                    <a:srgbClr val="FFFFFF"/>
                  </a:solidFill>
                  <a:latin typeface="Arial"/>
                  <a:ea typeface="MS PGothic" panose="020B0600070205080204" pitchFamily="34" charset="-128"/>
                  <a:cs typeface="Arial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FFFFF"/>
                  </a:solidFill>
                  <a:latin typeface="Arial" charset="0"/>
                  <a:ea typeface="MS PGothic" panose="020B0600070205080204" pitchFamily="34" charset="-128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FFFFF"/>
                  </a:solidFill>
                  <a:latin typeface="Arial" charset="0"/>
                  <a:ea typeface="MS PGothic" panose="020B0600070205080204" pitchFamily="34" charset="-128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FFFFF"/>
                  </a:solidFill>
                  <a:latin typeface="Arial" charset="0"/>
                  <a:ea typeface="MS PGothic" panose="020B0600070205080204" pitchFamily="34" charset="-128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FFFFF"/>
                  </a:solidFill>
                  <a:latin typeface="Arial" charset="0"/>
                  <a:ea typeface="MS PGothic" panose="020B0600070205080204" pitchFamily="34" charset="-128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endParaRPr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813740E3-A459-4F3A-A33B-EAD1B4BD911D}"/>
              </a:ext>
            </a:extLst>
          </p:cNvPr>
          <p:cNvSpPr txBox="1"/>
          <p:nvPr/>
        </p:nvSpPr>
        <p:spPr>
          <a:xfrm>
            <a:off x="611560" y="2561129"/>
            <a:ext cx="927148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12 nov.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29ABB087-52BA-4111-BA3D-A22AA4F238AA}"/>
              </a:ext>
            </a:extLst>
          </p:cNvPr>
          <p:cNvSpPr txBox="1"/>
          <p:nvPr/>
        </p:nvSpPr>
        <p:spPr>
          <a:xfrm>
            <a:off x="611560" y="3479311"/>
            <a:ext cx="927148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24 nov.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A0FF50F-E1B2-4803-822E-042A2325A8AA}"/>
              </a:ext>
            </a:extLst>
          </p:cNvPr>
          <p:cNvSpPr txBox="1"/>
          <p:nvPr/>
        </p:nvSpPr>
        <p:spPr>
          <a:xfrm>
            <a:off x="611560" y="4616931"/>
            <a:ext cx="904270" cy="472813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30 nov.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2EC59B-D5F6-425E-8DBC-581876388E66}"/>
              </a:ext>
            </a:extLst>
          </p:cNvPr>
          <p:cNvSpPr txBox="1"/>
          <p:nvPr/>
        </p:nvSpPr>
        <p:spPr>
          <a:xfrm>
            <a:off x="1744402" y="5138254"/>
            <a:ext cx="707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+ Envoi d’une liste des doctorants non réinscrits aux directions des ED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91CDDC-FE6A-47F0-948F-65337040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14</a:t>
            </a:fld>
            <a:r>
              <a:rPr lang="fr-FR" dirty="0"/>
              <a:t> - CB</a:t>
            </a:r>
          </a:p>
        </p:txBody>
      </p:sp>
    </p:spTree>
    <p:extLst>
      <p:ext uri="{BB962C8B-B14F-4D97-AF65-F5344CB8AC3E}">
        <p14:creationId xmlns:p14="http://schemas.microsoft.com/office/powerpoint/2010/main" val="409540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18D96E-01B2-4707-8C83-E12B73F90ABE}"/>
              </a:ext>
            </a:extLst>
          </p:cNvPr>
          <p:cNvSpPr/>
          <p:nvPr/>
        </p:nvSpPr>
        <p:spPr>
          <a:xfrm>
            <a:off x="1547664" y="2564904"/>
            <a:ext cx="6048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Evènements</a:t>
            </a:r>
            <a:r>
              <a:rPr kumimoji="0" lang="fr-FR" sz="3200" b="1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25-26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12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DFDCB1A-BD77-49F0-AB2D-B8CF3C2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fr-FR" sz="2200" b="1" cap="all" dirty="0" err="1">
                <a:solidFill>
                  <a:schemeClr val="bg1"/>
                </a:solidFill>
                <a:cs typeface="Arial" panose="020B0604020202020204" pitchFamily="34" charset="0"/>
              </a:rPr>
              <a:t>ÉvÈnements</a:t>
            </a:r>
            <a:r>
              <a:rPr lang="fr-FR" sz="2200" b="1" cap="all" dirty="0">
                <a:solidFill>
                  <a:schemeClr val="bg1"/>
                </a:solidFill>
                <a:cs typeface="Arial" panose="020B0604020202020204" pitchFamily="34" charset="0"/>
              </a:rPr>
              <a:t> : </a:t>
            </a:r>
            <a:r>
              <a:rPr lang="fr-FR" sz="2200" b="0" i="1" cap="all" dirty="0">
                <a:solidFill>
                  <a:schemeClr val="bg1"/>
                </a:solidFill>
                <a:cs typeface="Arial" panose="020B0604020202020204" pitchFamily="34" charset="0"/>
              </a:rPr>
              <a:t>Rentrée universitaire 2025-2026</a:t>
            </a:r>
            <a:endParaRPr lang="fr-FR" sz="2200" b="0" i="1" cap="all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7E1771-6CEE-4183-9E4D-E13033B0D4AC}"/>
              </a:ext>
            </a:extLst>
          </p:cNvPr>
          <p:cNvSpPr/>
          <p:nvPr/>
        </p:nvSpPr>
        <p:spPr>
          <a:xfrm>
            <a:off x="1475656" y="1268760"/>
            <a:ext cx="766834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Réunion d’accueil des doctorants primo-entrants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Jeudi 6 novembre 2025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 13h30 à 17h30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Réunion conjointe en 2 parties :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Plénière animée par le CED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Thématique animée par la direction des 4 Écoles Doctorales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RDV demain, Amphi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Vareille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à la FLSH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41915"/>
            <a:ext cx="1296000" cy="864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068B043-752D-4613-8AF0-F25192BF69CE}"/>
              </a:ext>
            </a:extLst>
          </p:cNvPr>
          <p:cNvSpPr/>
          <p:nvPr/>
        </p:nvSpPr>
        <p:spPr>
          <a:xfrm>
            <a:off x="958407" y="5127575"/>
            <a:ext cx="72958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À ce jour, </a:t>
            </a:r>
            <a:r>
              <a:rPr kumimoji="0" lang="fr-FR" sz="18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89 doctorants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inscrits en 1</a:t>
            </a:r>
            <a:r>
              <a:rPr kumimoji="0" lang="fr-FR" sz="1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ère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année de thèse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Images de Pictogramme equipe – Téléchargement gratuit sur Freepik">
            <a:extLst>
              <a:ext uri="{FF2B5EF4-FFF2-40B4-BE49-F238E27FC236}">
                <a16:creationId xmlns:a16="http://schemas.microsoft.com/office/drawing/2014/main" id="{2926132C-2C2C-4545-833C-F0930814D9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" t="13169" r="49941" b="13423"/>
          <a:stretch/>
        </p:blipFill>
        <p:spPr bwMode="auto">
          <a:xfrm>
            <a:off x="683568" y="5517232"/>
            <a:ext cx="720000" cy="74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2A06618-16AD-4A18-8B88-87E365A0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16834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16</a:t>
            </a:fld>
            <a:r>
              <a:rPr lang="fr-FR" dirty="0"/>
              <a:t> - FS</a:t>
            </a:r>
          </a:p>
        </p:txBody>
      </p:sp>
    </p:spTree>
    <p:extLst>
      <p:ext uri="{BB962C8B-B14F-4D97-AF65-F5344CB8AC3E}">
        <p14:creationId xmlns:p14="http://schemas.microsoft.com/office/powerpoint/2010/main" val="2441256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DFDCB1A-BD77-49F0-AB2D-B8CF3C2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fr-FR" sz="2200" cap="all" dirty="0" err="1">
                <a:solidFill>
                  <a:schemeClr val="bg1"/>
                </a:solidFill>
                <a:cs typeface="Arial" panose="020B0604020202020204" pitchFamily="34" charset="0"/>
              </a:rPr>
              <a:t>ÉvÈnements</a:t>
            </a:r>
            <a:r>
              <a:rPr lang="fr-FR" sz="2200" cap="all" dirty="0">
                <a:solidFill>
                  <a:schemeClr val="bg1"/>
                </a:solidFill>
                <a:cs typeface="Arial" panose="020B0604020202020204" pitchFamily="34" charset="0"/>
              </a:rPr>
              <a:t> : </a:t>
            </a:r>
            <a:r>
              <a:rPr lang="fr-FR" sz="2200" b="0" i="1" cap="all" dirty="0">
                <a:solidFill>
                  <a:schemeClr val="bg1"/>
                </a:solidFill>
                <a:cs typeface="Arial" panose="020B0604020202020204" pitchFamily="34" charset="0"/>
              </a:rPr>
              <a:t>Insertion professionnelle des docteurs</a:t>
            </a:r>
            <a:endParaRPr lang="fr-FR" sz="2200" b="0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7E1771-6CEE-4183-9E4D-E13033B0D4AC}"/>
              </a:ext>
            </a:extLst>
          </p:cNvPr>
          <p:cNvSpPr/>
          <p:nvPr/>
        </p:nvSpPr>
        <p:spPr>
          <a:xfrm>
            <a:off x="1339438" y="1196752"/>
            <a:ext cx="780974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« du Doctorat à l’Emploi 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Date :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Jeudi 11 Décembre 2025, de 9h00 à 12h30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Public cible :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doctorants et encadrants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Programme :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fr-FR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partie 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Conférence introductive « faire rimer Doctorat et Emploi » par Florian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Andrianiazy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Talent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fr-FR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partie : </a:t>
            </a:r>
          </a:p>
          <a:p>
            <a:pPr marL="1657350" marR="0" lvl="3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ronde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Doctorat et compétences, pour une intégration professionnelle réussie »</a:t>
            </a: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57350" marR="0" lvl="3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ronde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le Doctorat, un diplôme suffisamment valorisé ? » 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" name="Rectangle : coins arrondis 10">
            <a:extLst>
              <a:ext uri="{FF2B5EF4-FFF2-40B4-BE49-F238E27FC236}">
                <a16:creationId xmlns:a16="http://schemas.microsoft.com/office/drawing/2014/main" id="{1ED078E4-79A3-43AF-9AA9-9D9F97135319}"/>
              </a:ext>
            </a:extLst>
          </p:cNvPr>
          <p:cNvSpPr/>
          <p:nvPr/>
        </p:nvSpPr>
        <p:spPr>
          <a:xfrm>
            <a:off x="110124" y="1124744"/>
            <a:ext cx="1224136" cy="836613"/>
          </a:xfrm>
          <a:prstGeom prst="roundRect">
            <a:avLst>
              <a:gd name="adj" fmla="val 10000"/>
            </a:avLst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000" r="-6000"/>
            </a:stretch>
          </a:blipFill>
          <a:ln>
            <a:noFill/>
          </a:ln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7DB5747-3196-4C1E-8030-3ACC7CF4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377851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17</a:t>
            </a:fld>
            <a:r>
              <a:rPr lang="fr-FR" dirty="0"/>
              <a:t> -  FS</a:t>
            </a:r>
          </a:p>
        </p:txBody>
      </p:sp>
    </p:spTree>
    <p:extLst>
      <p:ext uri="{BB962C8B-B14F-4D97-AF65-F5344CB8AC3E}">
        <p14:creationId xmlns:p14="http://schemas.microsoft.com/office/powerpoint/2010/main" val="880386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DFDCB1A-BD77-49F0-AB2D-B8CF3C2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fr-FR" sz="2400" cap="all" dirty="0" err="1">
                <a:solidFill>
                  <a:schemeClr val="bg1"/>
                </a:solidFill>
                <a:cs typeface="Arial" panose="020B0604020202020204" pitchFamily="34" charset="0"/>
              </a:rPr>
              <a:t>ÉvÈnements</a:t>
            </a:r>
            <a:r>
              <a:rPr lang="fr-FR" sz="2400" cap="all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fr-FR" sz="2400" b="0" i="1" dirty="0">
                <a:solidFill>
                  <a:schemeClr val="bg1"/>
                </a:solidFill>
              </a:rPr>
              <a:t>2025-2026</a:t>
            </a:r>
            <a:endParaRPr lang="fr-FR" sz="2400" b="0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7E1771-6CEE-4183-9E4D-E13033B0D4AC}"/>
              </a:ext>
            </a:extLst>
          </p:cNvPr>
          <p:cNvSpPr/>
          <p:nvPr/>
        </p:nvSpPr>
        <p:spPr>
          <a:xfrm>
            <a:off x="1907704" y="1628800"/>
            <a:ext cx="65943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Concours « Ma Thèse en 180 secondes 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Finale Locale Université de Limoges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Date :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jeudi 26 Mars 2026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Finale Régionale du regroupement Nouvelle Aquitaine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Date :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jeudi 23 Avril 2026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Accueil de l’évènement régional qui rassemble les 18 candidats issus des </a:t>
            </a:r>
            <a:r>
              <a:rPr kumimoji="0" lang="fr-FR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6 établissements 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 Nouvelle Aquitaine</a:t>
            </a:r>
          </a:p>
        </p:txBody>
      </p:sp>
      <p:pic>
        <p:nvPicPr>
          <p:cNvPr id="2" name="Picture 2" descr="Visuel principal mt180 20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1594094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C0755FE-79D6-49AC-9CA9-919119B9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18</a:t>
            </a:fld>
            <a:r>
              <a:rPr lang="fr-FR" dirty="0"/>
              <a:t> - FS</a:t>
            </a:r>
          </a:p>
        </p:txBody>
      </p:sp>
    </p:spTree>
    <p:extLst>
      <p:ext uri="{BB962C8B-B14F-4D97-AF65-F5344CB8AC3E}">
        <p14:creationId xmlns:p14="http://schemas.microsoft.com/office/powerpoint/2010/main" val="489763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DFDCB1A-BD77-49F0-AB2D-B8CF3C2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fr-FR" sz="2400" cap="all" dirty="0" err="1">
                <a:solidFill>
                  <a:schemeClr val="bg1"/>
                </a:solidFill>
                <a:cs typeface="Arial" panose="020B0604020202020204" pitchFamily="34" charset="0"/>
              </a:rPr>
              <a:t>ÉvÈnements</a:t>
            </a:r>
            <a:r>
              <a:rPr lang="fr-FR" sz="2400" cap="all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fr-FR" sz="2400" b="0" i="1" dirty="0">
                <a:solidFill>
                  <a:schemeClr val="bg1"/>
                </a:solidFill>
              </a:rPr>
              <a:t>2025-2026 - prévisionnel</a:t>
            </a:r>
            <a:endParaRPr lang="fr-FR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7E1771-6CEE-4183-9E4D-E13033B0D4AC}"/>
              </a:ext>
            </a:extLst>
          </p:cNvPr>
          <p:cNvSpPr/>
          <p:nvPr/>
        </p:nvSpPr>
        <p:spPr>
          <a:xfrm>
            <a:off x="1286659" y="980728"/>
            <a:ext cx="757994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Forum des convergences (1</a:t>
            </a:r>
            <a:r>
              <a:rPr kumimoji="0" lang="fr-FR" sz="2200" b="1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ère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édition)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dans le cadre de l’AAP </a:t>
            </a:r>
            <a:r>
              <a:rPr kumimoji="0" lang="fr-FR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DocLab</a:t>
            </a: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« favoriser la réussite étudiante », axe 3 « soutenir la formation doctorale »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Une rencontre Lycées/jeunes chercheurs pour 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inciter à la poursuite d’études en Doctorat et sensibiliser aux métiers de la recherche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permettre aux doctorants des </a:t>
            </a: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ED BCS et SI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 valoriser et vulgariser leurs travaux de thèse, dans le cadre d’un travail en binôme Master/Doctorat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Le format 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Présentation de productions vulgarisées de médiation scientifique (capsules vidéos, posters, expériences, …)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Échanges entre doctorants et lycéens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Date prévisionnelle :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2 avril 2026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Une 2</a:t>
            </a:r>
            <a:r>
              <a:rPr kumimoji="0" lang="fr-FR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nde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édition en projet programmée au printemps 2027 à destination des ED LSHS et GIO</a:t>
            </a: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2050" name="Picture 2" descr="Images de Convergence – Téléchargement gratuit sur Freepi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960041" cy="96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74E17FA-50DC-4661-8977-C2A2116F9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97812" y="6453584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19</a:t>
            </a:fld>
            <a:r>
              <a:rPr lang="fr-FR" dirty="0"/>
              <a:t> – JP/FS</a:t>
            </a:r>
          </a:p>
        </p:txBody>
      </p:sp>
    </p:spTree>
    <p:extLst>
      <p:ext uri="{BB962C8B-B14F-4D97-AF65-F5344CB8AC3E}">
        <p14:creationId xmlns:p14="http://schemas.microsoft.com/office/powerpoint/2010/main" val="4126270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4189C31-A2FE-4A05-A82F-87E6F4C08F7D}"/>
              </a:ext>
            </a:extLst>
          </p:cNvPr>
          <p:cNvSpPr/>
          <p:nvPr/>
        </p:nvSpPr>
        <p:spPr>
          <a:xfrm>
            <a:off x="467544" y="2394365"/>
            <a:ext cx="845819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Institutionnel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353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DFDCB1A-BD77-49F0-AB2D-B8CF3C2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fr-FR" sz="2400" cap="all" dirty="0" err="1">
                <a:solidFill>
                  <a:schemeClr val="bg1"/>
                </a:solidFill>
                <a:cs typeface="Arial" panose="020B0604020202020204" pitchFamily="34" charset="0"/>
              </a:rPr>
              <a:t>ÉvÈnements</a:t>
            </a:r>
            <a:r>
              <a:rPr lang="fr-FR" sz="2400" cap="all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fr-FR" sz="2400" b="0" i="1" dirty="0">
                <a:solidFill>
                  <a:schemeClr val="bg1"/>
                </a:solidFill>
              </a:rPr>
              <a:t>2025-2026</a:t>
            </a:r>
            <a:endParaRPr lang="fr-FR" sz="2400" b="0" i="1" dirty="0"/>
          </a:p>
        </p:txBody>
      </p:sp>
      <p:pic>
        <p:nvPicPr>
          <p:cNvPr id="8" name="Image 7" descr="Cérémonie de remise des Diplômes de Doctorat - Université de Limoges  Recherche">
            <a:extLst>
              <a:ext uri="{FF2B5EF4-FFF2-40B4-BE49-F238E27FC236}">
                <a16:creationId xmlns:a16="http://schemas.microsoft.com/office/drawing/2014/main" id="{72F10630-90F3-4573-99D4-DA8BB8BC087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90515"/>
            <a:ext cx="12961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331322B-9739-4853-AFC2-838EC5BB70A1}"/>
              </a:ext>
            </a:extLst>
          </p:cNvPr>
          <p:cNvSpPr/>
          <p:nvPr/>
        </p:nvSpPr>
        <p:spPr>
          <a:xfrm>
            <a:off x="1826281" y="1655929"/>
            <a:ext cx="732665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Cérémonie de remise des diplômes de Doctorat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Choix du parrain : prise de contact en cours par la direction de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l’ED BCS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Date prévisionnelle: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Mai/Juin 2026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(à coordonner avec le cabinet du recteur délégué à l’ESRI Nouvelle Aquitaine et le cabinet de la Présidence </a:t>
            </a:r>
            <a:r>
              <a:rPr kumimoji="0" lang="fr-FR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Unilim</a:t>
            </a: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</a:t>
            </a:r>
            <a:endParaRPr kumimoji="0" lang="fr-FR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C4CF766-C742-4E67-8CD4-B06BFF77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20</a:t>
            </a:fld>
            <a:r>
              <a:rPr lang="fr-FR" dirty="0"/>
              <a:t> - JP</a:t>
            </a:r>
          </a:p>
        </p:txBody>
      </p:sp>
    </p:spTree>
    <p:extLst>
      <p:ext uri="{BB962C8B-B14F-4D97-AF65-F5344CB8AC3E}">
        <p14:creationId xmlns:p14="http://schemas.microsoft.com/office/powerpoint/2010/main" val="1385517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E09E935-BB7D-45D7-A2AF-20D53631024D}"/>
              </a:ext>
            </a:extLst>
          </p:cNvPr>
          <p:cNvSpPr/>
          <p:nvPr/>
        </p:nvSpPr>
        <p:spPr>
          <a:xfrm>
            <a:off x="1547664" y="2564904"/>
            <a:ext cx="6048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Questions diverses</a:t>
            </a:r>
          </a:p>
        </p:txBody>
      </p:sp>
    </p:spTree>
    <p:extLst>
      <p:ext uri="{BB962C8B-B14F-4D97-AF65-F5344CB8AC3E}">
        <p14:creationId xmlns:p14="http://schemas.microsoft.com/office/powerpoint/2010/main" val="80794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F09BA058-F58A-4963-985C-98ED5EE503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8528" y="20838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</a:rPr>
              <a:t>INSTITUTIONNEL : </a:t>
            </a:r>
            <a:r>
              <a:rPr lang="fr-FR" sz="2200" b="1" dirty="0">
                <a:solidFill>
                  <a:schemeClr val="bg1"/>
                </a:solidFill>
              </a:rPr>
              <a:t>Approbation du CR du Conseil du 1</a:t>
            </a:r>
            <a:r>
              <a:rPr lang="fr-FR" sz="2200" b="1" baseline="30000" dirty="0">
                <a:solidFill>
                  <a:schemeClr val="bg1"/>
                </a:solidFill>
              </a:rPr>
              <a:t>er</a:t>
            </a:r>
            <a:r>
              <a:rPr lang="fr-FR" sz="2200" b="1" dirty="0">
                <a:solidFill>
                  <a:schemeClr val="bg1"/>
                </a:solidFill>
              </a:rPr>
              <a:t> juillet 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7F5DDD-0D00-4460-8709-EB3ECF8163A8}"/>
              </a:ext>
            </a:extLst>
          </p:cNvPr>
          <p:cNvSpPr/>
          <p:nvPr/>
        </p:nvSpPr>
        <p:spPr>
          <a:xfrm>
            <a:off x="611560" y="1628800"/>
            <a:ext cx="820891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  <a:hlinkClick r:id="rId3"/>
              </a:rPr>
              <a:t>CR du Conseil du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  <a:hlinkClick r:id="rId3"/>
              </a:rPr>
              <a:t> 1</a:t>
            </a:r>
            <a:r>
              <a:rPr kumimoji="0" lang="fr-FR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  <a:hlinkClick r:id="rId3"/>
              </a:rPr>
              <a:t>er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  <a:hlinkClick r:id="rId3"/>
              </a:rPr>
              <a:t> juillet 2025</a:t>
            </a:r>
            <a:endParaRPr kumimoji="0" lang="fr-FR" sz="24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VOTE</a:t>
            </a:r>
          </a:p>
        </p:txBody>
      </p:sp>
      <p:sp>
        <p:nvSpPr>
          <p:cNvPr id="7" name="Espace réservé du numéro de diapositive 4">
            <a:extLst>
              <a:ext uri="{FF2B5EF4-FFF2-40B4-BE49-F238E27FC236}">
                <a16:creationId xmlns:a16="http://schemas.microsoft.com/office/drawing/2014/main" id="{66BE2C5C-744E-4634-A9CD-B4E9AC2F8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377757"/>
            <a:ext cx="2133600" cy="365125"/>
          </a:xfrm>
        </p:spPr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27CC27-44C9-43EA-9F8A-CCDF09A62C30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r>
              <a:rPr kumimoji="0" lang="fr-FR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JP</a:t>
            </a:r>
          </a:p>
        </p:txBody>
      </p:sp>
    </p:spTree>
    <p:extLst>
      <p:ext uri="{BB962C8B-B14F-4D97-AF65-F5344CB8AC3E}">
        <p14:creationId xmlns:p14="http://schemas.microsoft.com/office/powerpoint/2010/main" val="399470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34A4D4-3038-4DD9-944A-71A1DA6C5ED9}"/>
              </a:ext>
            </a:extLst>
          </p:cNvPr>
          <p:cNvSpPr/>
          <p:nvPr/>
        </p:nvSpPr>
        <p:spPr>
          <a:xfrm>
            <a:off x="1544402" y="2420888"/>
            <a:ext cx="6048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3200" b="1" dirty="0">
                <a:solidFill>
                  <a:schemeClr val="bg1"/>
                </a:solidFill>
                <a:cs typeface="Arial" panose="020B0604020202020204" pitchFamily="34" charset="0"/>
              </a:rPr>
              <a:t>Point Ressources Humaines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4AAF673-E67C-45FE-82C3-104D4177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B2A23-46FA-400B-869B-71EDF105A6A9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3378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5BBDEAEA-4AAC-4234-960C-A3E6950FB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 dirty="0"/>
              <a:t>Point Ressources Humaines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3FF1ECE-E19C-4D8E-93D7-99D79926B34B}"/>
              </a:ext>
            </a:extLst>
          </p:cNvPr>
          <p:cNvSpPr txBox="1"/>
          <p:nvPr/>
        </p:nvSpPr>
        <p:spPr>
          <a:xfrm>
            <a:off x="309920" y="1340768"/>
            <a:ext cx="86868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Départ de Sabrina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Brugier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31-08-2025 </a:t>
            </a:r>
            <a:r>
              <a:rPr lang="fr-FR" dirty="0"/>
              <a:t>(mutation) </a:t>
            </a:r>
          </a:p>
          <a:p>
            <a:endParaRPr lang="fr-FR" sz="900" dirty="0"/>
          </a:p>
          <a:p>
            <a:pPr marL="1200150" lvl="2" indent="-285750">
              <a:buFont typeface="Symbol" panose="05050102010706020507" pitchFamily="18" charset="2"/>
              <a:buChar char="Þ"/>
            </a:pPr>
            <a:r>
              <a:rPr lang="fr-FR" dirty="0"/>
              <a:t>Remplacée par Serigne </a:t>
            </a:r>
            <a:r>
              <a:rPr lang="fr-FR" dirty="0" err="1"/>
              <a:t>Fame</a:t>
            </a:r>
            <a:r>
              <a:rPr lang="fr-FR" dirty="0"/>
              <a:t> (contractuel étudiant 67h) du 08-09-25 au 30-06-26</a:t>
            </a:r>
          </a:p>
          <a:p>
            <a:pPr lvl="2"/>
            <a:r>
              <a:rPr lang="fr-FR" dirty="0"/>
              <a:t> </a:t>
            </a:r>
          </a:p>
          <a:p>
            <a:pPr lvl="2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49C6F1E-EAB4-4CFC-A233-0BDCA7CA5E7D}"/>
              </a:ext>
            </a:extLst>
          </p:cNvPr>
          <p:cNvSpPr txBox="1"/>
          <p:nvPr/>
        </p:nvSpPr>
        <p:spPr>
          <a:xfrm>
            <a:off x="309920" y="2753787"/>
            <a:ext cx="85055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Départ de Virginie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Lavauzelle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30-09-2025 </a:t>
            </a:r>
            <a:r>
              <a:rPr lang="fr-FR" dirty="0"/>
              <a:t>(transfert sur un poste à mi-temps)</a:t>
            </a:r>
          </a:p>
          <a:p>
            <a:endParaRPr lang="fr-FR" sz="800" dirty="0"/>
          </a:p>
          <a:p>
            <a:pPr marL="1200150" lvl="2" indent="-285750">
              <a:buFont typeface="Symbol" panose="05050102010706020507" pitchFamily="18" charset="2"/>
              <a:buChar char="Þ"/>
            </a:pPr>
            <a:r>
              <a:rPr lang="fr-FR" dirty="0"/>
              <a:t>Remplacée par </a:t>
            </a:r>
            <a:r>
              <a:rPr lang="fr-FR" dirty="0" err="1"/>
              <a:t>Marieke</a:t>
            </a:r>
            <a:r>
              <a:rPr lang="fr-FR" dirty="0"/>
              <a:t> Parat, contractuelle BIATSS cat B, du 01-10-25 au 31-08-26</a:t>
            </a:r>
          </a:p>
          <a:p>
            <a:pPr lvl="2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E14ED83-3D03-4FCE-AE58-634A5DA1222F}"/>
              </a:ext>
            </a:extLst>
          </p:cNvPr>
          <p:cNvSpPr txBox="1"/>
          <p:nvPr/>
        </p:nvSpPr>
        <p:spPr>
          <a:xfrm>
            <a:off x="328523" y="4149080"/>
            <a:ext cx="8277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endParaRPr lang="fr-F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Recrutement d’un contractuel étudiant 67h </a:t>
            </a:r>
            <a:r>
              <a:rPr lang="fr-FR" dirty="0"/>
              <a:t>– Maxime Coste,  du 08-09-25 au 30-06-26 pour l’aide au développement des nouveaux évènements issus du dialogue de gestion et portés par le CED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CF9DF30-666C-4171-9C13-78251E69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91228" y="6492875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5</a:t>
            </a:fld>
            <a:r>
              <a:rPr lang="fr-FR" dirty="0"/>
              <a:t> - AA</a:t>
            </a:r>
          </a:p>
        </p:txBody>
      </p:sp>
    </p:spTree>
    <p:extLst>
      <p:ext uri="{BB962C8B-B14F-4D97-AF65-F5344CB8AC3E}">
        <p14:creationId xmlns:p14="http://schemas.microsoft.com/office/powerpoint/2010/main" val="313292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5B1D93-97B4-4276-B4B1-22875435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188" y="6426412"/>
            <a:ext cx="2133600" cy="365125"/>
          </a:xfrm>
        </p:spPr>
        <p:txBody>
          <a:bodyPr/>
          <a:lstStyle/>
          <a:p>
            <a:fld id="{7D173AF4-0B6B-4796-9C22-7DBB8CDEDD4E}" type="slidenum">
              <a:rPr lang="fr-FR" smtClean="0"/>
              <a:pPr/>
              <a:t>6</a:t>
            </a:fld>
            <a:r>
              <a:rPr lang="fr-FR" dirty="0"/>
              <a:t> -AA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DFC82F9-FE27-4F55-B1C9-D10E34B4BFFB}"/>
              </a:ext>
            </a:extLst>
          </p:cNvPr>
          <p:cNvCxnSpPr>
            <a:cxnSpLocks/>
          </p:cNvCxnSpPr>
          <p:nvPr/>
        </p:nvCxnSpPr>
        <p:spPr>
          <a:xfrm>
            <a:off x="2709845" y="1780651"/>
            <a:ext cx="678341" cy="0"/>
          </a:xfrm>
          <a:prstGeom prst="line">
            <a:avLst/>
          </a:prstGeom>
          <a:noFill/>
          <a:ln w="3175" cap="flat" cmpd="sng" algn="ctr">
            <a:solidFill>
              <a:srgbClr val="C00000"/>
            </a:solidFill>
            <a:prstDash val="lgDashDot"/>
            <a:miter lim="800000"/>
          </a:ln>
          <a:effectLst/>
        </p:spPr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40B6DCC-F820-40D9-9572-2109FBECAC31}"/>
              </a:ext>
            </a:extLst>
          </p:cNvPr>
          <p:cNvCxnSpPr>
            <a:cxnSpLocks/>
          </p:cNvCxnSpPr>
          <p:nvPr/>
        </p:nvCxnSpPr>
        <p:spPr>
          <a:xfrm>
            <a:off x="7063938" y="2697856"/>
            <a:ext cx="0" cy="573537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16CDF7E-A6FA-4332-8CD6-BDDAFC85D58E}"/>
              </a:ext>
            </a:extLst>
          </p:cNvPr>
          <p:cNvCxnSpPr>
            <a:cxnSpLocks/>
          </p:cNvCxnSpPr>
          <p:nvPr/>
        </p:nvCxnSpPr>
        <p:spPr>
          <a:xfrm>
            <a:off x="6028141" y="1567523"/>
            <a:ext cx="417577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CA64BD3-A293-4E3D-A9B7-26B2A4E3437C}"/>
              </a:ext>
            </a:extLst>
          </p:cNvPr>
          <p:cNvCxnSpPr>
            <a:cxnSpLocks/>
          </p:cNvCxnSpPr>
          <p:nvPr/>
        </p:nvCxnSpPr>
        <p:spPr>
          <a:xfrm>
            <a:off x="5610564" y="1780651"/>
            <a:ext cx="417577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01DCEE7-D26C-40A8-81B6-E9649E9B9908}"/>
              </a:ext>
            </a:extLst>
          </p:cNvPr>
          <p:cNvCxnSpPr>
            <a:cxnSpLocks/>
          </p:cNvCxnSpPr>
          <p:nvPr/>
        </p:nvCxnSpPr>
        <p:spPr>
          <a:xfrm>
            <a:off x="6028141" y="1993779"/>
            <a:ext cx="417577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8D7CB4A-FD5E-4CD6-8C91-FD50A5418463}"/>
              </a:ext>
            </a:extLst>
          </p:cNvPr>
          <p:cNvCxnSpPr>
            <a:cxnSpLocks/>
          </p:cNvCxnSpPr>
          <p:nvPr/>
        </p:nvCxnSpPr>
        <p:spPr>
          <a:xfrm>
            <a:off x="2227517" y="2697856"/>
            <a:ext cx="4836421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B0C4E56-D502-45F9-AE81-4EC33C240DB3}"/>
              </a:ext>
            </a:extLst>
          </p:cNvPr>
          <p:cNvCxnSpPr>
            <a:cxnSpLocks/>
          </p:cNvCxnSpPr>
          <p:nvPr/>
        </p:nvCxnSpPr>
        <p:spPr>
          <a:xfrm>
            <a:off x="6028141" y="1567523"/>
            <a:ext cx="0" cy="426256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CACD56A-D824-4C8F-8936-FAF0EAC019B7}"/>
              </a:ext>
            </a:extLst>
          </p:cNvPr>
          <p:cNvCxnSpPr>
            <a:cxnSpLocks/>
          </p:cNvCxnSpPr>
          <p:nvPr/>
        </p:nvCxnSpPr>
        <p:spPr>
          <a:xfrm>
            <a:off x="4530323" y="1751741"/>
            <a:ext cx="0" cy="946115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2DFE9FC-7D3F-44C2-9833-7AA01CBD72F1}"/>
              </a:ext>
            </a:extLst>
          </p:cNvPr>
          <p:cNvSpPr/>
          <p:nvPr/>
        </p:nvSpPr>
        <p:spPr>
          <a:xfrm>
            <a:off x="312245" y="1507837"/>
            <a:ext cx="2332518" cy="545627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>
            <a:glow rad="101600">
              <a:srgbClr val="C00000">
                <a:alpha val="6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VP Formation Doctorale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Jacques PERICARD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B74760A-312E-469A-8745-1E60B2E88694}"/>
              </a:ext>
            </a:extLst>
          </p:cNvPr>
          <p:cNvSpPr txBox="1"/>
          <p:nvPr/>
        </p:nvSpPr>
        <p:spPr>
          <a:xfrm>
            <a:off x="4634100" y="3252416"/>
            <a:ext cx="4052700" cy="1910203"/>
          </a:xfrm>
          <a:prstGeom prst="rect">
            <a:avLst/>
          </a:prstGeom>
          <a:solidFill>
            <a:sysClr val="window" lastClr="FFFFFF"/>
          </a:solidFill>
          <a:ln w="9525">
            <a:solidFill>
              <a:schemeClr val="accent2"/>
            </a:solidFill>
          </a:ln>
          <a:effectLst>
            <a:glow rad="1397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rPr>
              <a:t>Cellule Professionnalisation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rPr>
              <a:t>valorisation, carrière</a:t>
            </a:r>
          </a:p>
          <a:p>
            <a:pPr marL="0" marR="0" lvl="0" indent="0" algn="ctr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(1 </a:t>
            </a:r>
            <a:r>
              <a:rPr kumimoji="0" lang="fr-FR" sz="788" b="0" i="1" u="none" strike="noStrike" kern="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Etp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 cat A, 1 </a:t>
            </a:r>
            <a:r>
              <a:rPr kumimoji="0" lang="fr-FR" sz="788" b="0" i="1" u="none" strike="noStrike" kern="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Etp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 cat B, 1 contrat étudiant)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Responsable : Frédérique SAVIGNAT</a:t>
            </a: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75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Formations transversales, Gestion pédagogique, Devenir des Docteurs, Actions de valorisation, Evènementiel  </a:t>
            </a: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Gestionnaire de formation et activités de valorisation : </a:t>
            </a: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Marieke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 PARAT</a:t>
            </a: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Assistant évènementiel : Maxime COSTE</a:t>
            </a: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E1A411-C783-4E66-8E37-21F639731DE6}"/>
              </a:ext>
            </a:extLst>
          </p:cNvPr>
          <p:cNvSpPr/>
          <p:nvPr/>
        </p:nvSpPr>
        <p:spPr>
          <a:xfrm>
            <a:off x="3278046" y="1436364"/>
            <a:ext cx="2332518" cy="63075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>
            <a:glow rad="101600">
              <a:srgbClr val="C00000">
                <a:alpha val="6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Direction administrative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fr-FR" sz="788" b="0" i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Etp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cat A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1" u="none" strike="noStrike" kern="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Aurélie ANGLERAUD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5BD8A4-3052-4009-AEDF-07B8250AEE5C}"/>
              </a:ext>
            </a:extLst>
          </p:cNvPr>
          <p:cNvSpPr/>
          <p:nvPr/>
        </p:nvSpPr>
        <p:spPr>
          <a:xfrm>
            <a:off x="256030" y="3271393"/>
            <a:ext cx="4002469" cy="220793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>
            <a:glow rad="101600">
              <a:srgbClr val="C00000">
                <a:alpha val="6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Cellule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Etudes Doctorales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88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788" b="0" i="1" u="none" strike="noStrike" kern="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Etp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cat B, 2 </a:t>
            </a:r>
            <a:r>
              <a:rPr kumimoji="0" lang="fr-FR" sz="788" b="0" i="1" u="none" strike="noStrike" kern="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Etp</a:t>
            </a:r>
            <a:r>
              <a:rPr kumimoji="0" lang="fr-FR" sz="788" b="0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cat C, 1 contrat étudiant)</a:t>
            </a:r>
            <a:endParaRPr kumimoji="0" lang="fr-FR" sz="788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1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Responsable : Claire Buisson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5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 administrative des écoles doctorales et suivi individuel des doctorants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75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(Appui au pilotage des Ecoles Doctorales, Organisation et suivi des recrutements, CSI, formations scientifiques, Inscriptions)</a:t>
            </a:r>
            <a:endParaRPr kumimoji="0" lang="fr-FR" sz="600" b="1" i="1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28588" marR="0" lvl="0" indent="-128588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788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 de gestion ED Sciences et Ingénierie  : </a:t>
            </a: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Serigne FAME </a:t>
            </a:r>
          </a:p>
          <a:p>
            <a:pPr marL="128588" marR="0" lvl="0" indent="-128588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788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 de gestion ED Littératures, Sciences Humaines et Sociales : </a:t>
            </a: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Dorian GUILLON</a:t>
            </a:r>
          </a:p>
          <a:p>
            <a:pPr marL="128588" marR="0" lvl="0" indent="-128588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788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Assistante de gestion ED Biologie, Chimie, Santé : </a:t>
            </a: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Fanny ESCURE</a:t>
            </a:r>
          </a:p>
          <a:p>
            <a:pPr marL="128588" marR="0" lvl="0" indent="-128588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788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Assistante de gestion ED Gouvernance des Institutions et des Organisations : </a:t>
            </a: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Fanny ESCURE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Soutenances, diplomation 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Dorian GUILLON</a:t>
            </a:r>
            <a:endParaRPr kumimoji="0" lang="fr-FR" sz="788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HDR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88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Fanny ESCURE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88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88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4D21145B-3955-4717-909B-14DF17E7858E}"/>
              </a:ext>
            </a:extLst>
          </p:cNvPr>
          <p:cNvCxnSpPr>
            <a:cxnSpLocks/>
          </p:cNvCxnSpPr>
          <p:nvPr/>
        </p:nvCxnSpPr>
        <p:spPr>
          <a:xfrm>
            <a:off x="262624" y="3789040"/>
            <a:ext cx="3953271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ysDash"/>
            <a:miter lim="800000"/>
          </a:ln>
          <a:effectLst/>
        </p:spPr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FB286F5F-AAF9-45F8-8434-0AC1A30C78B3}"/>
              </a:ext>
            </a:extLst>
          </p:cNvPr>
          <p:cNvSpPr txBox="1"/>
          <p:nvPr/>
        </p:nvSpPr>
        <p:spPr>
          <a:xfrm>
            <a:off x="6279137" y="1436364"/>
            <a:ext cx="2564181" cy="230832"/>
          </a:xfrm>
          <a:prstGeom prst="rect">
            <a:avLst/>
          </a:prstGeom>
          <a:solidFill>
            <a:sysClr val="window" lastClr="FFFFFF"/>
          </a:solidFill>
          <a:ln w="9525">
            <a:solidFill>
              <a:srgbClr val="C00000"/>
            </a:solidFill>
          </a:ln>
          <a:effectLst>
            <a:glow rad="1397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Assistant de communication: Aurélie LACOMBE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C13C7E2-B6D1-4A0B-B1DD-0296A4DBC9AC}"/>
              </a:ext>
            </a:extLst>
          </p:cNvPr>
          <p:cNvCxnSpPr>
            <a:cxnSpLocks/>
          </p:cNvCxnSpPr>
          <p:nvPr/>
        </p:nvCxnSpPr>
        <p:spPr>
          <a:xfrm>
            <a:off x="280628" y="5158525"/>
            <a:ext cx="3953271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ysDash"/>
            <a:miter lim="800000"/>
          </a:ln>
          <a:effectLst/>
        </p:spPr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CA0DA143-6C1C-4CA7-9C48-8365DDFBAF10}"/>
              </a:ext>
            </a:extLst>
          </p:cNvPr>
          <p:cNvSpPr txBox="1"/>
          <p:nvPr/>
        </p:nvSpPr>
        <p:spPr>
          <a:xfrm>
            <a:off x="6279137" y="1904597"/>
            <a:ext cx="2564180" cy="230832"/>
          </a:xfrm>
          <a:prstGeom prst="rect">
            <a:avLst/>
          </a:prstGeom>
          <a:solidFill>
            <a:sysClr val="window" lastClr="FFFFFF"/>
          </a:solidFill>
          <a:ln w="9525">
            <a:solidFill>
              <a:srgbClr val="C00000"/>
            </a:solidFill>
          </a:ln>
          <a:effectLst>
            <a:glow rad="1397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67270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</a:rPr>
              <a:t>Gestionnaire financière et RH : Elena AGUZOU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6DF4D7-62FB-40DA-B485-86D79F0EF225}"/>
              </a:ext>
            </a:extLst>
          </p:cNvPr>
          <p:cNvSpPr/>
          <p:nvPr/>
        </p:nvSpPr>
        <p:spPr>
          <a:xfrm>
            <a:off x="228600" y="5999415"/>
            <a:ext cx="8686799" cy="56791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55299A3B-DD50-4D95-A105-6F8542E46C14}"/>
              </a:ext>
            </a:extLst>
          </p:cNvPr>
          <p:cNvSpPr/>
          <p:nvPr/>
        </p:nvSpPr>
        <p:spPr>
          <a:xfrm>
            <a:off x="4490276" y="6046547"/>
            <a:ext cx="2097758" cy="492366"/>
          </a:xfrm>
          <a:prstGeom prst="roundRect">
            <a:avLst/>
          </a:prstGeom>
          <a:solidFill>
            <a:srgbClr val="70AD47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Ecole Doctorale Littératures, Sciences de l’Homme et de la Société- LSHS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</a:t>
            </a:r>
            <a:r>
              <a:rPr kumimoji="0" lang="fr-FR" sz="75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Soazig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VILLERBU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Adjoint : Choukri BEN AYED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8C5193A9-D8A0-4A46-9E9C-0032328B5591}"/>
              </a:ext>
            </a:extLst>
          </p:cNvPr>
          <p:cNvSpPr/>
          <p:nvPr/>
        </p:nvSpPr>
        <p:spPr>
          <a:xfrm>
            <a:off x="6648181" y="6046547"/>
            <a:ext cx="2240460" cy="492366"/>
          </a:xfrm>
          <a:prstGeom prst="roundRect">
            <a:avLst/>
          </a:prstGeom>
          <a:solidFill>
            <a:srgbClr val="70AD47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Ecole Doctorale Gouvernance des Institutions et des Organisations- GIO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Delphine THARAUD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Adjoint : Isabelle DISTINGUIN</a:t>
            </a:r>
            <a:endParaRPr kumimoji="0" lang="fr-FR" sz="75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2E426AA9-C7BE-438B-9959-EA7B680D131E}"/>
              </a:ext>
            </a:extLst>
          </p:cNvPr>
          <p:cNvSpPr/>
          <p:nvPr/>
        </p:nvSpPr>
        <p:spPr>
          <a:xfrm>
            <a:off x="2339307" y="6046547"/>
            <a:ext cx="2097758" cy="492365"/>
          </a:xfrm>
          <a:prstGeom prst="roundRect">
            <a:avLst/>
          </a:prstGeom>
          <a:solidFill>
            <a:srgbClr val="70AD47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Ecole Doctorale </a:t>
            </a:r>
            <a:r>
              <a:rPr kumimoji="0" lang="el-G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Ω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 : Biologie, Chimie, Santé - BCS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Mireille VERDIER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Adjoint : Vincent CHALEIX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4A0AF20C-836B-4576-BF52-D59C85228CF1}"/>
              </a:ext>
            </a:extLst>
          </p:cNvPr>
          <p:cNvSpPr/>
          <p:nvPr/>
        </p:nvSpPr>
        <p:spPr>
          <a:xfrm>
            <a:off x="262624" y="6050902"/>
            <a:ext cx="2007068" cy="492365"/>
          </a:xfrm>
          <a:prstGeom prst="roundRect">
            <a:avLst/>
          </a:prstGeom>
          <a:solidFill>
            <a:srgbClr val="70AD47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Ecole Doctorale Sciences et Ingénierie - S&amp;I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Anne JULIEN VERGONJANNE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</a:t>
            </a:r>
            <a:r>
              <a:rPr kumimoji="0" lang="fr-FR" sz="7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Adjoints : Véronique DELUCHAT, Christelle DUBLANCHE TIXIER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4436EF3C-DC05-4914-A2D5-53349C6B80E1}"/>
              </a:ext>
            </a:extLst>
          </p:cNvPr>
          <p:cNvCxnSpPr>
            <a:cxnSpLocks/>
          </p:cNvCxnSpPr>
          <p:nvPr/>
        </p:nvCxnSpPr>
        <p:spPr>
          <a:xfrm>
            <a:off x="256030" y="4797152"/>
            <a:ext cx="3953271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ysDash"/>
            <a:miter lim="800000"/>
          </a:ln>
          <a:effectLst/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BF444292-32E5-40B4-9DD8-035B52FA1726}"/>
              </a:ext>
            </a:extLst>
          </p:cNvPr>
          <p:cNvCxnSpPr>
            <a:cxnSpLocks/>
          </p:cNvCxnSpPr>
          <p:nvPr/>
        </p:nvCxnSpPr>
        <p:spPr>
          <a:xfrm>
            <a:off x="2227517" y="2697856"/>
            <a:ext cx="0" cy="573537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sp>
        <p:nvSpPr>
          <p:cNvPr id="29" name="Titre 1">
            <a:extLst>
              <a:ext uri="{FF2B5EF4-FFF2-40B4-BE49-F238E27FC236}">
                <a16:creationId xmlns:a16="http://schemas.microsoft.com/office/drawing/2014/main" id="{C1CBFF42-3DFE-471C-B9C2-FE282F79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 dirty="0"/>
              <a:t>Point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290814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34A4D4-3038-4DD9-944A-71A1DA6C5ED9}"/>
              </a:ext>
            </a:extLst>
          </p:cNvPr>
          <p:cNvSpPr/>
          <p:nvPr/>
        </p:nvSpPr>
        <p:spPr>
          <a:xfrm>
            <a:off x="1547664" y="2351782"/>
            <a:ext cx="6048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3200" b="1" dirty="0">
                <a:solidFill>
                  <a:schemeClr val="bg1"/>
                </a:solidFill>
                <a:cs typeface="Arial" panose="020B0604020202020204" pitchFamily="34" charset="0"/>
              </a:rPr>
              <a:t>Budget : Bilan 2025 et prévisionnel 2026</a:t>
            </a:r>
          </a:p>
        </p:txBody>
      </p:sp>
    </p:spTree>
    <p:extLst>
      <p:ext uri="{BB962C8B-B14F-4D97-AF65-F5344CB8AC3E}">
        <p14:creationId xmlns:p14="http://schemas.microsoft.com/office/powerpoint/2010/main" val="59130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69A9A6A3-587B-4979-9486-517C9BAB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613"/>
          </a:xfrm>
        </p:spPr>
        <p:txBody>
          <a:bodyPr/>
          <a:lstStyle/>
          <a:p>
            <a:r>
              <a:rPr lang="fr-FR" sz="2400" dirty="0"/>
              <a:t>Budget bilan : Suivi de l’exécution budgétaire 2025</a:t>
            </a:r>
            <a:endParaRPr lang="fr-FR" sz="2400" strike="dblStrike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6F30F72-AE1D-4AD7-A959-EC61123D0460}"/>
              </a:ext>
            </a:extLst>
          </p:cNvPr>
          <p:cNvSpPr txBox="1"/>
          <p:nvPr/>
        </p:nvSpPr>
        <p:spPr>
          <a:xfrm>
            <a:off x="1808946" y="1258666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Notification budgétaire 2025 CED =&gt;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218 K€ </a:t>
            </a:r>
          </a:p>
        </p:txBody>
      </p:sp>
      <p:graphicFrame>
        <p:nvGraphicFramePr>
          <p:cNvPr id="8" name="Espace réservé du contenu 4">
            <a:extLst>
              <a:ext uri="{FF2B5EF4-FFF2-40B4-BE49-F238E27FC236}">
                <a16:creationId xmlns:a16="http://schemas.microsoft.com/office/drawing/2014/main" id="{B5211AAD-EBF7-4D11-B35B-AE3595E2F1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4617769"/>
              </p:ext>
            </p:extLst>
          </p:nvPr>
        </p:nvGraphicFramePr>
        <p:xfrm>
          <a:off x="206262" y="2708920"/>
          <a:ext cx="8731476" cy="3300521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751112">
                  <a:extLst>
                    <a:ext uri="{9D8B030D-6E8A-4147-A177-3AD203B41FA5}">
                      <a16:colId xmlns:a16="http://schemas.microsoft.com/office/drawing/2014/main" val="359659543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03408922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74238960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30820907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7457483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48154867"/>
                    </a:ext>
                  </a:extLst>
                </a:gridCol>
                <a:gridCol w="1219724">
                  <a:extLst>
                    <a:ext uri="{9D8B030D-6E8A-4147-A177-3AD203B41FA5}">
                      <a16:colId xmlns:a16="http://schemas.microsoft.com/office/drawing/2014/main" val="728672775"/>
                    </a:ext>
                  </a:extLst>
                </a:gridCol>
              </a:tblGrid>
              <a:tr h="890640"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ysClr val="windowText" lastClr="000000"/>
                          </a:solidFill>
                        </a:rPr>
                        <a:t>CP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ysClr val="windowText" lastClr="000000"/>
                          </a:solidFill>
                        </a:rPr>
                        <a:t>Disponible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</a:rPr>
                        <a:t>au 30-10-25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ysClr val="windowText" lastClr="000000"/>
                          </a:solidFill>
                        </a:rPr>
                        <a:t>AE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ysClr val="windowText" lastClr="000000"/>
                          </a:solidFill>
                        </a:rPr>
                        <a:t>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ysClr val="windowText" lastClr="000000"/>
                          </a:solidFill>
                        </a:rPr>
                        <a:t>Taux de consommation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585296"/>
                  </a:ext>
                </a:extLst>
              </a:tr>
              <a:tr h="1014493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 SOUS TOTAL 1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(Structure CED)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</a:rPr>
                        <a:t>91 768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13 317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103 853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25 402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85,5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551832"/>
                  </a:ext>
                </a:extLst>
              </a:tr>
              <a:tr h="75038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SOUS TOTAL 2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(ED)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97 200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41 930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108 000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52 730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57 %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829028"/>
                  </a:ext>
                </a:extLst>
              </a:tr>
              <a:tr h="64500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188 968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55 247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218 853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78 132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71 %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004669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CE94A3FD-2860-47A5-A9E4-523071B21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98673"/>
              </p:ext>
            </p:extLst>
          </p:nvPr>
        </p:nvGraphicFramePr>
        <p:xfrm>
          <a:off x="4160736" y="2708919"/>
          <a:ext cx="1368152" cy="32985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693340593"/>
                    </a:ext>
                  </a:extLst>
                </a:gridCol>
              </a:tblGrid>
              <a:tr h="904524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Engagements au 30-10-2025</a:t>
                      </a: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53132"/>
                  </a:ext>
                </a:extLst>
              </a:tr>
              <a:tr h="986587">
                <a:tc>
                  <a:txBody>
                    <a:bodyPr/>
                    <a:lstStyle/>
                    <a:p>
                      <a:pPr algn="ctr"/>
                      <a:r>
                        <a:rPr lang="fr-FR" sz="1800" b="1" i="0" dirty="0">
                          <a:solidFill>
                            <a:schemeClr val="tx1"/>
                          </a:solidFill>
                        </a:rPr>
                        <a:t>78 451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6846018"/>
                  </a:ext>
                </a:extLst>
              </a:tr>
              <a:tr h="7731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dirty="0">
                          <a:solidFill>
                            <a:schemeClr val="tx2"/>
                          </a:solidFill>
                        </a:rPr>
                        <a:t>55 270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7589134"/>
                  </a:ext>
                </a:extLst>
              </a:tr>
              <a:tr h="63423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2"/>
                          </a:solidFill>
                        </a:rPr>
                        <a:t>133 721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010312"/>
                  </a:ext>
                </a:extLst>
              </a:tr>
            </a:tbl>
          </a:graphicData>
        </a:graphic>
      </p:graphicFrame>
      <p:grpSp>
        <p:nvGrpSpPr>
          <p:cNvPr id="4" name="Groupe 3">
            <a:extLst>
              <a:ext uri="{FF2B5EF4-FFF2-40B4-BE49-F238E27FC236}">
                <a16:creationId xmlns:a16="http://schemas.microsoft.com/office/drawing/2014/main" id="{A0BD9605-E7D5-4183-8EDA-1ACE081C5773}"/>
              </a:ext>
            </a:extLst>
          </p:cNvPr>
          <p:cNvGrpSpPr/>
          <p:nvPr/>
        </p:nvGrpSpPr>
        <p:grpSpPr>
          <a:xfrm>
            <a:off x="2411760" y="2121007"/>
            <a:ext cx="3960440" cy="587911"/>
            <a:chOff x="2411760" y="1628798"/>
            <a:chExt cx="3960440" cy="587911"/>
          </a:xfrm>
        </p:grpSpPr>
        <p:sp>
          <p:nvSpPr>
            <p:cNvPr id="3" name="Flèche : courbe vers le haut 2">
              <a:extLst>
                <a:ext uri="{FF2B5EF4-FFF2-40B4-BE49-F238E27FC236}">
                  <a16:creationId xmlns:a16="http://schemas.microsoft.com/office/drawing/2014/main" id="{CEB6F157-F264-4BED-85BB-F138DC976BCB}"/>
                </a:ext>
              </a:extLst>
            </p:cNvPr>
            <p:cNvSpPr/>
            <p:nvPr/>
          </p:nvSpPr>
          <p:spPr>
            <a:xfrm rot="10800000">
              <a:off x="2411760" y="1628800"/>
              <a:ext cx="2376264" cy="587909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lèche : courbe vers le haut 12">
              <a:extLst>
                <a:ext uri="{FF2B5EF4-FFF2-40B4-BE49-F238E27FC236}">
                  <a16:creationId xmlns:a16="http://schemas.microsoft.com/office/drawing/2014/main" id="{C8F6FBC7-1DB1-46C2-9D75-D63EF805C0FD}"/>
                </a:ext>
              </a:extLst>
            </p:cNvPr>
            <p:cNvSpPr/>
            <p:nvPr/>
          </p:nvSpPr>
          <p:spPr>
            <a:xfrm rot="10800000" flipH="1">
              <a:off x="4685576" y="1628798"/>
              <a:ext cx="1686624" cy="587910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Espace réservé du numéro de diapositive 3">
            <a:extLst>
              <a:ext uri="{FF2B5EF4-FFF2-40B4-BE49-F238E27FC236}">
                <a16:creationId xmlns:a16="http://schemas.microsoft.com/office/drawing/2014/main" id="{F43560D9-5E6A-48FD-9CCC-63AE0057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061482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C6F5F-00B9-4C49-A5B2-9A05CA597B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+mn-cs"/>
              </a:rPr>
              <a:t>-AA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11698AC-2F10-4339-9006-35901E43612D}"/>
              </a:ext>
            </a:extLst>
          </p:cNvPr>
          <p:cNvSpPr/>
          <p:nvPr/>
        </p:nvSpPr>
        <p:spPr>
          <a:xfrm>
            <a:off x="7920071" y="5445224"/>
            <a:ext cx="766729" cy="432048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94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">
            <a:extLst>
              <a:ext uri="{FF2B5EF4-FFF2-40B4-BE49-F238E27FC236}">
                <a16:creationId xmlns:a16="http://schemas.microsoft.com/office/drawing/2014/main" id="{42E30179-66AA-42E4-B738-DBEB7E672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065"/>
            <a:ext cx="8964488" cy="836613"/>
          </a:xfrm>
        </p:spPr>
        <p:txBody>
          <a:bodyPr/>
          <a:lstStyle/>
          <a:p>
            <a:r>
              <a:rPr lang="fr-FR" sz="2400" dirty="0"/>
              <a:t>Prévisionnel 2026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1E53A5B-A52D-4796-A1AC-EB48C50C0AF4}"/>
              </a:ext>
            </a:extLst>
          </p:cNvPr>
          <p:cNvGrpSpPr/>
          <p:nvPr/>
        </p:nvGrpSpPr>
        <p:grpSpPr>
          <a:xfrm>
            <a:off x="233772" y="1366946"/>
            <a:ext cx="8569422" cy="4335443"/>
            <a:chOff x="233772" y="1366946"/>
            <a:chExt cx="8569422" cy="4335443"/>
          </a:xfrm>
        </p:grpSpPr>
        <p:sp>
          <p:nvSpPr>
            <p:cNvPr id="3" name="Rectangle 2"/>
            <p:cNvSpPr/>
            <p:nvPr/>
          </p:nvSpPr>
          <p:spPr>
            <a:xfrm>
              <a:off x="340805" y="1947515"/>
              <a:ext cx="8462389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fr-FR" sz="900" b="1" dirty="0">
                <a:solidFill>
                  <a:srgbClr val="666666"/>
                </a:solidFill>
                <a:latin typeface="arial" panose="020B0604020202020204" pitchFamily="34" charset="0"/>
              </a:endParaRPr>
            </a:p>
            <a:p>
              <a:pPr marL="285750" indent="-285750" algn="just">
                <a:spcBef>
                  <a:spcPts val="600"/>
                </a:spcBef>
                <a:buFont typeface="Symbol" panose="05050102010706020507" pitchFamily="18" charset="2"/>
                <a:buChar char="Þ"/>
              </a:pPr>
              <a:r>
                <a:rPr lang="fr-FR" sz="2000" dirty="0">
                  <a:latin typeface="arial" panose="020B0604020202020204" pitchFamily="34" charset="0"/>
                </a:rPr>
                <a:t> Dotation globale 2026 du CED : </a:t>
              </a:r>
              <a:r>
                <a:rPr lang="fr-FR" sz="20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200 k€ </a:t>
              </a:r>
            </a:p>
            <a:p>
              <a:pPr marL="285750" indent="-285750" algn="just">
                <a:spcBef>
                  <a:spcPts val="600"/>
                </a:spcBef>
                <a:buFont typeface="Symbol" panose="05050102010706020507" pitchFamily="18" charset="2"/>
                <a:buChar char="Þ"/>
              </a:pPr>
              <a:endParaRPr lang="fr-FR" sz="1200" dirty="0">
                <a:latin typeface="arial" panose="020B0604020202020204" pitchFamily="34" charset="0"/>
              </a:endParaRPr>
            </a:p>
            <a:p>
              <a:pPr marL="285750" indent="-285750" algn="just">
                <a:spcBef>
                  <a:spcPts val="600"/>
                </a:spcBef>
                <a:buFont typeface="Symbol" panose="05050102010706020507" pitchFamily="18" charset="2"/>
                <a:buChar char="Þ"/>
              </a:pPr>
              <a:r>
                <a:rPr lang="fr-FR" sz="2000" dirty="0">
                  <a:latin typeface="arial" panose="020B0604020202020204" pitchFamily="34" charset="0"/>
                </a:rPr>
                <a:t> 20% de la dotation globale gelé en début d’exercice, soit pour le CED + ED = 40k€</a:t>
              </a:r>
            </a:p>
            <a:p>
              <a:pPr algn="just">
                <a:spcBef>
                  <a:spcPts val="600"/>
                </a:spcBef>
              </a:pPr>
              <a:endParaRPr lang="fr-FR" sz="1200" dirty="0">
                <a:latin typeface="arial" panose="020B0604020202020204" pitchFamily="34" charset="0"/>
              </a:endParaRPr>
            </a:p>
            <a:p>
              <a:pPr marL="285750" indent="-285750" algn="just">
                <a:spcBef>
                  <a:spcPts val="600"/>
                </a:spcBef>
                <a:buFont typeface="Symbol" panose="05050102010706020507" pitchFamily="18" charset="2"/>
                <a:buChar char="Þ"/>
              </a:pPr>
              <a:r>
                <a:rPr lang="fr-FR" sz="2000" dirty="0">
                  <a:latin typeface="arial" panose="020B0604020202020204" pitchFamily="34" charset="0"/>
                </a:rPr>
                <a:t> Dégel de 10% en septembre puis 10% éventuellement sur justificatif</a:t>
              </a:r>
            </a:p>
            <a:p>
              <a:pPr algn="just">
                <a:spcBef>
                  <a:spcPts val="600"/>
                </a:spcBef>
              </a:pPr>
              <a:endParaRPr lang="fr-FR" sz="2000" dirty="0">
                <a:latin typeface="arial" panose="020B0604020202020204" pitchFamily="34" charset="0"/>
              </a:endParaRPr>
            </a:p>
            <a:p>
              <a:pPr marL="285750" indent="-285750" algn="just">
                <a:spcBef>
                  <a:spcPts val="600"/>
                </a:spcBef>
                <a:buFont typeface="Symbol" panose="05050102010706020507" pitchFamily="18" charset="2"/>
                <a:buChar char="Þ"/>
              </a:pPr>
              <a:r>
                <a:rPr lang="fr-FR" sz="2000" dirty="0">
                  <a:latin typeface="arial" panose="020B0604020202020204" pitchFamily="34" charset="0"/>
                </a:rPr>
                <a:t>Envoi du BI 2026 le 7-11-25 au plus tard</a:t>
              </a:r>
            </a:p>
            <a:p>
              <a:pPr algn="just">
                <a:spcBef>
                  <a:spcPts val="600"/>
                </a:spcBef>
              </a:pPr>
              <a:endParaRPr lang="fr-FR" sz="2000" dirty="0">
                <a:latin typeface="arial" panose="020B0604020202020204" pitchFamily="34" charset="0"/>
              </a:endParaRPr>
            </a:p>
            <a:p>
              <a:pPr algn="just">
                <a:spcBef>
                  <a:spcPts val="600"/>
                </a:spcBef>
              </a:pPr>
              <a:endParaRPr lang="fr-FR" sz="2000" dirty="0">
                <a:latin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C3703EB-AA29-49A9-BD7F-F9239206BEBF}"/>
                </a:ext>
              </a:extLst>
            </p:cNvPr>
            <p:cNvSpPr/>
            <p:nvPr/>
          </p:nvSpPr>
          <p:spPr>
            <a:xfrm>
              <a:off x="233772" y="1366946"/>
              <a:ext cx="84969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fr-FR" sz="2400" b="1" dirty="0">
                  <a:solidFill>
                    <a:srgbClr val="C00000"/>
                  </a:solidFill>
                </a:rPr>
                <a:t> Budget 2026</a:t>
              </a:r>
            </a:p>
          </p:txBody>
        </p:sp>
      </p:grpSp>
      <p:sp>
        <p:nvSpPr>
          <p:cNvPr id="8" name="Espace réservé du numéro de diapositive 4">
            <a:extLst>
              <a:ext uri="{FF2B5EF4-FFF2-40B4-BE49-F238E27FC236}">
                <a16:creationId xmlns:a16="http://schemas.microsoft.com/office/drawing/2014/main" id="{05F4449A-BBD6-4E08-A9AE-33B70B28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64789" y="6463338"/>
            <a:ext cx="2133600" cy="365125"/>
          </a:xfrm>
        </p:spPr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fld id="{1C27CC27-44C9-43EA-9F8A-CCDF09A62C30}" type="slidenum">
              <a:rPr lang="fr-FR" altLang="fr-FR" smtClean="0"/>
              <a:pPr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r>
              <a:rPr lang="fr-FR" altLang="fr-FR" dirty="0"/>
              <a:t> - JP</a:t>
            </a: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2343CB88-A1C2-45D6-878F-5606675EEDE5}"/>
              </a:ext>
            </a:extLst>
          </p:cNvPr>
          <p:cNvCxnSpPr>
            <a:cxnSpLocks/>
          </p:cNvCxnSpPr>
          <p:nvPr/>
        </p:nvCxnSpPr>
        <p:spPr>
          <a:xfrm>
            <a:off x="6290594" y="2240867"/>
            <a:ext cx="216024" cy="216024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E1164AD3-2BDD-41F0-83D9-39B2D7C47709}"/>
              </a:ext>
            </a:extLst>
          </p:cNvPr>
          <p:cNvSpPr txBox="1"/>
          <p:nvPr/>
        </p:nvSpPr>
        <p:spPr>
          <a:xfrm>
            <a:off x="6506618" y="2148824"/>
            <a:ext cx="990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00FF"/>
                </a:solidFill>
              </a:rPr>
              <a:t>-18k€</a:t>
            </a:r>
          </a:p>
        </p:txBody>
      </p:sp>
    </p:spTree>
    <p:extLst>
      <p:ext uri="{BB962C8B-B14F-4D97-AF65-F5344CB8AC3E}">
        <p14:creationId xmlns:p14="http://schemas.microsoft.com/office/powerpoint/2010/main" val="166188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L - Présentation modèle.pot [Mode de compatibilité]" id="{1B58EACC-87A4-46D7-BE36-15F86511C372}" vid="{2195ACB5-797C-4C75-9EC5-955AB6C2FFBF}"/>
    </a:ext>
  </a:extLst>
</a:theme>
</file>

<file path=ppt/theme/theme2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L - Présentation modèle.pot [Mode de compatibilité]" id="{1B58EACC-87A4-46D7-BE36-15F86511C372}" vid="{2195ACB5-797C-4C75-9EC5-955AB6C2FFBF}"/>
    </a:ext>
  </a:extLst>
</a:theme>
</file>

<file path=ppt/theme/theme4.xml><?xml version="1.0" encoding="utf-8"?>
<a:theme xmlns:a="http://schemas.openxmlformats.org/drawingml/2006/main" name="6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L - Présentation modèle.pot [Mode de compatibilité]" id="{1B58EACC-87A4-46D7-BE36-15F86511C372}" vid="{24A5B503-4101-47DB-8C9A-B8D963C9506C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modèle_univ</Template>
  <TotalTime>13889</TotalTime>
  <Words>1520</Words>
  <Application>Microsoft Office PowerPoint</Application>
  <PresentationFormat>Affichage à l'écran (4:3)</PresentationFormat>
  <Paragraphs>425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21</vt:i4>
      </vt:variant>
    </vt:vector>
  </HeadingPairs>
  <TitlesOfParts>
    <vt:vector size="34" baseType="lpstr">
      <vt:lpstr>ＭＳ Ｐゴシック</vt:lpstr>
      <vt:lpstr>ＭＳ Ｐゴシック</vt:lpstr>
      <vt:lpstr>Arial</vt:lpstr>
      <vt:lpstr>Arial</vt:lpstr>
      <vt:lpstr>Calibri</vt:lpstr>
      <vt:lpstr>Symbol</vt:lpstr>
      <vt:lpstr>Times New Roman</vt:lpstr>
      <vt:lpstr>Wingdings</vt:lpstr>
      <vt:lpstr>2_Thème Office</vt:lpstr>
      <vt:lpstr>3_Thème Office</vt:lpstr>
      <vt:lpstr>5_Thème Office</vt:lpstr>
      <vt:lpstr>6_Thème Office</vt:lpstr>
      <vt:lpstr>1_Thème Office</vt:lpstr>
      <vt:lpstr>Réunion du Conseil du Collège des Ecoles Doctorales  Mercredi 5 novembre 2025   </vt:lpstr>
      <vt:lpstr>Présentation PowerPoint</vt:lpstr>
      <vt:lpstr>INSTITUTIONNEL : Approbation du CR du Conseil du 1er juillet 25</vt:lpstr>
      <vt:lpstr>Présentation PowerPoint</vt:lpstr>
      <vt:lpstr>Point Ressources Humaines</vt:lpstr>
      <vt:lpstr>Point Ressources Humaines</vt:lpstr>
      <vt:lpstr>Présentation PowerPoint</vt:lpstr>
      <vt:lpstr>Budget bilan : Suivi de l’exécution budgétaire 2025</vt:lpstr>
      <vt:lpstr>Prévisionnel 2026</vt:lpstr>
      <vt:lpstr>Présentation PowerPoint</vt:lpstr>
      <vt:lpstr>Présentation PowerPoint</vt:lpstr>
      <vt:lpstr>Bilan campagnes de recrutements des ED 2025 </vt:lpstr>
      <vt:lpstr>Point d’étape inscriptions et réinscriptions 2025/2026</vt:lpstr>
      <vt:lpstr>Prochaines échéances</vt:lpstr>
      <vt:lpstr>Présentation PowerPoint</vt:lpstr>
      <vt:lpstr>ÉvÈnements : Rentrée universitaire 2025-2026</vt:lpstr>
      <vt:lpstr>ÉvÈnements : Insertion professionnelle des docteurs</vt:lpstr>
      <vt:lpstr>ÉvÈnements 2025-2026</vt:lpstr>
      <vt:lpstr>ÉvÈnements 2025-2026 - prévisionnel</vt:lpstr>
      <vt:lpstr>ÉvÈnements 2025-2026</vt:lpstr>
      <vt:lpstr>Présentation PowerPoint</vt:lpstr>
    </vt:vector>
  </TitlesOfParts>
  <Company>Unilim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des directeurs d’écoles doctorales Présentation des missions du poste de Chargée de Professionnalisation des Doctorants</dc:title>
  <dc:creator>Frederique Savignat</dc:creator>
  <cp:lastModifiedBy>Claire Buisson</cp:lastModifiedBy>
  <cp:revision>988</cp:revision>
  <cp:lastPrinted>2025-11-05T08:36:36Z</cp:lastPrinted>
  <dcterms:created xsi:type="dcterms:W3CDTF">2020-09-14T08:27:01Z</dcterms:created>
  <dcterms:modified xsi:type="dcterms:W3CDTF">2025-11-05T14:19:34Z</dcterms:modified>
</cp:coreProperties>
</file>