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61" r:id="rId3"/>
    <p:sldId id="291" r:id="rId4"/>
    <p:sldId id="289" r:id="rId5"/>
    <p:sldId id="264" r:id="rId6"/>
    <p:sldId id="290" r:id="rId7"/>
    <p:sldId id="292" r:id="rId8"/>
    <p:sldId id="288" r:id="rId9"/>
    <p:sldId id="300" r:id="rId10"/>
    <p:sldId id="293" r:id="rId11"/>
    <p:sldId id="287" r:id="rId12"/>
    <p:sldId id="282" r:id="rId13"/>
    <p:sldId id="313" r:id="rId14"/>
    <p:sldId id="284" r:id="rId15"/>
    <p:sldId id="285" r:id="rId16"/>
    <p:sldId id="294" r:id="rId17"/>
    <p:sldId id="305" r:id="rId18"/>
    <p:sldId id="306" r:id="rId19"/>
    <p:sldId id="307" r:id="rId20"/>
    <p:sldId id="309" r:id="rId21"/>
    <p:sldId id="310" r:id="rId22"/>
    <p:sldId id="295" r:id="rId23"/>
    <p:sldId id="304" r:id="rId24"/>
    <p:sldId id="302" r:id="rId25"/>
    <p:sldId id="311" r:id="rId26"/>
    <p:sldId id="297" r:id="rId27"/>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Section par défaut" id="{7AEA0979-D54F-456B-BC23-2AC81A140026}">
          <p14:sldIdLst>
            <p14:sldId id="261"/>
            <p14:sldId id="291"/>
            <p14:sldId id="289"/>
            <p14:sldId id="264"/>
            <p14:sldId id="290"/>
            <p14:sldId id="292"/>
            <p14:sldId id="288"/>
            <p14:sldId id="300"/>
            <p14:sldId id="293"/>
            <p14:sldId id="287"/>
            <p14:sldId id="282"/>
            <p14:sldId id="313"/>
            <p14:sldId id="284"/>
            <p14:sldId id="285"/>
            <p14:sldId id="294"/>
            <p14:sldId id="305"/>
            <p14:sldId id="306"/>
            <p14:sldId id="307"/>
            <p14:sldId id="309"/>
            <p14:sldId id="310"/>
            <p14:sldId id="295"/>
          </p14:sldIdLst>
        </p14:section>
        <p14:section name="Section sans titre" id="{75DB90FB-092E-45A1-B92C-9AC405FED28F}">
          <p14:sldIdLst>
            <p14:sldId id="304"/>
            <p14:sldId id="302"/>
            <p14:sldId id="311"/>
            <p14:sldId id="29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713"/>
    <a:srgbClr val="E55B3F"/>
    <a:srgbClr val="FFFFFF"/>
    <a:srgbClr val="8D42C6"/>
    <a:srgbClr val="2015F7"/>
    <a:srgbClr val="FF9933"/>
    <a:srgbClr val="C2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06" autoAdjust="0"/>
    <p:restoredTop sz="95086" autoAdjust="0"/>
  </p:normalViewPr>
  <p:slideViewPr>
    <p:cSldViewPr>
      <p:cViewPr>
        <p:scale>
          <a:sx n="100" d="100"/>
          <a:sy n="100" d="100"/>
        </p:scale>
        <p:origin x="-1944"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vl1pPr>
          </a:lstStyle>
          <a:p>
            <a:fld id="{2B9B25F3-F734-47AB-8B01-E5B0DAB066DE}" type="datetimeFigureOut">
              <a:rPr lang="fr-FR" smtClean="0"/>
              <a:t>05/05/2017</a:t>
            </a:fld>
            <a:endParaRPr lang="fr-FR"/>
          </a:p>
        </p:txBody>
      </p:sp>
      <p:sp>
        <p:nvSpPr>
          <p:cNvPr id="4" name="Espace réservé de l'image des diapositives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294" tIns="45647" rIns="91294" bIns="45647"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294" tIns="45647" rIns="91294" bIns="45647"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vl1pPr>
          </a:lstStyle>
          <a:p>
            <a:fld id="{A339D6D4-018E-4CFF-95FC-5D09916825CB}" type="slidenum">
              <a:rPr lang="fr-FR" smtClean="0"/>
              <a:t>‹N°›</a:t>
            </a:fld>
            <a:endParaRPr lang="fr-FR"/>
          </a:p>
        </p:txBody>
      </p:sp>
    </p:spTree>
    <p:extLst>
      <p:ext uri="{BB962C8B-B14F-4D97-AF65-F5344CB8AC3E}">
        <p14:creationId xmlns:p14="http://schemas.microsoft.com/office/powerpoint/2010/main" val="1163156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339D6D4-018E-4CFF-95FC-5D09916825CB}" type="slidenum">
              <a:rPr lang="fr-FR" smtClean="0"/>
              <a:t>2</a:t>
            </a:fld>
            <a:endParaRPr lang="fr-FR"/>
          </a:p>
        </p:txBody>
      </p:sp>
    </p:spTree>
    <p:extLst>
      <p:ext uri="{BB962C8B-B14F-4D97-AF65-F5344CB8AC3E}">
        <p14:creationId xmlns:p14="http://schemas.microsoft.com/office/powerpoint/2010/main" val="185817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39D6D4-018E-4CFF-95FC-5D09916825CB}" type="slidenum">
              <a:rPr lang="fr-FR" smtClean="0"/>
              <a:t>10</a:t>
            </a:fld>
            <a:endParaRPr lang="fr-FR"/>
          </a:p>
        </p:txBody>
      </p:sp>
    </p:spTree>
    <p:extLst>
      <p:ext uri="{BB962C8B-B14F-4D97-AF65-F5344CB8AC3E}">
        <p14:creationId xmlns:p14="http://schemas.microsoft.com/office/powerpoint/2010/main" val="170668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ln/>
        </p:spPr>
      </p:sp>
      <p:sp>
        <p:nvSpPr>
          <p:cNvPr id="471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b="1" dirty="0" smtClean="0">
                <a:latin typeface="Times" charset="0"/>
              </a:rPr>
              <a:t>M Cogne + Equipe NET + Marie Cécile Ploy </a:t>
            </a:r>
            <a:endParaRPr lang="fr-FR" altLang="en-US" b="1" dirty="0" smtClean="0">
              <a:latin typeface="Times" charset="0"/>
            </a:endParaRPr>
          </a:p>
          <a:p>
            <a:endParaRPr lang="fr-FR" altLang="en-US" b="1" dirty="0" smtClean="0">
              <a:latin typeface="Times" charset="0"/>
            </a:endParaRPr>
          </a:p>
          <a:p>
            <a:endParaRPr lang="fr-FR" altLang="en-US" b="1" dirty="0" smtClean="0">
              <a:latin typeface="Times" charset="0"/>
            </a:endParaRPr>
          </a:p>
          <a:p>
            <a:r>
              <a:rPr lang="fr-FR" altLang="en-US" b="1" dirty="0" smtClean="0">
                <a:latin typeface="Times" charset="0"/>
              </a:rPr>
              <a:t>Première mondiale ! Une équipe de Limoges fait une découverte fondamentale en génétique : le suicide d’un gène</a:t>
            </a:r>
          </a:p>
          <a:p>
            <a:r>
              <a:rPr lang="fr-FR" altLang="en-US" dirty="0" smtClean="0">
                <a:latin typeface="Times" charset="0"/>
              </a:rPr>
              <a:t>Cette découverte fait l’objet de deux publications, dans la prestigieuse revue scientifique internationale « Sciences » et dans le magazine français « Médecine Sciences ».</a:t>
            </a:r>
          </a:p>
          <a:p>
            <a:r>
              <a:rPr lang="fr-FR" altLang="en-US" b="1" dirty="0" smtClean="0">
                <a:latin typeface="Times" charset="0"/>
              </a:rPr>
              <a:t>Des cellules qui se suicident</a:t>
            </a:r>
            <a:r>
              <a:rPr lang="fr-FR" altLang="en-US" dirty="0" smtClean="0">
                <a:latin typeface="Times" charset="0"/>
              </a:rPr>
              <a:t/>
            </a:r>
            <a:br>
              <a:rPr lang="fr-FR" altLang="en-US" dirty="0" smtClean="0">
                <a:latin typeface="Times" charset="0"/>
              </a:rPr>
            </a:br>
            <a:r>
              <a:rPr lang="fr-FR" altLang="en-US" dirty="0" smtClean="0">
                <a:latin typeface="Times" charset="0"/>
              </a:rPr>
              <a:t>Les cellules de l’immunité sont les seules cellules qui peuvent remanier et découper leurs chromosomes. C’est comme cela qu’elles fabriquent les anticorps avec des gènes dont elles semblent rebattre les cartes. L’équipe du Professeur Michel Cogné et de Sophie </a:t>
            </a:r>
            <a:r>
              <a:rPr lang="fr-FR" altLang="en-US" dirty="0" err="1" smtClean="0">
                <a:latin typeface="Times" charset="0"/>
              </a:rPr>
              <a:t>Péron</a:t>
            </a:r>
            <a:r>
              <a:rPr lang="fr-FR" altLang="en-US" dirty="0" smtClean="0">
                <a:latin typeface="Times" charset="0"/>
              </a:rPr>
              <a:t>, post-doctorante, a mis en évidence un type de découpage chromosomique qui n’avait jamais été observé et a montré que ces cellules peuvent aussi découper les gènes des anticorps pour les éliminer. Cependant, elles ne peuvent pas vivre sans ces gènes. Il s’agit donc d’une « recombinaison suicide », fatale pour la cellule qui l’exécute.</a:t>
            </a:r>
          </a:p>
          <a:p>
            <a:r>
              <a:rPr lang="fr-FR" altLang="en-US" b="1" dirty="0" smtClean="0">
                <a:latin typeface="Times" charset="0"/>
              </a:rPr>
              <a:t>Lutter contre les allergies, les maladies auto-immunes et les cancers</a:t>
            </a:r>
            <a:r>
              <a:rPr lang="fr-FR" altLang="en-US" dirty="0" smtClean="0">
                <a:latin typeface="Times" charset="0"/>
              </a:rPr>
              <a:t/>
            </a:r>
            <a:br>
              <a:rPr lang="fr-FR" altLang="en-US" dirty="0" smtClean="0">
                <a:latin typeface="Times" charset="0"/>
              </a:rPr>
            </a:br>
            <a:r>
              <a:rPr lang="fr-FR" altLang="en-US" dirty="0" smtClean="0">
                <a:latin typeface="Times" charset="0"/>
              </a:rPr>
              <a:t>Sur un plan fondamental, c’est un nouveau mécanisme potentiellement important dans la réponse immunitaire.</a:t>
            </a:r>
          </a:p>
          <a:p>
            <a:r>
              <a:rPr lang="fr-FR" altLang="en-US" dirty="0" smtClean="0">
                <a:latin typeface="Times" charset="0"/>
              </a:rPr>
              <a:t>Un enjeu de cette découverte est donc maintenant de comprendre comment ces recombinaisons suicides permettent de sélectionner la survie de cellules protectrices tout en éliminant les cellules inutiles ou agressives pour notre corps (cellules responsables d’allergie ou d’auto-immunité. Un autre enjeu, thérapeutique celui-là, sera d’essayer de maîtriser le phénomène en induisant à dessein le « suicide » de cellules tumorales (leucémies, lymphomes) ou responsables de troubles de l’immunité.</a:t>
            </a:r>
          </a:p>
          <a:p>
            <a:endParaRPr lang="pt-PT" altLang="en-US" dirty="0" smtClean="0">
              <a:latin typeface="Times" charset="0"/>
            </a:endParaRPr>
          </a:p>
          <a:p>
            <a:r>
              <a:rPr lang="fr-FR" altLang="en-US" dirty="0" smtClean="0">
                <a:latin typeface="Times" charset="0"/>
              </a:rPr>
              <a:t>Marie‐Cécile </a:t>
            </a:r>
            <a:r>
              <a:rPr lang="fr-FR" altLang="en-US" dirty="0" err="1" smtClean="0">
                <a:latin typeface="Times" charset="0"/>
              </a:rPr>
              <a:t>Ploy</a:t>
            </a:r>
            <a:r>
              <a:rPr lang="fr-FR" altLang="en-US" dirty="0" smtClean="0">
                <a:latin typeface="Times" charset="0"/>
              </a:rPr>
              <a:t>, directrice de l’unité mixte de recherche « Anti‐infectieux : supports moléculaires des résistances et innovations thérapeutiques » ( CHU de Limoges/ Inserm / Université de Limoges) est lauréate du grand Prix Robert Debré, orientation recherche clinique. Ce prix de 50 000 € lui a été remis le 25 octobre 2012 à l’Académie de Médecine à Paris.</a:t>
            </a:r>
            <a:endParaRPr lang="pt-PT" altLang="en-US" dirty="0" smtClean="0">
              <a:latin typeface="Times" charset="0"/>
            </a:endParaRPr>
          </a:p>
          <a:p>
            <a:endParaRPr lang="fr-FR" altLang="en-US" dirty="0" smtClean="0">
              <a:latin typeface="Times" charset="0"/>
            </a:endParaRPr>
          </a:p>
          <a:p>
            <a:endParaRPr lang="fr-FR" altLang="en-US" dirty="0" smtClean="0">
              <a:latin typeface="Times" charset="0"/>
            </a:endParaRPr>
          </a:p>
        </p:txBody>
      </p:sp>
      <p:sp>
        <p:nvSpPr>
          <p:cNvPr id="471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1761" indent="-285293">
              <a:defRPr sz="2400">
                <a:solidFill>
                  <a:schemeClr val="tx1"/>
                </a:solidFill>
                <a:latin typeface="Times" charset="0"/>
                <a:ea typeface="MS PGothic" pitchFamily="34" charset="-128"/>
              </a:defRPr>
            </a:lvl2pPr>
            <a:lvl3pPr marL="1141171" indent="-228234">
              <a:defRPr sz="2400">
                <a:solidFill>
                  <a:schemeClr val="tx1"/>
                </a:solidFill>
                <a:latin typeface="Times" charset="0"/>
                <a:ea typeface="MS PGothic" pitchFamily="34" charset="-128"/>
              </a:defRPr>
            </a:lvl3pPr>
            <a:lvl4pPr marL="1597640" indent="-228234">
              <a:defRPr sz="2400">
                <a:solidFill>
                  <a:schemeClr val="tx1"/>
                </a:solidFill>
                <a:latin typeface="Times" charset="0"/>
                <a:ea typeface="MS PGothic" pitchFamily="34" charset="-128"/>
              </a:defRPr>
            </a:lvl4pPr>
            <a:lvl5pPr marL="2054108" indent="-228234">
              <a:defRPr sz="2400">
                <a:solidFill>
                  <a:schemeClr val="tx1"/>
                </a:solidFill>
                <a:latin typeface="Times" charset="0"/>
                <a:ea typeface="MS PGothic" pitchFamily="34" charset="-128"/>
              </a:defRPr>
            </a:lvl5pPr>
            <a:lvl6pPr marL="2510577" indent="-228234" eaLnBrk="0" fontAlgn="base" hangingPunct="0">
              <a:spcBef>
                <a:spcPct val="0"/>
              </a:spcBef>
              <a:spcAft>
                <a:spcPct val="0"/>
              </a:spcAft>
              <a:defRPr sz="2400">
                <a:solidFill>
                  <a:schemeClr val="tx1"/>
                </a:solidFill>
                <a:latin typeface="Times" charset="0"/>
                <a:ea typeface="MS PGothic" pitchFamily="34" charset="-128"/>
              </a:defRPr>
            </a:lvl6pPr>
            <a:lvl7pPr marL="2967045" indent="-228234" eaLnBrk="0" fontAlgn="base" hangingPunct="0">
              <a:spcBef>
                <a:spcPct val="0"/>
              </a:spcBef>
              <a:spcAft>
                <a:spcPct val="0"/>
              </a:spcAft>
              <a:defRPr sz="2400">
                <a:solidFill>
                  <a:schemeClr val="tx1"/>
                </a:solidFill>
                <a:latin typeface="Times" charset="0"/>
                <a:ea typeface="MS PGothic" pitchFamily="34" charset="-128"/>
              </a:defRPr>
            </a:lvl7pPr>
            <a:lvl8pPr marL="3423514" indent="-228234" eaLnBrk="0" fontAlgn="base" hangingPunct="0">
              <a:spcBef>
                <a:spcPct val="0"/>
              </a:spcBef>
              <a:spcAft>
                <a:spcPct val="0"/>
              </a:spcAft>
              <a:defRPr sz="2400">
                <a:solidFill>
                  <a:schemeClr val="tx1"/>
                </a:solidFill>
                <a:latin typeface="Times" charset="0"/>
                <a:ea typeface="MS PGothic" pitchFamily="34" charset="-128"/>
              </a:defRPr>
            </a:lvl8pPr>
            <a:lvl9pPr marL="3879982" indent="-228234" eaLnBrk="0" fontAlgn="base" hangingPunct="0">
              <a:spcBef>
                <a:spcPct val="0"/>
              </a:spcBef>
              <a:spcAft>
                <a:spcPct val="0"/>
              </a:spcAft>
              <a:defRPr sz="2400">
                <a:solidFill>
                  <a:schemeClr val="tx1"/>
                </a:solidFill>
                <a:latin typeface="Times" charset="0"/>
                <a:ea typeface="MS PGothic" pitchFamily="34" charset="-128"/>
              </a:defRPr>
            </a:lvl9pPr>
          </a:lstStyle>
          <a:p>
            <a:fld id="{D5AA4239-8813-455F-A2C5-54794B2BBC85}" type="slidenum">
              <a:rPr lang="fr-FR" altLang="en-US" sz="1200"/>
              <a:pPr/>
              <a:t>13</a:t>
            </a:fld>
            <a:endParaRPr lang="fr-FR" altLang="en-US" sz="1200"/>
          </a:p>
        </p:txBody>
      </p:sp>
    </p:spTree>
    <p:extLst>
      <p:ext uri="{BB962C8B-B14F-4D97-AF65-F5344CB8AC3E}">
        <p14:creationId xmlns:p14="http://schemas.microsoft.com/office/powerpoint/2010/main" val="185586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39D6D4-018E-4CFF-95FC-5D09916825CB}" type="slidenum">
              <a:rPr lang="fr-FR" smtClean="0"/>
              <a:t>22</a:t>
            </a:fld>
            <a:endParaRPr lang="fr-FR"/>
          </a:p>
        </p:txBody>
      </p:sp>
    </p:spTree>
    <p:extLst>
      <p:ext uri="{BB962C8B-B14F-4D97-AF65-F5344CB8AC3E}">
        <p14:creationId xmlns:p14="http://schemas.microsoft.com/office/powerpoint/2010/main" val="26194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39D6D4-018E-4CFF-95FC-5D09916825CB}" type="slidenum">
              <a:rPr lang="fr-FR" smtClean="0"/>
              <a:t>23</a:t>
            </a:fld>
            <a:endParaRPr lang="fr-FR"/>
          </a:p>
        </p:txBody>
      </p:sp>
    </p:spTree>
    <p:extLst>
      <p:ext uri="{BB962C8B-B14F-4D97-AF65-F5344CB8AC3E}">
        <p14:creationId xmlns:p14="http://schemas.microsoft.com/office/powerpoint/2010/main" val="182346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1E6141AF-E9E8-4042-85D9-AF1595B6BD63}" type="datetimeFigureOut">
              <a:rPr lang="fr-FR" altLang="fr-FR"/>
              <a:pPr>
                <a:defRPr/>
              </a:pPr>
              <a:t>05/05/2017</a:t>
            </a:fld>
            <a:endParaRPr lang="fr-FR" alt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ED75E0AA-B63E-4278-84FA-58D7960A2E2F}" type="slidenum">
              <a:rPr lang="fr-FR" altLang="fr-FR"/>
              <a:pPr>
                <a:defRPr/>
              </a:pPr>
              <a:t>‹N°›</a:t>
            </a:fld>
            <a:endParaRPr lang="fr-FR" altLang="fr-FR"/>
          </a:p>
        </p:txBody>
      </p:sp>
    </p:spTree>
    <p:extLst>
      <p:ext uri="{BB962C8B-B14F-4D97-AF65-F5344CB8AC3E}">
        <p14:creationId xmlns:p14="http://schemas.microsoft.com/office/powerpoint/2010/main" val="22611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27584" y="1700808"/>
            <a:ext cx="468052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FB0F51ED-BA13-4C7D-BC80-C617F11638C3}" type="datetimeFigureOut">
              <a:rPr lang="fr-FR" altLang="fr-FR"/>
              <a:pPr>
                <a:defRPr/>
              </a:pPr>
              <a:t>05/05/2017</a:t>
            </a:fld>
            <a:endParaRPr lang="fr-FR" alt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5E71D1E3-81AE-4DDF-94B6-DC6B8BC61CBE}" type="slidenum">
              <a:rPr lang="fr-FR" altLang="fr-FR"/>
              <a:pPr>
                <a:defRPr/>
              </a:pPr>
              <a:t>‹N°›</a:t>
            </a:fld>
            <a:endParaRPr lang="fr-FR" altLang="fr-FR"/>
          </a:p>
        </p:txBody>
      </p:sp>
    </p:spTree>
    <p:extLst>
      <p:ext uri="{BB962C8B-B14F-4D97-AF65-F5344CB8AC3E}">
        <p14:creationId xmlns:p14="http://schemas.microsoft.com/office/powerpoint/2010/main" val="317683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6DE4B0C5-967B-4675-B142-11C69B7EF468}" type="datetimeFigureOut">
              <a:rPr lang="fr-FR" altLang="fr-FR"/>
              <a:pPr>
                <a:defRPr/>
              </a:pPr>
              <a:t>05/05/2017</a:t>
            </a:fld>
            <a:endParaRPr lang="fr-FR" alt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F02B68D9-CD59-43A4-A0DF-D8BEBEFF81B2}" type="slidenum">
              <a:rPr lang="fr-FR" altLang="fr-FR"/>
              <a:pPr>
                <a:defRPr/>
              </a:pPr>
              <a:t>‹N°›</a:t>
            </a:fld>
            <a:endParaRPr lang="fr-FR" altLang="fr-FR"/>
          </a:p>
        </p:txBody>
      </p:sp>
    </p:spTree>
    <p:extLst>
      <p:ext uri="{BB962C8B-B14F-4D97-AF65-F5344CB8AC3E}">
        <p14:creationId xmlns:p14="http://schemas.microsoft.com/office/powerpoint/2010/main" val="354037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D5AD9081-32FB-47C1-B51D-39B15A7E13E3}" type="datetimeFigureOut">
              <a:rPr lang="fr-FR" altLang="fr-FR"/>
              <a:pPr>
                <a:defRPr/>
              </a:pPr>
              <a:t>05/05/2017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96E95C6-0B04-4DCF-A8E9-0F1D9EEF8159}" type="slidenum">
              <a:rPr lang="fr-FR" altLang="fr-FR"/>
              <a:pPr>
                <a:defRPr/>
              </a:pPr>
              <a:t>‹N°›</a:t>
            </a:fld>
            <a:endParaRPr lang="fr-FR" altLang="fr-FR"/>
          </a:p>
        </p:txBody>
      </p:sp>
    </p:spTree>
    <p:extLst>
      <p:ext uri="{BB962C8B-B14F-4D97-AF65-F5344CB8AC3E}">
        <p14:creationId xmlns:p14="http://schemas.microsoft.com/office/powerpoint/2010/main" val="1800698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1A141C5-EED3-4D5A-8F36-8E7AFE72BDE1}" type="datetimeFigureOut">
              <a:rPr lang="fr-FR" altLang="fr-FR"/>
              <a:pPr>
                <a:defRPr/>
              </a:pPr>
              <a:t>05/05/2017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67C1620-F36C-49BF-85C5-2C99FDD77BD6}" type="slidenum">
              <a:rPr lang="fr-FR" altLang="fr-FR"/>
              <a:pPr>
                <a:defRPr/>
              </a:pPr>
              <a:t>‹N°›</a:t>
            </a:fld>
            <a:endParaRPr lang="fr-FR" altLang="fr-FR"/>
          </a:p>
        </p:txBody>
      </p:sp>
    </p:spTree>
    <p:extLst>
      <p:ext uri="{BB962C8B-B14F-4D97-AF65-F5344CB8AC3E}">
        <p14:creationId xmlns:p14="http://schemas.microsoft.com/office/powerpoint/2010/main" val="2701898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55DD883-EA77-4994-B479-C9907007E9D4}" type="datetimeFigureOut">
              <a:rPr lang="fr-FR" altLang="fr-FR"/>
              <a:pPr>
                <a:defRPr/>
              </a:pPr>
              <a:t>05/05/2017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07BEA60-74A1-4E3D-BBC2-B6BA8D3A2530}" type="slidenum">
              <a:rPr lang="fr-FR" altLang="fr-FR"/>
              <a:pPr>
                <a:defRPr/>
              </a:pPr>
              <a:t>‹N°›</a:t>
            </a:fld>
            <a:endParaRPr lang="fr-FR" altLang="fr-FR"/>
          </a:p>
        </p:txBody>
      </p:sp>
    </p:spTree>
    <p:extLst>
      <p:ext uri="{BB962C8B-B14F-4D97-AF65-F5344CB8AC3E}">
        <p14:creationId xmlns:p14="http://schemas.microsoft.com/office/powerpoint/2010/main" val="3472601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686800" cy="836613"/>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E7FD7497-8134-4736-B269-93EDA9614327}" type="datetimeFigureOut">
              <a:rPr lang="fr-FR" altLang="fr-FR"/>
              <a:pPr>
                <a:defRPr/>
              </a:pPr>
              <a:t>05/05/2017</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59D35A3-D116-4648-B528-4428DDA74731}" type="slidenum">
              <a:rPr lang="fr-FR" altLang="fr-FR"/>
              <a:pPr>
                <a:defRPr/>
              </a:pPr>
              <a:t>‹N°›</a:t>
            </a:fld>
            <a:endParaRPr lang="fr-FR" altLang="fr-FR"/>
          </a:p>
        </p:txBody>
      </p:sp>
    </p:spTree>
    <p:extLst>
      <p:ext uri="{BB962C8B-B14F-4D97-AF65-F5344CB8AC3E}">
        <p14:creationId xmlns:p14="http://schemas.microsoft.com/office/powerpoint/2010/main" val="1317677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2FCD4EF6-8328-4857-9697-51C7D25B9219}" type="datetimeFigureOut">
              <a:rPr lang="fr-FR" altLang="fr-FR"/>
              <a:pPr>
                <a:defRPr/>
              </a:pPr>
              <a:t>05/05/2017</a:t>
            </a:fld>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BABB13E4-BB22-40C6-970D-C439C56BD468}" type="slidenum">
              <a:rPr lang="fr-FR" altLang="fr-FR"/>
              <a:pPr>
                <a:defRPr/>
              </a:pPr>
              <a:t>‹N°›</a:t>
            </a:fld>
            <a:endParaRPr lang="fr-FR" altLang="fr-FR"/>
          </a:p>
        </p:txBody>
      </p:sp>
    </p:spTree>
    <p:extLst>
      <p:ext uri="{BB962C8B-B14F-4D97-AF65-F5344CB8AC3E}">
        <p14:creationId xmlns:p14="http://schemas.microsoft.com/office/powerpoint/2010/main" val="3719760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7AAF19B-78D1-4EF1-9079-A459CC0F891C}" type="datetimeFigureOut">
              <a:rPr lang="fr-FR" altLang="fr-FR"/>
              <a:pPr>
                <a:defRPr/>
              </a:pPr>
              <a:t>05/05/2017</a:t>
            </a:fld>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790277A-A286-4124-8865-501EA11F629A}" type="slidenum">
              <a:rPr lang="fr-FR" altLang="fr-FR"/>
              <a:pPr>
                <a:defRPr/>
              </a:pPr>
              <a:t>‹N°›</a:t>
            </a:fld>
            <a:endParaRPr lang="fr-FR" altLang="fr-FR"/>
          </a:p>
        </p:txBody>
      </p:sp>
    </p:spTree>
    <p:extLst>
      <p:ext uri="{BB962C8B-B14F-4D97-AF65-F5344CB8AC3E}">
        <p14:creationId xmlns:p14="http://schemas.microsoft.com/office/powerpoint/2010/main" val="2618073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FB6F573-B090-4467-83A9-B423E5F9F05F}" type="datetimeFigureOut">
              <a:rPr lang="fr-FR" altLang="fr-FR"/>
              <a:pPr>
                <a:defRPr/>
              </a:pPr>
              <a:t>05/05/2017</a:t>
            </a:fld>
            <a:endParaRPr lang="fr-FR" alt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E76DC14-4958-429E-BFEA-A91858B8292F}" type="slidenum">
              <a:rPr lang="fr-FR" altLang="fr-FR"/>
              <a:pPr>
                <a:defRPr/>
              </a:pPr>
              <a:t>‹N°›</a:t>
            </a:fld>
            <a:endParaRPr lang="fr-FR" altLang="fr-FR"/>
          </a:p>
        </p:txBody>
      </p:sp>
    </p:spTree>
    <p:extLst>
      <p:ext uri="{BB962C8B-B14F-4D97-AF65-F5344CB8AC3E}">
        <p14:creationId xmlns:p14="http://schemas.microsoft.com/office/powerpoint/2010/main" val="1599899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9EB9270-DCF9-4D2A-9E54-75AA0482D59D}" type="datetimeFigureOut">
              <a:rPr lang="fr-FR" altLang="fr-FR"/>
              <a:pPr>
                <a:defRPr/>
              </a:pPr>
              <a:t>05/05/2017</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1A5BC55-FCC4-4278-B006-2DDE7C057030}" type="slidenum">
              <a:rPr lang="fr-FR" altLang="fr-FR"/>
              <a:pPr>
                <a:defRPr/>
              </a:pPr>
              <a:t>‹N°›</a:t>
            </a:fld>
            <a:endParaRPr lang="fr-FR" altLang="fr-FR"/>
          </a:p>
        </p:txBody>
      </p:sp>
    </p:spTree>
    <p:extLst>
      <p:ext uri="{BB962C8B-B14F-4D97-AF65-F5344CB8AC3E}">
        <p14:creationId xmlns:p14="http://schemas.microsoft.com/office/powerpoint/2010/main" val="393677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1700808"/>
            <a:ext cx="468052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7B1C2775-63BC-4B38-B8A6-945A0873597C}" type="datetimeFigureOut">
              <a:rPr lang="fr-FR" altLang="fr-FR"/>
              <a:pPr>
                <a:defRPr/>
              </a:pPr>
              <a:t>05/05/2017</a:t>
            </a:fld>
            <a:endParaRPr lang="fr-FR" alt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842D68F2-B7BB-4CD2-9ABB-8888819ECA7E}" type="slidenum">
              <a:rPr lang="fr-FR" altLang="fr-FR"/>
              <a:pPr>
                <a:defRPr/>
              </a:pPr>
              <a:t>‹N°›</a:t>
            </a:fld>
            <a:endParaRPr lang="fr-FR" altLang="fr-FR"/>
          </a:p>
        </p:txBody>
      </p:sp>
    </p:spTree>
    <p:extLst>
      <p:ext uri="{BB962C8B-B14F-4D97-AF65-F5344CB8AC3E}">
        <p14:creationId xmlns:p14="http://schemas.microsoft.com/office/powerpoint/2010/main" val="897398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A026AE3-B5A2-4905-8590-360C87B22FC2}" type="datetimeFigureOut">
              <a:rPr lang="fr-FR" altLang="fr-FR"/>
              <a:pPr>
                <a:defRPr/>
              </a:pPr>
              <a:t>05/05/2017</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2A51B54-77FE-46FD-873E-644239B92335}" type="slidenum">
              <a:rPr lang="fr-FR" altLang="fr-FR"/>
              <a:pPr>
                <a:defRPr/>
              </a:pPr>
              <a:t>‹N°›</a:t>
            </a:fld>
            <a:endParaRPr lang="fr-FR" altLang="fr-FR"/>
          </a:p>
        </p:txBody>
      </p:sp>
    </p:spTree>
    <p:extLst>
      <p:ext uri="{BB962C8B-B14F-4D97-AF65-F5344CB8AC3E}">
        <p14:creationId xmlns:p14="http://schemas.microsoft.com/office/powerpoint/2010/main" val="3092980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AE5D2C0-E12B-4D1C-9E73-379CF8EB2A58}" type="datetimeFigureOut">
              <a:rPr lang="fr-FR" altLang="fr-FR"/>
              <a:pPr>
                <a:defRPr/>
              </a:pPr>
              <a:t>05/05/2017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0EE156E-7DCD-4B4E-8223-27600328B844}" type="slidenum">
              <a:rPr lang="fr-FR" altLang="fr-FR"/>
              <a:pPr>
                <a:defRPr/>
              </a:pPr>
              <a:t>‹N°›</a:t>
            </a:fld>
            <a:endParaRPr lang="fr-FR" altLang="fr-FR"/>
          </a:p>
        </p:txBody>
      </p:sp>
    </p:spTree>
    <p:extLst>
      <p:ext uri="{BB962C8B-B14F-4D97-AF65-F5344CB8AC3E}">
        <p14:creationId xmlns:p14="http://schemas.microsoft.com/office/powerpoint/2010/main" val="2276930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0F384A7-C756-45FC-B11E-8C93E293897E}" type="datetimeFigureOut">
              <a:rPr lang="fr-FR" altLang="fr-FR"/>
              <a:pPr>
                <a:defRPr/>
              </a:pPr>
              <a:t>05/05/2017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3A61089-57EB-4932-B00D-C6C836F0224D}" type="slidenum">
              <a:rPr lang="fr-FR" altLang="fr-FR"/>
              <a:pPr>
                <a:defRPr/>
              </a:pPr>
              <a:t>‹N°›</a:t>
            </a:fld>
            <a:endParaRPr lang="fr-FR" altLang="fr-FR"/>
          </a:p>
        </p:txBody>
      </p:sp>
    </p:spTree>
    <p:extLst>
      <p:ext uri="{BB962C8B-B14F-4D97-AF65-F5344CB8AC3E}">
        <p14:creationId xmlns:p14="http://schemas.microsoft.com/office/powerpoint/2010/main" val="389150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D40E00E0-67AB-4610-96BE-735D94423EF0}" type="datetimeFigureOut">
              <a:rPr lang="fr-FR" altLang="fr-FR"/>
              <a:pPr>
                <a:defRPr/>
              </a:pPr>
              <a:t>05/05/2017</a:t>
            </a:fld>
            <a:endParaRPr lang="fr-FR" alt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1C08BF3D-4E58-45F9-8E66-D7E1B4D340D9}" type="slidenum">
              <a:rPr lang="fr-FR" altLang="fr-FR"/>
              <a:pPr>
                <a:defRPr/>
              </a:pPr>
              <a:t>‹N°›</a:t>
            </a:fld>
            <a:endParaRPr lang="fr-FR" altLang="fr-FR"/>
          </a:p>
        </p:txBody>
      </p:sp>
    </p:spTree>
    <p:extLst>
      <p:ext uri="{BB962C8B-B14F-4D97-AF65-F5344CB8AC3E}">
        <p14:creationId xmlns:p14="http://schemas.microsoft.com/office/powerpoint/2010/main" val="417260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27584" y="1700808"/>
            <a:ext cx="468052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F011164D-23D1-4A85-B3F7-76D6200C46C5}" type="datetimeFigureOut">
              <a:rPr lang="fr-FR" altLang="fr-FR"/>
              <a:pPr>
                <a:defRPr/>
              </a:pPr>
              <a:t>05/05/2017</a:t>
            </a:fld>
            <a:endParaRPr lang="fr-FR" alt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EED360BE-192E-4AB5-BCA8-F84252505BF7}" type="slidenum">
              <a:rPr lang="fr-FR" altLang="fr-FR"/>
              <a:pPr>
                <a:defRPr/>
              </a:pPr>
              <a:t>‹N°›</a:t>
            </a:fld>
            <a:endParaRPr lang="fr-FR" altLang="fr-FR"/>
          </a:p>
        </p:txBody>
      </p:sp>
    </p:spTree>
    <p:extLst>
      <p:ext uri="{BB962C8B-B14F-4D97-AF65-F5344CB8AC3E}">
        <p14:creationId xmlns:p14="http://schemas.microsoft.com/office/powerpoint/2010/main" val="280797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27584" y="1700808"/>
            <a:ext cx="468052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80A57752-554F-47BD-9C42-322D4BB878CE}" type="datetimeFigureOut">
              <a:rPr lang="fr-FR" altLang="fr-FR"/>
              <a:pPr>
                <a:defRPr/>
              </a:pPr>
              <a:t>05/05/2017</a:t>
            </a:fld>
            <a:endParaRPr lang="fr-FR" alt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8E757FD7-6E3F-4EC1-8FBF-B7D868D8C500}" type="slidenum">
              <a:rPr lang="fr-FR" altLang="fr-FR"/>
              <a:pPr>
                <a:defRPr/>
              </a:pPr>
              <a:t>‹N°›</a:t>
            </a:fld>
            <a:endParaRPr lang="fr-FR" altLang="fr-FR"/>
          </a:p>
        </p:txBody>
      </p:sp>
    </p:spTree>
    <p:extLst>
      <p:ext uri="{BB962C8B-B14F-4D97-AF65-F5344CB8AC3E}">
        <p14:creationId xmlns:p14="http://schemas.microsoft.com/office/powerpoint/2010/main" val="3629925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27584" y="1700808"/>
            <a:ext cx="4680520" cy="1143000"/>
          </a:xfrm>
          <a:prstGeom prst="rect">
            <a:avLst/>
          </a:prstGeom>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495C3C78-9A24-411C-ABFE-ABF1BD4D74DC}" type="datetimeFigureOut">
              <a:rPr lang="fr-FR" altLang="fr-FR"/>
              <a:pPr>
                <a:defRPr/>
              </a:pPr>
              <a:t>05/05/2017</a:t>
            </a:fld>
            <a:endParaRPr lang="fr-FR" altLang="fr-F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9324E41E-7F2B-4B9F-AA12-1D9365CCAD12}" type="slidenum">
              <a:rPr lang="fr-FR" altLang="fr-FR"/>
              <a:pPr>
                <a:defRPr/>
              </a:pPr>
              <a:t>‹N°›</a:t>
            </a:fld>
            <a:endParaRPr lang="fr-FR" altLang="fr-FR"/>
          </a:p>
        </p:txBody>
      </p:sp>
    </p:spTree>
    <p:extLst>
      <p:ext uri="{BB962C8B-B14F-4D97-AF65-F5344CB8AC3E}">
        <p14:creationId xmlns:p14="http://schemas.microsoft.com/office/powerpoint/2010/main" val="347985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C3DB3D6C-6A97-405D-A82A-EB2F8B808B0F}" type="datetimeFigureOut">
              <a:rPr lang="fr-FR" altLang="fr-FR"/>
              <a:pPr>
                <a:defRPr/>
              </a:pPr>
              <a:t>05/05/2017</a:t>
            </a:fld>
            <a:endParaRPr lang="fr-FR" altLang="fr-FR"/>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46B7E798-F5C6-4594-9894-A5E45E08BA87}" type="slidenum">
              <a:rPr lang="fr-FR" altLang="fr-FR"/>
              <a:pPr>
                <a:defRPr/>
              </a:pPr>
              <a:t>‹N°›</a:t>
            </a:fld>
            <a:endParaRPr lang="fr-FR" altLang="fr-FR"/>
          </a:p>
        </p:txBody>
      </p:sp>
    </p:spTree>
    <p:extLst>
      <p:ext uri="{BB962C8B-B14F-4D97-AF65-F5344CB8AC3E}">
        <p14:creationId xmlns:p14="http://schemas.microsoft.com/office/powerpoint/2010/main" val="42949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E8E88485-2D66-44E9-84F2-1AC53B6880F6}" type="datetimeFigureOut">
              <a:rPr lang="fr-FR" altLang="fr-FR"/>
              <a:pPr>
                <a:defRPr/>
              </a:pPr>
              <a:t>05/05/2017</a:t>
            </a:fld>
            <a:endParaRPr lang="fr-FR" alt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64F9AD46-0D7B-44D3-A920-9C7E94EBCDB2}" type="slidenum">
              <a:rPr lang="fr-FR" altLang="fr-FR"/>
              <a:pPr>
                <a:defRPr/>
              </a:pPr>
              <a:t>‹N°›</a:t>
            </a:fld>
            <a:endParaRPr lang="fr-FR" altLang="fr-FR"/>
          </a:p>
        </p:txBody>
      </p:sp>
    </p:spTree>
    <p:extLst>
      <p:ext uri="{BB962C8B-B14F-4D97-AF65-F5344CB8AC3E}">
        <p14:creationId xmlns:p14="http://schemas.microsoft.com/office/powerpoint/2010/main" val="231575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26818F01-481F-49E6-B344-47DCE24F630E}" type="datetimeFigureOut">
              <a:rPr lang="fr-FR" altLang="fr-FR"/>
              <a:pPr>
                <a:defRPr/>
              </a:pPr>
              <a:t>05/05/2017</a:t>
            </a:fld>
            <a:endParaRPr lang="fr-FR" alt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0"/>
                <a:cs typeface="+mn-cs"/>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latin typeface="Arial" pitchFamily="34" charset="0"/>
              </a:defRPr>
            </a:lvl1pPr>
          </a:lstStyle>
          <a:p>
            <a:pPr>
              <a:defRPr/>
            </a:pPr>
            <a:fld id="{414DD705-B505-4BEC-8395-86519F969B47}" type="slidenum">
              <a:rPr lang="fr-FR" altLang="fr-FR"/>
              <a:pPr>
                <a:defRPr/>
              </a:pPr>
              <a:t>‹N°›</a:t>
            </a:fld>
            <a:endParaRPr lang="fr-FR" altLang="fr-FR"/>
          </a:p>
        </p:txBody>
      </p:sp>
    </p:spTree>
    <p:extLst>
      <p:ext uri="{BB962C8B-B14F-4D97-AF65-F5344CB8AC3E}">
        <p14:creationId xmlns:p14="http://schemas.microsoft.com/office/powerpoint/2010/main" val="142494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0" eaLnBrk="0" fontAlgn="base" hangingPunct="0">
        <a:spcBef>
          <a:spcPct val="0"/>
        </a:spcBef>
        <a:spcAft>
          <a:spcPct val="0"/>
        </a:spcAft>
        <a:defRPr sz="3200" b="1" kern="1200">
          <a:solidFill>
            <a:schemeClr val="bg1"/>
          </a:solidFill>
          <a:latin typeface="Arial"/>
          <a:ea typeface="ＭＳ Ｐゴシック" charset="0"/>
          <a:cs typeface="Arial"/>
        </a:defRPr>
      </a:lvl1pPr>
      <a:lvl2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71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Espace réservé du titre 1"/>
          <p:cNvSpPr>
            <a:spLocks noGrp="1"/>
          </p:cNvSpPr>
          <p:nvPr>
            <p:ph type="title"/>
          </p:nvPr>
        </p:nvSpPr>
        <p:spPr bwMode="auto">
          <a:xfrm>
            <a:off x="432033" y="3396"/>
            <a:ext cx="86868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3076"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4157072C-0450-49D4-BC0F-853F39876485}" type="datetimeFigureOut">
              <a:rPr lang="fr-FR" altLang="fr-FR"/>
              <a:pPr>
                <a:defRPr/>
              </a:pPr>
              <a:t>05/05/2017</a:t>
            </a:fld>
            <a:endParaRPr lang="fr-FR" alt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7D39B131-44FA-4E39-92FB-0C8AAA41B8B8}"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eaLnBrk="0" fontAlgn="base" hangingPunct="0">
        <a:spcBef>
          <a:spcPct val="0"/>
        </a:spcBef>
        <a:spcAft>
          <a:spcPct val="0"/>
        </a:spcAft>
        <a:defRPr sz="2000" b="1" kern="1200">
          <a:solidFill>
            <a:srgbClr val="FFFFFF"/>
          </a:solidFill>
          <a:latin typeface="Arial"/>
          <a:ea typeface="ＭＳ Ｐゴシック" charset="0"/>
          <a:cs typeface="Arial"/>
        </a:defRPr>
      </a:lvl1pPr>
      <a:lvl2pPr algn="l" rtl="0" eaLnBrk="0" fontAlgn="base" hangingPunct="0">
        <a:spcBef>
          <a:spcPct val="0"/>
        </a:spcBef>
        <a:spcAft>
          <a:spcPct val="0"/>
        </a:spcAft>
        <a:defRPr sz="2000" b="1">
          <a:solidFill>
            <a:srgbClr val="FFFFFF"/>
          </a:solidFill>
          <a:latin typeface="Arial" charset="0"/>
          <a:ea typeface="ＭＳ Ｐゴシック" charset="0"/>
          <a:cs typeface="Arial" charset="0"/>
        </a:defRPr>
      </a:lvl2pPr>
      <a:lvl3pPr algn="l" rtl="0" eaLnBrk="0" fontAlgn="base" hangingPunct="0">
        <a:spcBef>
          <a:spcPct val="0"/>
        </a:spcBef>
        <a:spcAft>
          <a:spcPct val="0"/>
        </a:spcAft>
        <a:defRPr sz="2000" b="1">
          <a:solidFill>
            <a:srgbClr val="FFFFFF"/>
          </a:solidFill>
          <a:latin typeface="Arial" charset="0"/>
          <a:ea typeface="ＭＳ Ｐゴシック" charset="0"/>
          <a:cs typeface="Arial" charset="0"/>
        </a:defRPr>
      </a:lvl3pPr>
      <a:lvl4pPr algn="l" rtl="0" eaLnBrk="0" fontAlgn="base" hangingPunct="0">
        <a:spcBef>
          <a:spcPct val="0"/>
        </a:spcBef>
        <a:spcAft>
          <a:spcPct val="0"/>
        </a:spcAft>
        <a:defRPr sz="2000" b="1">
          <a:solidFill>
            <a:srgbClr val="FFFFFF"/>
          </a:solidFill>
          <a:latin typeface="Arial" charset="0"/>
          <a:ea typeface="ＭＳ Ｐゴシック" charset="0"/>
          <a:cs typeface="Arial" charset="0"/>
        </a:defRPr>
      </a:lvl4pPr>
      <a:lvl5pPr algn="l" rtl="0" eaLnBrk="0" fontAlgn="base" hangingPunct="0">
        <a:spcBef>
          <a:spcPct val="0"/>
        </a:spcBef>
        <a:spcAft>
          <a:spcPct val="0"/>
        </a:spcAft>
        <a:defRPr sz="2000" b="1">
          <a:solidFill>
            <a:srgbClr val="FFFFFF"/>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442913" indent="-442913" algn="l" rtl="0" eaLnBrk="0" fontAlgn="base" hangingPunct="0">
        <a:spcBef>
          <a:spcPct val="20000"/>
        </a:spcBef>
        <a:spcAft>
          <a:spcPct val="0"/>
        </a:spcAft>
        <a:buFont typeface="Wingdings" pitchFamily="2" charset="2"/>
        <a:buChar char="q"/>
        <a:tabLst>
          <a:tab pos="442913" algn="l"/>
        </a:tabLst>
        <a:defRPr sz="32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6.jp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oneTexte 3"/>
          <p:cNvSpPr txBox="1">
            <a:spLocks noChangeArrowheads="1"/>
          </p:cNvSpPr>
          <p:nvPr/>
        </p:nvSpPr>
        <p:spPr bwMode="auto">
          <a:xfrm>
            <a:off x="827088" y="1989138"/>
            <a:ext cx="5113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altLang="fr-FR" sz="3200" b="1" dirty="0">
                <a:solidFill>
                  <a:srgbClr val="FFFFFF"/>
                </a:solidFill>
              </a:rPr>
              <a:t>Bienvenue !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txBox="1">
            <a:spLocks/>
          </p:cNvSpPr>
          <p:nvPr/>
        </p:nvSpPr>
        <p:spPr bwMode="auto">
          <a:xfrm>
            <a:off x="0" y="0"/>
            <a:ext cx="86868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itchFamily="2" charset="2"/>
              <a:buChar char="q"/>
              <a:tabLst>
                <a:tab pos="442913" algn="l"/>
              </a:tabLst>
              <a:defRPr sz="3200">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ea typeface="MS PGothic" pitchFamily="34" charset="-128"/>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ea typeface="MS PGothic" pitchFamily="34" charset="-128"/>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spcBef>
                <a:spcPct val="0"/>
              </a:spcBef>
              <a:buFontTx/>
              <a:buNone/>
            </a:pPr>
            <a:r>
              <a:rPr lang="es-ES_tradnl" altLang="en-US" sz="2800" b="1" dirty="0">
                <a:solidFill>
                  <a:srgbClr val="FFFFFF"/>
                </a:solidFill>
              </a:rPr>
              <a:t>     </a:t>
            </a:r>
            <a:r>
              <a:rPr lang="es-ES_tradnl" altLang="en-US" sz="2800" b="1" dirty="0" err="1" smtClean="0">
                <a:solidFill>
                  <a:srgbClr val="FFFFFF"/>
                </a:solidFill>
              </a:rPr>
              <a:t>Labex</a:t>
            </a:r>
            <a:r>
              <a:rPr lang="es-ES_tradnl" altLang="en-US" sz="2800" b="1" dirty="0" smtClean="0">
                <a:solidFill>
                  <a:srgbClr val="FFFFFF"/>
                </a:solidFill>
              </a:rPr>
              <a:t> </a:t>
            </a:r>
            <a:r>
              <a:rPr lang="es-ES_tradnl" altLang="en-US" b="1" dirty="0" smtClean="0">
                <a:solidFill>
                  <a:srgbClr val="FFFFFF"/>
                </a:solidFill>
              </a:rPr>
              <a:t>SIGMA-LIM</a:t>
            </a:r>
            <a:endParaRPr lang="fr-FR" altLang="en-US" b="1" dirty="0">
              <a:solidFill>
                <a:srgbClr val="FFFFFF"/>
              </a:solidFill>
            </a:endParaRPr>
          </a:p>
        </p:txBody>
      </p:sp>
      <p:sp>
        <p:nvSpPr>
          <p:cNvPr id="28677" name="Rectangle 6"/>
          <p:cNvSpPr>
            <a:spLocks noChangeArrowheads="1"/>
          </p:cNvSpPr>
          <p:nvPr/>
        </p:nvSpPr>
        <p:spPr bwMode="auto">
          <a:xfrm>
            <a:off x="1536700" y="1590675"/>
            <a:ext cx="38274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tabLst>
                <a:tab pos="442913" algn="l"/>
              </a:tabLst>
              <a:defRPr sz="3200">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ea typeface="MS PGothic" pitchFamily="34" charset="-128"/>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ea typeface="MS PGothic" pitchFamily="34" charset="-128"/>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lgn="just" eaLnBrk="1" hangingPunct="1">
              <a:spcBef>
                <a:spcPct val="0"/>
              </a:spcBef>
              <a:buFontTx/>
              <a:buNone/>
            </a:pPr>
            <a:endParaRPr lang="en-US" altLang="en-US" sz="1600" b="1" dirty="0">
              <a:solidFill>
                <a:srgbClr val="7EC234"/>
              </a:solidFill>
              <a:latin typeface="Calibri" pitchFamily="34" charset="0"/>
            </a:endParaRPr>
          </a:p>
        </p:txBody>
      </p:sp>
      <p:sp>
        <p:nvSpPr>
          <p:cNvPr id="2" name="ZoneTexte 1"/>
          <p:cNvSpPr txBox="1"/>
          <p:nvPr/>
        </p:nvSpPr>
        <p:spPr>
          <a:xfrm>
            <a:off x="3347864" y="2333698"/>
            <a:ext cx="5974833" cy="2862322"/>
          </a:xfrm>
          <a:prstGeom prst="rect">
            <a:avLst/>
          </a:prstGeom>
          <a:noFill/>
        </p:spPr>
        <p:txBody>
          <a:bodyPr wrap="square" rtlCol="0">
            <a:spAutoFit/>
          </a:bodyPr>
          <a:lstStyle/>
          <a:p>
            <a:pPr marL="285750" indent="-285750">
              <a:buFont typeface="Wingdings" panose="05000000000000000000" pitchFamily="2" charset="2"/>
              <a:buChar char="q"/>
            </a:pPr>
            <a:r>
              <a:rPr lang="fr-FR" altLang="en-US" dirty="0">
                <a:latin typeface="Arial" panose="020B0604020202020204" pitchFamily="34" charset="0"/>
                <a:cs typeface="Arial" panose="020B0604020202020204" pitchFamily="34" charset="0"/>
              </a:rPr>
              <a:t>Matériaux et composants céramiques spécifiques </a:t>
            </a:r>
            <a:endParaRPr lang="fr-FR" altLang="en-US" dirty="0" smtClean="0">
              <a:latin typeface="Arial" panose="020B0604020202020204" pitchFamily="34" charset="0"/>
              <a:cs typeface="Arial" panose="020B0604020202020204" pitchFamily="34" charset="0"/>
            </a:endParaRPr>
          </a:p>
          <a:p>
            <a:r>
              <a:rPr lang="fr-FR" altLang="en-US" dirty="0">
                <a:latin typeface="Arial" panose="020B0604020202020204" pitchFamily="34" charset="0"/>
                <a:cs typeface="Arial" panose="020B0604020202020204" pitchFamily="34" charset="0"/>
              </a:rPr>
              <a:t> </a:t>
            </a:r>
            <a:r>
              <a:rPr lang="fr-FR" altLang="en-US" dirty="0" smtClean="0">
                <a:latin typeface="Arial" panose="020B0604020202020204" pitchFamily="34" charset="0"/>
                <a:cs typeface="Arial" panose="020B0604020202020204" pitchFamily="34" charset="0"/>
              </a:rPr>
              <a:t>   aux </a:t>
            </a:r>
            <a:r>
              <a:rPr lang="fr-FR" altLang="en-US" dirty="0">
                <a:latin typeface="Arial" panose="020B0604020202020204" pitchFamily="34" charset="0"/>
                <a:cs typeface="Arial" panose="020B0604020202020204" pitchFamily="34" charset="0"/>
              </a:rPr>
              <a:t>systèmes communicants intégrés, sécurisés, </a:t>
            </a:r>
            <a:r>
              <a:rPr lang="fr-FR" altLang="en-US" dirty="0" smtClean="0">
                <a:latin typeface="Arial" panose="020B0604020202020204" pitchFamily="34" charset="0"/>
                <a:cs typeface="Arial" panose="020B0604020202020204" pitchFamily="34" charset="0"/>
              </a:rPr>
              <a:t>et  </a:t>
            </a:r>
          </a:p>
          <a:p>
            <a:r>
              <a:rPr lang="fr-FR" altLang="en-US" dirty="0" smtClean="0">
                <a:latin typeface="Arial" panose="020B0604020202020204" pitchFamily="34" charset="0"/>
                <a:cs typeface="Arial" panose="020B0604020202020204" pitchFamily="34" charset="0"/>
              </a:rPr>
              <a:t>    intelligents</a:t>
            </a:r>
          </a:p>
          <a:p>
            <a:pPr marL="285750" indent="-285750">
              <a:buFont typeface="Wingdings" panose="05000000000000000000" pitchFamily="2" charset="2"/>
              <a:buChar char="q"/>
            </a:pPr>
            <a:endParaRPr lang="fr-FR" alt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defRPr/>
            </a:pPr>
            <a:r>
              <a:rPr lang="en-US" altLang="en-US" dirty="0" err="1">
                <a:latin typeface="Arial" panose="020B0604020202020204" pitchFamily="34" charset="0"/>
                <a:cs typeface="Arial" panose="020B0604020202020204" pitchFamily="34" charset="0"/>
              </a:rPr>
              <a:t>Laboratoire</a:t>
            </a:r>
            <a:r>
              <a:rPr lang="en-US" altLang="en-US" dirty="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d’excellence</a:t>
            </a:r>
            <a:r>
              <a:rPr lang="en-US" altLang="en-US" dirty="0" smtClean="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a:t>
            </a:r>
            <a:r>
              <a:rPr lang="en-US" altLang="en-US" dirty="0" err="1" smtClean="0">
                <a:latin typeface="Arial" panose="020B0604020202020204" pitchFamily="34" charset="0"/>
                <a:cs typeface="Arial" panose="020B0604020202020204" pitchFamily="34" charset="0"/>
              </a:rPr>
              <a:t>orté</a:t>
            </a:r>
            <a:r>
              <a:rPr lang="en-US" altLang="en-US" dirty="0" smtClean="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par XLIM et </a:t>
            </a:r>
            <a:r>
              <a:rPr lang="en-US" altLang="en-US" dirty="0" smtClean="0">
                <a:latin typeface="Arial" panose="020B0604020202020204" pitchFamily="34" charset="0"/>
                <a:cs typeface="Arial" panose="020B0604020202020204" pitchFamily="34" charset="0"/>
              </a:rPr>
              <a:t>le SPCTS</a:t>
            </a: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8 </a:t>
            </a:r>
            <a:r>
              <a:rPr lang="en-US" altLang="en-US" dirty="0">
                <a:latin typeface="Arial" panose="020B0604020202020204" pitchFamily="34" charset="0"/>
                <a:cs typeface="Arial" panose="020B0604020202020204" pitchFamily="34" charset="0"/>
              </a:rPr>
              <a:t>M</a:t>
            </a:r>
            <a:r>
              <a:rPr lang="en-US" altLang="en-US" dirty="0" smtClean="0">
                <a:latin typeface="Arial" panose="020B0604020202020204" pitchFamily="34" charset="0"/>
                <a:cs typeface="Arial" panose="020B0604020202020204" pitchFamily="34" charset="0"/>
              </a:rPr>
              <a:t>€/10 </a:t>
            </a:r>
            <a:r>
              <a:rPr lang="en-US" altLang="en-US" dirty="0" err="1" smtClean="0">
                <a:latin typeface="Arial" panose="020B0604020202020204" pitchFamily="34" charset="0"/>
                <a:cs typeface="Arial" panose="020B0604020202020204" pitchFamily="34" charset="0"/>
              </a:rPr>
              <a:t>ans</a:t>
            </a:r>
            <a:endParaRPr lang="en-US" alt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fr-FR" alt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fr-FR" alt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altLang="en-US" dirty="0">
              <a:latin typeface="Arial" panose="020B0604020202020204" pitchFamily="34" charset="0"/>
              <a:cs typeface="Arial" panose="020B0604020202020204" pitchFamily="34" charset="0"/>
            </a:endParaRPr>
          </a:p>
          <a:p>
            <a:endParaRPr lang="fr-FR" dirty="0"/>
          </a:p>
        </p:txBody>
      </p:sp>
      <p:pic>
        <p:nvPicPr>
          <p:cNvPr id="3" name="Picture 2" descr="E:\tarrap02\Desktop\IMG_00391-600x600-labex-optimise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1648" b="3357"/>
          <a:stretch/>
        </p:blipFill>
        <p:spPr bwMode="auto">
          <a:xfrm>
            <a:off x="0" y="3996840"/>
            <a:ext cx="2657846" cy="286116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853151"/>
            <a:ext cx="2657846" cy="3143689"/>
          </a:xfrm>
          <a:prstGeom prst="rect">
            <a:avLst/>
          </a:prstGeom>
        </p:spPr>
      </p:pic>
      <p:sp>
        <p:nvSpPr>
          <p:cNvPr id="6" name="Rectangle 5"/>
          <p:cNvSpPr/>
          <p:nvPr/>
        </p:nvSpPr>
        <p:spPr>
          <a:xfrm>
            <a:off x="0" y="3744812"/>
            <a:ext cx="2892126" cy="504056"/>
          </a:xfrm>
          <a:prstGeom prst="rect">
            <a:avLst/>
          </a:prstGeom>
          <a:solidFill>
            <a:srgbClr val="FFFFFF">
              <a:alpha val="40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4294183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Z:\Diane\limousin université\octobre2014\photoluoct14\changercouleuretoile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1036" t="1430" r="24742" b="17417"/>
          <a:stretch/>
        </p:blipFill>
        <p:spPr bwMode="auto">
          <a:xfrm>
            <a:off x="-2412776" y="747053"/>
            <a:ext cx="2288832" cy="601196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95536" y="99"/>
            <a:ext cx="10153128" cy="836613"/>
          </a:xfrm>
        </p:spPr>
        <p:txBody>
          <a:bodyPr/>
          <a:lstStyle/>
          <a:p>
            <a:r>
              <a:rPr lang="fr-FR" sz="3000" dirty="0" smtClean="0"/>
              <a:t>XLIM : Une recherche de pointe en électronique</a:t>
            </a:r>
            <a:endParaRPr lang="fr-FR" sz="3000" dirty="0"/>
          </a:p>
        </p:txBody>
      </p:sp>
      <p:sp>
        <p:nvSpPr>
          <p:cNvPr id="5" name="Rectangle 4"/>
          <p:cNvSpPr/>
          <p:nvPr/>
        </p:nvSpPr>
        <p:spPr>
          <a:xfrm>
            <a:off x="188413" y="1639277"/>
            <a:ext cx="2727403" cy="2031325"/>
          </a:xfrm>
          <a:prstGeom prst="rect">
            <a:avLst/>
          </a:prstGeom>
        </p:spPr>
        <p:txBody>
          <a:bodyPr wrap="square">
            <a:spAutoFit/>
          </a:bodyPr>
          <a:lstStyle/>
          <a:p>
            <a:r>
              <a:rPr lang="fr-FR" dirty="0"/>
              <a:t>Une </a:t>
            </a:r>
            <a:r>
              <a:rPr lang="fr-FR" dirty="0" smtClean="0"/>
              <a:t>équipe animée par François Reynaud, a mis au point un procédé consistant à changer les couleurs des étoiles pour mieux les observer sur  les télescopes géants.</a:t>
            </a:r>
            <a:endParaRPr lang="fr-FR" dirty="0"/>
          </a:p>
        </p:txBody>
      </p:sp>
      <p:pic>
        <p:nvPicPr>
          <p:cNvPr id="13" name="Picture 9"/>
          <p:cNvPicPr>
            <a:picLocks noChangeAspect="1" noChangeArrowheads="1"/>
          </p:cNvPicPr>
          <p:nvPr/>
        </p:nvPicPr>
        <p:blipFill>
          <a:blip r:embed="rId3"/>
          <a:srcRect/>
          <a:stretch>
            <a:fillRect/>
          </a:stretch>
        </p:blipFill>
        <p:spPr bwMode="auto">
          <a:xfrm>
            <a:off x="1612325" y="3866617"/>
            <a:ext cx="1214043" cy="148511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429" y="3861048"/>
            <a:ext cx="1233117" cy="1485115"/>
          </a:xfrm>
          <a:prstGeom prst="rect">
            <a:avLst/>
          </a:prstGeom>
          <a:ln>
            <a:noFill/>
          </a:ln>
          <a:effectLst/>
        </p:spPr>
      </p:pic>
      <p:sp>
        <p:nvSpPr>
          <p:cNvPr id="6" name="ZoneTexte 5"/>
          <p:cNvSpPr txBox="1"/>
          <p:nvPr/>
        </p:nvSpPr>
        <p:spPr>
          <a:xfrm>
            <a:off x="1612326" y="5400218"/>
            <a:ext cx="1214042" cy="4770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a:ln w="0"/>
                <a:solidFill>
                  <a:schemeClr val="tx1"/>
                </a:solidFill>
                <a:latin typeface="Arial" charset="0"/>
                <a:ea typeface="ＭＳ Ｐゴシック" pitchFamily="34" charset="-128"/>
              </a:rPr>
              <a:t>Damien</a:t>
            </a:r>
            <a:r>
              <a:rPr lang="fr-FR" sz="1200" b="1" dirty="0" smtClean="0">
                <a:ln w="0"/>
                <a:solidFill>
                  <a:schemeClr val="tx1"/>
                </a:solidFill>
                <a:effectLst>
                  <a:outerShdw blurRad="38100" dist="19050" dir="2700000" algn="tl" rotWithShape="0">
                    <a:schemeClr val="dk1">
                      <a:alpha val="40000"/>
                    </a:schemeClr>
                  </a:outerShdw>
                </a:effectLst>
              </a:rPr>
              <a:t> </a:t>
            </a:r>
          </a:p>
          <a:p>
            <a:pPr algn="ctr"/>
            <a:r>
              <a:rPr lang="fr-FR" sz="1200" b="1" dirty="0" err="1" smtClean="0">
                <a:ln w="0"/>
                <a:solidFill>
                  <a:schemeClr val="tx1"/>
                </a:solidFill>
                <a:latin typeface="Arial" charset="0"/>
                <a:ea typeface="ＭＳ Ｐゴシック" pitchFamily="34" charset="-128"/>
              </a:rPr>
              <a:t>Ceus</a:t>
            </a:r>
            <a:endParaRPr lang="fr-FR" sz="1200" b="1" dirty="0">
              <a:ln w="0"/>
              <a:solidFill>
                <a:schemeClr val="tx1"/>
              </a:solidFill>
              <a:latin typeface="Arial" charset="0"/>
              <a:ea typeface="ＭＳ Ｐゴシック" pitchFamily="34" charset="-128"/>
            </a:endParaRPr>
          </a:p>
        </p:txBody>
      </p:sp>
      <p:sp>
        <p:nvSpPr>
          <p:cNvPr id="16" name="ZoneTexte 15"/>
          <p:cNvSpPr txBox="1"/>
          <p:nvPr/>
        </p:nvSpPr>
        <p:spPr>
          <a:xfrm>
            <a:off x="3110849" y="1653849"/>
            <a:ext cx="2922301" cy="2031325"/>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Nos laboratoires </a:t>
            </a:r>
            <a:r>
              <a:rPr lang="fr-FR" dirty="0" smtClean="0">
                <a:latin typeface="Arial" panose="020B0604020202020204" pitchFamily="34" charset="0"/>
                <a:cs typeface="Arial" panose="020B0604020202020204" pitchFamily="34" charset="0"/>
              </a:rPr>
              <a:t>spécialisés </a:t>
            </a:r>
            <a:r>
              <a:rPr lang="fr-FR" dirty="0">
                <a:latin typeface="Arial" panose="020B0604020202020204" pitchFamily="34" charset="0"/>
                <a:cs typeface="Arial" panose="020B0604020202020204" pitchFamily="34" charset="0"/>
              </a:rPr>
              <a:t>en sciences </a:t>
            </a:r>
            <a:r>
              <a:rPr lang="fr-FR" dirty="0" smtClean="0">
                <a:latin typeface="Arial" panose="020B0604020202020204" pitchFamily="34" charset="0"/>
                <a:cs typeface="Arial" panose="020B0604020202020204" pitchFamily="34" charset="0"/>
              </a:rPr>
              <a:t>des matériaux </a:t>
            </a:r>
            <a:r>
              <a:rPr lang="fr-FR" dirty="0">
                <a:latin typeface="Arial" panose="020B0604020202020204" pitchFamily="34" charset="0"/>
                <a:cs typeface="Arial" panose="020B0604020202020204" pitchFamily="34" charset="0"/>
              </a:rPr>
              <a:t>et dans les MEMS (</a:t>
            </a:r>
            <a:r>
              <a:rPr lang="fr-FR" dirty="0" smtClean="0">
                <a:latin typeface="Arial" panose="020B0604020202020204" pitchFamily="34" charset="0"/>
                <a:cs typeface="Arial" panose="020B0604020202020204" pitchFamily="34" charset="0"/>
              </a:rPr>
              <a:t>microsystèmes électromécaniques</a:t>
            </a:r>
            <a:r>
              <a:rPr lang="fr-FR" dirty="0">
                <a:latin typeface="Arial" panose="020B0604020202020204" pitchFamily="34" charset="0"/>
                <a:cs typeface="Arial" panose="020B0604020202020204" pitchFamily="34" charset="0"/>
              </a:rPr>
              <a:t>) travaillent sur les navettes </a:t>
            </a:r>
            <a:r>
              <a:rPr lang="fr-FR" dirty="0" smtClean="0">
                <a:latin typeface="Arial" panose="020B0604020202020204" pitchFamily="34" charset="0"/>
                <a:cs typeface="Arial" panose="020B0604020202020204" pitchFamily="34" charset="0"/>
              </a:rPr>
              <a:t>spatiales.</a:t>
            </a:r>
            <a:endParaRPr lang="fr-FR" dirty="0">
              <a:latin typeface="Arial" panose="020B0604020202020204" pitchFamily="34" charset="0"/>
              <a:cs typeface="Arial" panose="020B0604020202020204" pitchFamily="34" charset="0"/>
            </a:endParaRPr>
          </a:p>
        </p:txBody>
      </p:sp>
      <p:pic>
        <p:nvPicPr>
          <p:cNvPr id="18" name="Picture 10"/>
          <p:cNvPicPr>
            <a:picLocks noChangeArrowheads="1"/>
          </p:cNvPicPr>
          <p:nvPr/>
        </p:nvPicPr>
        <p:blipFill>
          <a:blip r:embed="rId5"/>
          <a:srcRect/>
          <a:stretch>
            <a:fillRect/>
          </a:stretch>
        </p:blipFill>
        <p:spPr bwMode="auto">
          <a:xfrm>
            <a:off x="3977954" y="3861046"/>
            <a:ext cx="1188092" cy="148511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977954" y="5373216"/>
            <a:ext cx="1188092"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1200" b="1" dirty="0" smtClean="0">
                <a:ln w="0"/>
                <a:latin typeface="Arial" panose="020B0604020202020204" pitchFamily="34" charset="0"/>
                <a:cs typeface="Arial" panose="020B0604020202020204" pitchFamily="34" charset="0"/>
              </a:rPr>
              <a:t>Pierre</a:t>
            </a:r>
            <a:br>
              <a:rPr lang="fr-FR" sz="1200" b="1" dirty="0" smtClean="0">
                <a:ln w="0"/>
                <a:latin typeface="Arial" panose="020B0604020202020204" pitchFamily="34" charset="0"/>
                <a:cs typeface="Arial" panose="020B0604020202020204" pitchFamily="34" charset="0"/>
              </a:rPr>
            </a:br>
            <a:r>
              <a:rPr lang="fr-FR" sz="1200" b="1" dirty="0" err="1" smtClean="0">
                <a:ln w="0"/>
                <a:latin typeface="Arial" panose="020B0604020202020204" pitchFamily="34" charset="0"/>
                <a:cs typeface="Arial" panose="020B0604020202020204" pitchFamily="34" charset="0"/>
              </a:rPr>
              <a:t>Blondy</a:t>
            </a:r>
            <a:endParaRPr lang="fr-FR" sz="1200" b="1" dirty="0">
              <a:ln w="0"/>
              <a:latin typeface="Arial" panose="020B0604020202020204" pitchFamily="34" charset="0"/>
              <a:cs typeface="Arial" panose="020B0604020202020204" pitchFamily="34" charset="0"/>
            </a:endParaRPr>
          </a:p>
        </p:txBody>
      </p:sp>
      <p:sp>
        <p:nvSpPr>
          <p:cNvPr id="20" name="ZoneTexte 19"/>
          <p:cNvSpPr txBox="1"/>
          <p:nvPr/>
        </p:nvSpPr>
        <p:spPr>
          <a:xfrm>
            <a:off x="6084168" y="1663640"/>
            <a:ext cx="2843218" cy="1477328"/>
          </a:xfrm>
          <a:prstGeom prst="rect">
            <a:avLst/>
          </a:prstGeom>
          <a:noFill/>
          <a:ln>
            <a:noFill/>
          </a:ln>
        </p:spPr>
        <p:txBody>
          <a:bodyPr wrap="square" rtlCol="0">
            <a:spAutoFit/>
          </a:bodyPr>
          <a:lstStyle/>
          <a:p>
            <a:r>
              <a:rPr lang="fr-FR" dirty="0" smtClean="0"/>
              <a:t>Une équipe orientée cryptographie qui concourt</a:t>
            </a:r>
            <a:r>
              <a:rPr lang="fr-FR" dirty="0" smtClean="0">
                <a:solidFill>
                  <a:srgbClr val="FF0000"/>
                </a:solidFill>
              </a:rPr>
              <a:t> </a:t>
            </a:r>
            <a:r>
              <a:rPr lang="fr-FR" dirty="0" smtClean="0"/>
              <a:t>à l’avancée des recherches sur la sécurité </a:t>
            </a:r>
            <a:r>
              <a:rPr lang="fr-FR" dirty="0"/>
              <a:t>de </a:t>
            </a:r>
            <a:r>
              <a:rPr lang="fr-FR" dirty="0" smtClean="0"/>
              <a:t>l'information.</a:t>
            </a:r>
            <a:endParaRPr lang="fr-FR" dirty="0"/>
          </a:p>
        </p:txBody>
      </p:sp>
      <p:sp>
        <p:nvSpPr>
          <p:cNvPr id="23" name="ZoneTexte 22"/>
          <p:cNvSpPr txBox="1"/>
          <p:nvPr/>
        </p:nvSpPr>
        <p:spPr>
          <a:xfrm>
            <a:off x="6910992" y="5373216"/>
            <a:ext cx="1189569"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latin typeface="Arial" panose="020B0604020202020204" pitchFamily="34" charset="0"/>
                <a:cs typeface="Arial" panose="020B0604020202020204" pitchFamily="34" charset="0"/>
              </a:rPr>
              <a:t>Thierry </a:t>
            </a:r>
          </a:p>
          <a:p>
            <a:pPr algn="ctr"/>
            <a:r>
              <a:rPr lang="fr-FR" sz="1200" b="1" dirty="0" smtClean="0">
                <a:latin typeface="Arial" panose="020B0604020202020204" pitchFamily="34" charset="0"/>
                <a:cs typeface="Arial" panose="020B0604020202020204" pitchFamily="34" charset="0"/>
              </a:rPr>
              <a:t>Berger</a:t>
            </a:r>
            <a:endParaRPr lang="fr-FR" sz="1200" b="1" dirty="0">
              <a:latin typeface="Arial" panose="020B0604020202020204" pitchFamily="34" charset="0"/>
              <a:cs typeface="Arial" panose="020B0604020202020204" pitchFamily="34" charset="0"/>
            </a:endParaRPr>
          </a:p>
        </p:txBody>
      </p:sp>
      <p:pic>
        <p:nvPicPr>
          <p:cNvPr id="22" name="Image 21"/>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6910993" y="3866617"/>
            <a:ext cx="1189568" cy="1486960"/>
          </a:xfrm>
          <a:prstGeom prst="rect">
            <a:avLst/>
          </a:prstGeom>
        </p:spPr>
      </p:pic>
      <p:sp>
        <p:nvSpPr>
          <p:cNvPr id="8" name="Rectangle 7"/>
          <p:cNvSpPr/>
          <p:nvPr/>
        </p:nvSpPr>
        <p:spPr>
          <a:xfrm>
            <a:off x="263538" y="5399838"/>
            <a:ext cx="1216008" cy="461665"/>
          </a:xfrm>
          <a:prstGeom prst="rect">
            <a:avLst/>
          </a:prstGeom>
        </p:spPr>
        <p:txBody>
          <a:bodyPr wrap="square">
            <a:spAutoFit/>
          </a:bodyPr>
          <a:lstStyle/>
          <a:p>
            <a:pPr algn="ctr"/>
            <a:r>
              <a:rPr lang="fr-FR" sz="1200" b="1" dirty="0">
                <a:ln w="0"/>
              </a:rPr>
              <a:t>François Reynaud</a:t>
            </a:r>
          </a:p>
        </p:txBody>
      </p:sp>
      <p:sp>
        <p:nvSpPr>
          <p:cNvPr id="10" name="Rectangle 9"/>
          <p:cNvSpPr/>
          <p:nvPr/>
        </p:nvSpPr>
        <p:spPr>
          <a:xfrm>
            <a:off x="137533" y="1556792"/>
            <a:ext cx="2850291" cy="4392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3110849" y="1556792"/>
            <a:ext cx="2863516" cy="4392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6049262" y="1563080"/>
            <a:ext cx="2864857" cy="4392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p:cNvCxnSpPr/>
          <p:nvPr/>
        </p:nvCxnSpPr>
        <p:spPr>
          <a:xfrm>
            <a:off x="2987824" y="1700808"/>
            <a:ext cx="0" cy="4254760"/>
          </a:xfrm>
          <a:prstGeom prst="line">
            <a:avLst/>
          </a:prstGeom>
          <a:ln w="19050">
            <a:solidFill>
              <a:srgbClr val="8C1713"/>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012160" y="1690750"/>
            <a:ext cx="0" cy="4254760"/>
          </a:xfrm>
          <a:prstGeom prst="line">
            <a:avLst/>
          </a:prstGeom>
          <a:ln w="19050">
            <a:solidFill>
              <a:srgbClr val="8C17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960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396"/>
            <a:ext cx="8867313" cy="836613"/>
          </a:xfrm>
        </p:spPr>
        <p:txBody>
          <a:bodyPr/>
          <a:lstStyle/>
          <a:p>
            <a:r>
              <a:rPr lang="fr-FR" sz="3000" dirty="0" smtClean="0"/>
              <a:t>SPCTS : Une recherche de pointe en </a:t>
            </a:r>
            <a:r>
              <a:rPr lang="fr-FR" sz="3000" dirty="0"/>
              <a:t>céramique</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54" y="3932908"/>
            <a:ext cx="3615605" cy="1811133"/>
          </a:xfrm>
          <a:prstGeom prst="rect">
            <a:avLst/>
          </a:prstGeom>
        </p:spPr>
      </p:pic>
      <p:pic>
        <p:nvPicPr>
          <p:cNvPr id="7" name="Image 6"/>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6460827" y="4862115"/>
            <a:ext cx="1231569" cy="1539461"/>
          </a:xfrm>
          <a:prstGeom prst="rect">
            <a:avLst/>
          </a:prstGeom>
        </p:spPr>
      </p:pic>
      <p:pic>
        <p:nvPicPr>
          <p:cNvPr id="10" name="Image 9"/>
          <p:cNvPicPr preferRelativeResize="0">
            <a:picLocks/>
          </p:cNvPicPr>
          <p:nvPr/>
        </p:nvPicPr>
        <p:blipFill rotWithShape="1">
          <a:blip r:embed="rId4" cstate="print">
            <a:extLst>
              <a:ext uri="{28A0092B-C50C-407E-A947-70E740481C1C}">
                <a14:useLocalDpi xmlns:a14="http://schemas.microsoft.com/office/drawing/2010/main" val="0"/>
              </a:ext>
            </a:extLst>
          </a:blip>
          <a:srcRect l="1743"/>
          <a:stretch/>
        </p:blipFill>
        <p:spPr>
          <a:xfrm>
            <a:off x="66377" y="1556792"/>
            <a:ext cx="3615605" cy="1811133"/>
          </a:xfrm>
          <a:prstGeom prst="rect">
            <a:avLst/>
          </a:prstGeom>
        </p:spPr>
      </p:pic>
      <p:sp>
        <p:nvSpPr>
          <p:cNvPr id="9" name="Rectangle 8"/>
          <p:cNvSpPr/>
          <p:nvPr/>
        </p:nvSpPr>
        <p:spPr>
          <a:xfrm>
            <a:off x="3836060" y="1493490"/>
            <a:ext cx="5056420" cy="3231654"/>
          </a:xfrm>
          <a:prstGeom prst="rect">
            <a:avLst/>
          </a:prstGeom>
        </p:spPr>
        <p:txBody>
          <a:bodyPr wrap="square">
            <a:spAutoFit/>
          </a:bodyPr>
          <a:lstStyle/>
          <a:p>
            <a:r>
              <a:rPr lang="fr-FR" sz="1700" dirty="0"/>
              <a:t>L’Université de Limoges accueille le plus grand laboratoire de Céramique en France : le SPCTS</a:t>
            </a:r>
            <a:r>
              <a:rPr lang="fr-FR" sz="1700" b="1" dirty="0"/>
              <a:t> </a:t>
            </a:r>
            <a:r>
              <a:rPr lang="fr-FR" sz="1700" dirty="0"/>
              <a:t>(Science des Procédés céramiques et de traitements de surface).</a:t>
            </a:r>
          </a:p>
          <a:p>
            <a:r>
              <a:rPr lang="fr-FR" sz="1700" dirty="0"/>
              <a:t>Situé sur le Centre européen de la Céramique, ses recherches sont orientées vers  l’élaboration de céramiques, en vue de la réalisation de composants dotés de propriétés nouvelles ou spécifiques. Il est notamment expert dans les technologies additives appliquées aux céramiques et a acquis une reconnaissance internationale sur ce thème depuis une quinzaine d’années.</a:t>
            </a:r>
          </a:p>
        </p:txBody>
      </p:sp>
      <p:sp>
        <p:nvSpPr>
          <p:cNvPr id="14" name="Rectangle 13"/>
          <p:cNvSpPr/>
          <p:nvPr/>
        </p:nvSpPr>
        <p:spPr>
          <a:xfrm>
            <a:off x="7682946" y="5370368"/>
            <a:ext cx="1216008" cy="461665"/>
          </a:xfrm>
          <a:prstGeom prst="rect">
            <a:avLst/>
          </a:prstGeom>
        </p:spPr>
        <p:txBody>
          <a:bodyPr wrap="square">
            <a:spAutoFit/>
          </a:bodyPr>
          <a:lstStyle/>
          <a:p>
            <a:pPr algn="ctr"/>
            <a:r>
              <a:rPr lang="fr-FR" sz="1200" b="1" dirty="0" smtClean="0">
                <a:ln w="0"/>
              </a:rPr>
              <a:t>Fabrice </a:t>
            </a:r>
          </a:p>
          <a:p>
            <a:pPr algn="ctr"/>
            <a:r>
              <a:rPr lang="fr-FR" sz="1200" b="1" dirty="0" smtClean="0">
                <a:ln w="0"/>
              </a:rPr>
              <a:t>Rossignol</a:t>
            </a:r>
            <a:endParaRPr lang="fr-FR" sz="1200" b="1" dirty="0">
              <a:ln w="0"/>
            </a:endParaRPr>
          </a:p>
        </p:txBody>
      </p:sp>
      <p:pic>
        <p:nvPicPr>
          <p:cNvPr id="2050" name="Picture 2" descr="https://www.unilim.fr/spcts/IMG/arton567.jpg?1374146833"/>
          <p:cNvPicPr>
            <a:picLocks noChangeAspect="1" noChangeArrowheads="1"/>
          </p:cNvPicPr>
          <p:nvPr/>
        </p:nvPicPr>
        <p:blipFill rotWithShape="1">
          <a:blip r:embed="rId5">
            <a:extLst>
              <a:ext uri="{28A0092B-C50C-407E-A947-70E740481C1C}">
                <a14:useLocalDpi xmlns:a14="http://schemas.microsoft.com/office/drawing/2010/main" val="0"/>
              </a:ext>
            </a:extLst>
          </a:blip>
          <a:srcRect t="4205" b="4205"/>
          <a:stretch/>
        </p:blipFill>
        <p:spPr bwMode="auto">
          <a:xfrm>
            <a:off x="3943515" y="4879254"/>
            <a:ext cx="1256969" cy="153946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215442" y="5433540"/>
            <a:ext cx="1216008" cy="461665"/>
          </a:xfrm>
          <a:prstGeom prst="rect">
            <a:avLst/>
          </a:prstGeom>
        </p:spPr>
        <p:txBody>
          <a:bodyPr wrap="square">
            <a:spAutoFit/>
          </a:bodyPr>
          <a:lstStyle/>
          <a:p>
            <a:pPr algn="ctr"/>
            <a:r>
              <a:rPr lang="fr-FR" sz="1200" b="1" dirty="0" smtClean="0">
                <a:ln w="0"/>
              </a:rPr>
              <a:t>Thierry</a:t>
            </a:r>
          </a:p>
          <a:p>
            <a:pPr algn="ctr"/>
            <a:r>
              <a:rPr lang="fr-FR" sz="1200" b="1" dirty="0" smtClean="0">
                <a:ln w="0"/>
              </a:rPr>
              <a:t>Chartier</a:t>
            </a:r>
          </a:p>
        </p:txBody>
      </p:sp>
    </p:spTree>
    <p:extLst>
      <p:ext uri="{BB962C8B-B14F-4D97-AF65-F5344CB8AC3E}">
        <p14:creationId xmlns:p14="http://schemas.microsoft.com/office/powerpoint/2010/main" val="1815224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9" name="Picture 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17000"/>
                    </a14:imgEffect>
                  </a14:imgLayer>
                </a14:imgProps>
              </a:ext>
            </a:extLst>
          </a:blip>
          <a:srcRect b="2858"/>
          <a:stretch/>
        </p:blipFill>
        <p:spPr bwMode="auto">
          <a:xfrm>
            <a:off x="6366624" y="4891084"/>
            <a:ext cx="1170137" cy="149024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10" name="Picture 14"/>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6366624" y="1236132"/>
            <a:ext cx="1152128" cy="151262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3" name="Titre 1"/>
          <p:cNvSpPr txBox="1">
            <a:spLocks/>
          </p:cNvSpPr>
          <p:nvPr/>
        </p:nvSpPr>
        <p:spPr bwMode="auto">
          <a:xfrm>
            <a:off x="421791" y="-99392"/>
            <a:ext cx="8722210" cy="105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itchFamily="2" charset="2"/>
              <a:buChar char="q"/>
              <a:tabLst>
                <a:tab pos="442913" algn="l"/>
              </a:tabLst>
              <a:defRPr sz="3200">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ea typeface="MS PGothic" pitchFamily="34" charset="-128"/>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ea typeface="MS PGothic" pitchFamily="34" charset="-128"/>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spcBef>
                <a:spcPct val="0"/>
              </a:spcBef>
              <a:buFontTx/>
              <a:buNone/>
            </a:pPr>
            <a:r>
              <a:rPr lang="fr-FR" sz="3000" b="1" dirty="0" smtClean="0">
                <a:solidFill>
                  <a:srgbClr val="FFFFFF"/>
                </a:solidFill>
                <a:latin typeface="Arial"/>
                <a:ea typeface="ＭＳ Ｐゴシック" charset="0"/>
                <a:cs typeface="Arial"/>
              </a:rPr>
              <a:t>Une </a:t>
            </a:r>
            <a:r>
              <a:rPr lang="fr-FR" sz="3000" b="1" dirty="0">
                <a:solidFill>
                  <a:srgbClr val="FFFFFF"/>
                </a:solidFill>
                <a:latin typeface="Arial"/>
                <a:ea typeface="ＭＳ Ｐゴシック" charset="0"/>
                <a:cs typeface="Arial"/>
              </a:rPr>
              <a:t>recherche de </a:t>
            </a:r>
            <a:r>
              <a:rPr lang="fr-FR" sz="3000" b="1" dirty="0" smtClean="0">
                <a:solidFill>
                  <a:srgbClr val="FFFFFF"/>
                </a:solidFill>
                <a:latin typeface="Arial"/>
                <a:ea typeface="ＭＳ Ｐゴシック" charset="0"/>
                <a:cs typeface="Arial"/>
              </a:rPr>
              <a:t>pointe en santé et ressources naturelles </a:t>
            </a:r>
            <a:endParaRPr lang="fr-FR" altLang="en-US" sz="3000" b="1" dirty="0">
              <a:solidFill>
                <a:srgbClr val="FFFFFF"/>
              </a:solidFill>
              <a:latin typeface="Arial"/>
              <a:ea typeface="ＭＳ Ｐゴシック" charset="0"/>
              <a:cs typeface="Arial"/>
            </a:endParaRPr>
          </a:p>
        </p:txBody>
      </p:sp>
      <p:sp>
        <p:nvSpPr>
          <p:cNvPr id="2" name="ZoneTexte 1"/>
          <p:cNvSpPr txBox="1"/>
          <p:nvPr/>
        </p:nvSpPr>
        <p:spPr>
          <a:xfrm>
            <a:off x="222243" y="1530778"/>
            <a:ext cx="5632197" cy="923330"/>
          </a:xfrm>
          <a:prstGeom prst="rect">
            <a:avLst/>
          </a:prstGeom>
          <a:noFill/>
        </p:spPr>
        <p:txBody>
          <a:bodyPr wrap="square" rtlCol="0">
            <a:spAutoFit/>
          </a:bodyPr>
          <a:lstStyle/>
          <a:p>
            <a:r>
              <a:rPr lang="fr-FR" dirty="0" smtClean="0"/>
              <a:t>En génétique, Michel Cogné est à l’origine de deux découvertes mondiales : sur le suicide du gène et sur le mécanisme des allergies.</a:t>
            </a:r>
            <a:endParaRPr lang="fr-FR" dirty="0"/>
          </a:p>
        </p:txBody>
      </p:sp>
      <p:sp>
        <p:nvSpPr>
          <p:cNvPr id="18" name="ZoneTexte 17"/>
          <p:cNvSpPr txBox="1"/>
          <p:nvPr/>
        </p:nvSpPr>
        <p:spPr>
          <a:xfrm>
            <a:off x="248139" y="5366139"/>
            <a:ext cx="5763290" cy="646331"/>
          </a:xfrm>
          <a:prstGeom prst="rect">
            <a:avLst/>
          </a:prstGeom>
          <a:noFill/>
        </p:spPr>
        <p:txBody>
          <a:bodyPr wrap="square" rtlCol="0">
            <a:spAutoFit/>
          </a:bodyPr>
          <a:lstStyle/>
          <a:p>
            <a:r>
              <a:rPr lang="fr-FR" dirty="0" smtClean="0"/>
              <a:t>Marie-Cécile </a:t>
            </a:r>
            <a:r>
              <a:rPr lang="fr-FR" dirty="0" err="1" smtClean="0"/>
              <a:t>Ploy</a:t>
            </a:r>
            <a:r>
              <a:rPr lang="fr-FR" dirty="0" smtClean="0"/>
              <a:t> est une experte en microbiologie et biologie moléculaire. Grand Prix Robert Debré 2012.</a:t>
            </a:r>
            <a:endParaRPr lang="fr-FR" dirty="0"/>
          </a:p>
        </p:txBody>
      </p:sp>
      <p:sp>
        <p:nvSpPr>
          <p:cNvPr id="13" name="ZoneTexte 12"/>
          <p:cNvSpPr txBox="1"/>
          <p:nvPr/>
        </p:nvSpPr>
        <p:spPr>
          <a:xfrm>
            <a:off x="248139" y="3236783"/>
            <a:ext cx="5763290" cy="1200329"/>
          </a:xfrm>
          <a:prstGeom prst="rect">
            <a:avLst/>
          </a:prstGeom>
          <a:noFill/>
        </p:spPr>
        <p:txBody>
          <a:bodyPr wrap="square" rtlCol="0">
            <a:spAutoFit/>
          </a:bodyPr>
          <a:lstStyle/>
          <a:p>
            <a:r>
              <a:rPr lang="fr-FR" dirty="0" smtClean="0"/>
              <a:t>Le Laboratoire de Chimie des Substances Naturelles (LCSN) est </a:t>
            </a:r>
            <a:r>
              <a:rPr lang="fr-FR" dirty="0"/>
              <a:t>reconnu au niveau international pour l’utilisation des </a:t>
            </a:r>
            <a:r>
              <a:rPr lang="fr-FR" dirty="0" err="1"/>
              <a:t>photosensibilisateurs</a:t>
            </a:r>
            <a:r>
              <a:rPr lang="fr-FR" dirty="0"/>
              <a:t> et notamment de la photothérapie </a:t>
            </a:r>
            <a:r>
              <a:rPr lang="fr-FR" dirty="0" smtClean="0"/>
              <a:t>dynamique</a:t>
            </a:r>
            <a:r>
              <a:rPr lang="fr-FR" dirty="0"/>
              <a:t>.</a:t>
            </a:r>
            <a:r>
              <a:rPr lang="fr-FR" dirty="0" smtClean="0"/>
              <a:t> </a:t>
            </a:r>
            <a:endParaRPr lang="fr-FR" dirty="0"/>
          </a:p>
        </p:txBody>
      </p:sp>
      <p:sp>
        <p:nvSpPr>
          <p:cNvPr id="10" name="Rectangle 9"/>
          <p:cNvSpPr/>
          <p:nvPr/>
        </p:nvSpPr>
        <p:spPr>
          <a:xfrm>
            <a:off x="7518752" y="1673475"/>
            <a:ext cx="1301720" cy="461665"/>
          </a:xfrm>
          <a:prstGeom prst="rect">
            <a:avLst/>
          </a:prstGeom>
        </p:spPr>
        <p:txBody>
          <a:bodyPr wrap="square">
            <a:spAutoFit/>
          </a:bodyPr>
          <a:lstStyle/>
          <a:p>
            <a:pPr algn="ctr"/>
            <a:r>
              <a:rPr lang="fr-FR" sz="1200" b="1" dirty="0" smtClean="0">
                <a:ln w="0"/>
              </a:rPr>
              <a:t>Michel</a:t>
            </a:r>
          </a:p>
          <a:p>
            <a:pPr algn="ctr"/>
            <a:r>
              <a:rPr lang="fr-FR" sz="1200" b="1" dirty="0" smtClean="0">
                <a:ln w="0"/>
              </a:rPr>
              <a:t>Cogné</a:t>
            </a:r>
          </a:p>
        </p:txBody>
      </p:sp>
      <p:pic>
        <p:nvPicPr>
          <p:cNvPr id="3074" name="Picture 2" descr="Résultat de recherche d'images pour &quot;Vincent SOL&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646" t="5903"/>
          <a:stretch/>
        </p:blipFill>
        <p:spPr bwMode="auto">
          <a:xfrm>
            <a:off x="6372868" y="3068960"/>
            <a:ext cx="1145884" cy="149024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518752" y="3645024"/>
            <a:ext cx="1301720" cy="461665"/>
          </a:xfrm>
          <a:prstGeom prst="rect">
            <a:avLst/>
          </a:prstGeom>
        </p:spPr>
        <p:txBody>
          <a:bodyPr wrap="square">
            <a:spAutoFit/>
          </a:bodyPr>
          <a:lstStyle/>
          <a:p>
            <a:pPr algn="ctr"/>
            <a:r>
              <a:rPr lang="fr-FR" sz="1200" b="1" dirty="0" smtClean="0">
                <a:ln w="0"/>
              </a:rPr>
              <a:t>Vincent</a:t>
            </a:r>
          </a:p>
          <a:p>
            <a:pPr algn="ctr"/>
            <a:r>
              <a:rPr lang="fr-FR" sz="1200" b="1" dirty="0" smtClean="0">
                <a:ln w="0"/>
              </a:rPr>
              <a:t>Sol</a:t>
            </a:r>
          </a:p>
        </p:txBody>
      </p:sp>
      <p:sp>
        <p:nvSpPr>
          <p:cNvPr id="15" name="Rectangle 14"/>
          <p:cNvSpPr/>
          <p:nvPr/>
        </p:nvSpPr>
        <p:spPr>
          <a:xfrm>
            <a:off x="7524328" y="5373216"/>
            <a:ext cx="1301720" cy="461665"/>
          </a:xfrm>
          <a:prstGeom prst="rect">
            <a:avLst/>
          </a:prstGeom>
        </p:spPr>
        <p:txBody>
          <a:bodyPr wrap="square">
            <a:spAutoFit/>
          </a:bodyPr>
          <a:lstStyle/>
          <a:p>
            <a:pPr algn="ctr"/>
            <a:r>
              <a:rPr lang="fr-FR" sz="1200" b="1" dirty="0" smtClean="0">
                <a:ln w="0"/>
              </a:rPr>
              <a:t>Marie-Cécile</a:t>
            </a:r>
          </a:p>
          <a:p>
            <a:pPr algn="ctr"/>
            <a:r>
              <a:rPr lang="fr-FR" sz="1200" b="1" dirty="0" err="1" smtClean="0">
                <a:ln w="0"/>
              </a:rPr>
              <a:t>Ploy</a:t>
            </a:r>
            <a:endParaRPr lang="fr-FR" sz="1200" b="1" dirty="0" smtClean="0">
              <a:ln w="0"/>
            </a:endParaRPr>
          </a:p>
        </p:txBody>
      </p:sp>
    </p:spTree>
    <p:extLst>
      <p:ext uri="{BB962C8B-B14F-4D97-AF65-F5344CB8AC3E}">
        <p14:creationId xmlns:p14="http://schemas.microsoft.com/office/powerpoint/2010/main" val="3383150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a:srcRect t="6800" b="6800"/>
          <a:stretch/>
        </p:blipFill>
        <p:spPr bwMode="auto">
          <a:xfrm>
            <a:off x="1539158" y="1178624"/>
            <a:ext cx="1163957" cy="151262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4" name="Titre 1"/>
          <p:cNvSpPr txBox="1">
            <a:spLocks/>
          </p:cNvSpPr>
          <p:nvPr/>
        </p:nvSpPr>
        <p:spPr bwMode="auto">
          <a:xfrm>
            <a:off x="331146" y="99"/>
            <a:ext cx="86868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itchFamily="2" charset="2"/>
              <a:buChar char="q"/>
              <a:tabLst>
                <a:tab pos="442913" algn="l"/>
              </a:tabLst>
              <a:defRPr sz="3200">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ea typeface="MS PGothic" pitchFamily="34" charset="-128"/>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ea typeface="MS PGothic" pitchFamily="34" charset="-128"/>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spcBef>
                <a:spcPct val="0"/>
              </a:spcBef>
              <a:buFontTx/>
              <a:buNone/>
            </a:pPr>
            <a:r>
              <a:rPr lang="fr-FR" sz="3000" b="1" dirty="0" smtClean="0">
                <a:solidFill>
                  <a:srgbClr val="FFFFFF"/>
                </a:solidFill>
                <a:latin typeface="Arial"/>
                <a:ea typeface="ＭＳ Ｐゴシック" charset="0"/>
                <a:cs typeface="Arial"/>
              </a:rPr>
              <a:t>Une </a:t>
            </a:r>
            <a:r>
              <a:rPr lang="fr-FR" sz="3000" b="1" dirty="0">
                <a:solidFill>
                  <a:srgbClr val="FFFFFF"/>
                </a:solidFill>
                <a:latin typeface="Arial"/>
                <a:ea typeface="ＭＳ Ｐゴシック" charset="0"/>
                <a:cs typeface="Arial"/>
              </a:rPr>
              <a:t>recherche de </a:t>
            </a:r>
            <a:r>
              <a:rPr lang="fr-FR" sz="3000" b="1" dirty="0" smtClean="0">
                <a:solidFill>
                  <a:srgbClr val="FFFFFF"/>
                </a:solidFill>
                <a:latin typeface="Arial"/>
                <a:ea typeface="ＭＳ Ｐゴシック" charset="0"/>
                <a:cs typeface="Arial"/>
              </a:rPr>
              <a:t>pointe en Sciences humaines et sociales</a:t>
            </a:r>
            <a:endParaRPr lang="fr-FR" altLang="en-US" sz="3000" b="1" dirty="0">
              <a:solidFill>
                <a:srgbClr val="FFFFFF"/>
              </a:solidFill>
              <a:latin typeface="Arial"/>
              <a:ea typeface="ＭＳ Ｐゴシック" charset="0"/>
              <a:cs typeface="Arial"/>
            </a:endParaRPr>
          </a:p>
        </p:txBody>
      </p:sp>
      <p:sp>
        <p:nvSpPr>
          <p:cNvPr id="11" name="Rectangle 10"/>
          <p:cNvSpPr/>
          <p:nvPr/>
        </p:nvSpPr>
        <p:spPr>
          <a:xfrm>
            <a:off x="3131840" y="1178624"/>
            <a:ext cx="5760640" cy="1477328"/>
          </a:xfrm>
          <a:prstGeom prst="rect">
            <a:avLst/>
          </a:prstGeom>
        </p:spPr>
        <p:txBody>
          <a:bodyPr wrap="square">
            <a:spAutoFit/>
          </a:bodyPr>
          <a:lstStyle/>
          <a:p>
            <a:r>
              <a:rPr lang="fr-FR" dirty="0"/>
              <a:t>Le Centre de recherches </a:t>
            </a:r>
            <a:r>
              <a:rPr lang="fr-FR" dirty="0" smtClean="0"/>
              <a:t>sémiotiques, </a:t>
            </a:r>
            <a:r>
              <a:rPr lang="fr-FR" dirty="0"/>
              <a:t>dont Jacques </a:t>
            </a:r>
            <a:r>
              <a:rPr lang="fr-FR" dirty="0" err="1"/>
              <a:t>Fontanille</a:t>
            </a:r>
            <a:r>
              <a:rPr lang="fr-FR" dirty="0"/>
              <a:t> est le fer de lance, est le plus important en Europe. Il travaille sur les vastes champs de production du sens, pour mieux comprendre nos sociétés de communication et d’information</a:t>
            </a:r>
            <a:endParaRPr lang="en-US" altLang="fr-FR" dirty="0"/>
          </a:p>
        </p:txBody>
      </p:sp>
      <p:sp>
        <p:nvSpPr>
          <p:cNvPr id="13" name="Rectangle 12"/>
          <p:cNvSpPr/>
          <p:nvPr/>
        </p:nvSpPr>
        <p:spPr>
          <a:xfrm>
            <a:off x="3131840" y="3149202"/>
            <a:ext cx="5760640" cy="923330"/>
          </a:xfrm>
          <a:prstGeom prst="rect">
            <a:avLst/>
          </a:prstGeom>
        </p:spPr>
        <p:txBody>
          <a:bodyPr wrap="square">
            <a:spAutoFit/>
          </a:bodyPr>
          <a:lstStyle/>
          <a:p>
            <a:pPr algn="just" eaLnBrk="1" hangingPunct="1">
              <a:defRPr/>
            </a:pPr>
            <a:r>
              <a:rPr lang="en-US" altLang="fr-FR" dirty="0" smtClean="0">
                <a:latin typeface="Arial" panose="020B0604020202020204" pitchFamily="34" charset="0"/>
                <a:cs typeface="Arial" panose="020B0604020202020204" pitchFamily="34" charset="0"/>
              </a:rPr>
              <a:t>Amine </a:t>
            </a:r>
            <a:r>
              <a:rPr lang="en-US" altLang="fr-FR" dirty="0" err="1" smtClean="0">
                <a:latin typeface="Arial" panose="020B0604020202020204" pitchFamily="34" charset="0"/>
                <a:cs typeface="Arial" panose="020B0604020202020204" pitchFamily="34" charset="0"/>
              </a:rPr>
              <a:t>Tarazi</a:t>
            </a:r>
            <a:r>
              <a:rPr lang="en-US" altLang="fr-FR" dirty="0" smtClean="0">
                <a:latin typeface="Arial" panose="020B0604020202020204" pitchFamily="34" charset="0"/>
                <a:cs typeface="Arial" panose="020B0604020202020204" pitchFamily="34" charset="0"/>
              </a:rPr>
              <a:t>  </a:t>
            </a:r>
            <a:r>
              <a:rPr lang="en-US" altLang="fr-FR" dirty="0" err="1" smtClean="0">
                <a:latin typeface="Arial" panose="020B0604020202020204" pitchFamily="34" charset="0"/>
                <a:cs typeface="Arial" panose="020B0604020202020204" pitchFamily="34" charset="0"/>
              </a:rPr>
              <a:t>directeur</a:t>
            </a:r>
            <a:r>
              <a:rPr lang="en-US" altLang="fr-FR" dirty="0" smtClean="0">
                <a:latin typeface="Arial" panose="020B0604020202020204" pitchFamily="34" charset="0"/>
                <a:cs typeface="Arial" panose="020B0604020202020204" pitchFamily="34" charset="0"/>
              </a:rPr>
              <a:t> </a:t>
            </a:r>
            <a:r>
              <a:rPr lang="en-US" altLang="fr-FR" dirty="0">
                <a:latin typeface="Arial" panose="020B0604020202020204" pitchFamily="34" charset="0"/>
                <a:cs typeface="Arial" panose="020B0604020202020204" pitchFamily="34" charset="0"/>
              </a:rPr>
              <a:t>du LAPE </a:t>
            </a:r>
            <a:r>
              <a:rPr lang="en-US" altLang="fr-FR" dirty="0" err="1">
                <a:latin typeface="Arial" panose="020B0604020202020204" pitchFamily="34" charset="0"/>
                <a:cs typeface="Arial" panose="020B0604020202020204" pitchFamily="34" charset="0"/>
              </a:rPr>
              <a:t>est</a:t>
            </a:r>
            <a:r>
              <a:rPr lang="en-US" altLang="fr-FR" dirty="0">
                <a:latin typeface="Arial" panose="020B0604020202020204" pitchFamily="34" charset="0"/>
                <a:cs typeface="Arial" panose="020B0604020202020204" pitchFamily="34" charset="0"/>
              </a:rPr>
              <a:t> un expert </a:t>
            </a:r>
            <a:r>
              <a:rPr lang="en-US" altLang="fr-FR" dirty="0" err="1">
                <a:latin typeface="Arial" panose="020B0604020202020204" pitchFamily="34" charset="0"/>
                <a:cs typeface="Arial" panose="020B0604020202020204" pitchFamily="34" charset="0"/>
              </a:rPr>
              <a:t>internationalement</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reconnu</a:t>
            </a:r>
            <a:r>
              <a:rPr lang="en-US" altLang="fr-FR" dirty="0">
                <a:latin typeface="Arial" panose="020B0604020202020204" pitchFamily="34" charset="0"/>
                <a:cs typeface="Arial" panose="020B0604020202020204" pitchFamily="34" charset="0"/>
              </a:rPr>
              <a:t> en </a:t>
            </a:r>
            <a:r>
              <a:rPr lang="en-US" altLang="fr-FR" dirty="0" err="1">
                <a:latin typeface="Arial" panose="020B0604020202020204" pitchFamily="34" charset="0"/>
                <a:cs typeface="Arial" panose="020B0604020202020204" pitchFamily="34" charset="0"/>
              </a:rPr>
              <a:t>risques</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bancaires</a:t>
            </a:r>
            <a:r>
              <a:rPr lang="en-US" altLang="fr-FR" dirty="0">
                <a:latin typeface="Arial" panose="020B0604020202020204" pitchFamily="34" charset="0"/>
                <a:cs typeface="Arial" panose="020B0604020202020204" pitchFamily="34" charset="0"/>
              </a:rPr>
              <a:t> et financiers</a:t>
            </a:r>
            <a:r>
              <a:rPr lang="en-US" altLang="fr-FR" dirty="0" smtClean="0">
                <a:latin typeface="Arial" panose="020B0604020202020204" pitchFamily="34" charset="0"/>
                <a:cs typeface="Arial" panose="020B0604020202020204" pitchFamily="34" charset="0"/>
              </a:rPr>
              <a:t>.</a:t>
            </a:r>
            <a:endParaRPr lang="en-US" altLang="fr-FR"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Rectangle 13"/>
          <p:cNvSpPr/>
          <p:nvPr/>
        </p:nvSpPr>
        <p:spPr>
          <a:xfrm>
            <a:off x="3131840" y="4653136"/>
            <a:ext cx="5760640" cy="2154436"/>
          </a:xfrm>
          <a:prstGeom prst="rect">
            <a:avLst/>
          </a:prstGeom>
        </p:spPr>
        <p:txBody>
          <a:bodyPr wrap="square">
            <a:spAutoFit/>
          </a:bodyPr>
          <a:lstStyle/>
          <a:p>
            <a:r>
              <a:rPr lang="fr-FR" dirty="0" smtClean="0"/>
              <a:t>L’observatoire des Mutations Institutionnelles et Juridiques (OMIJ) est impliquée dans la qualité de la justice et soutient la Chaire d’excellence Gestion du conflit et de l’après-conflit parrainée par Carla </a:t>
            </a:r>
            <a:r>
              <a:rPr lang="fr-FR" dirty="0" err="1" smtClean="0"/>
              <a:t>del</a:t>
            </a:r>
            <a:r>
              <a:rPr lang="fr-FR" dirty="0" smtClean="0"/>
              <a:t> Ponte </a:t>
            </a:r>
            <a:r>
              <a:rPr lang="fr-FR" sz="1400" dirty="0" smtClean="0"/>
              <a:t>(ex procureure du Tribunal pénal international pour l'ex-Yougoslavie (TPIY) et du Tribunal pénal international pour le Rwanda (TPIR) ).</a:t>
            </a:r>
          </a:p>
          <a:p>
            <a:pPr algn="just" eaLnBrk="1" hangingPunct="1">
              <a:defRPr/>
            </a:pPr>
            <a:r>
              <a:rPr lang="en-US" altLang="fr-FR" sz="1600" b="1" dirty="0" smtClean="0">
                <a:latin typeface="Calibri" pitchFamily="34" charset="0"/>
              </a:rPr>
              <a:t> </a:t>
            </a:r>
            <a:endParaRPr lang="en-US" altLang="fr-FR" sz="1600" b="1" dirty="0">
              <a:effectLst>
                <a:outerShdw blurRad="38100" dist="38100" dir="2700000" algn="tl">
                  <a:srgbClr val="000000">
                    <a:alpha val="43137"/>
                  </a:srgbClr>
                </a:outerShdw>
              </a:effectLst>
              <a:latin typeface="Calibri" pitchFamily="34" charset="0"/>
            </a:endParaRPr>
          </a:p>
        </p:txBody>
      </p:sp>
      <p:pic>
        <p:nvPicPr>
          <p:cNvPr id="15" name="Picture 9"/>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5398"/>
          <a:stretch/>
        </p:blipFill>
        <p:spPr bwMode="auto">
          <a:xfrm>
            <a:off x="1539158" y="4653136"/>
            <a:ext cx="1163957" cy="153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237438" y="1556792"/>
            <a:ext cx="1301720" cy="461665"/>
          </a:xfrm>
          <a:prstGeom prst="rect">
            <a:avLst/>
          </a:prstGeom>
        </p:spPr>
        <p:txBody>
          <a:bodyPr wrap="square">
            <a:spAutoFit/>
          </a:bodyPr>
          <a:lstStyle/>
          <a:p>
            <a:pPr algn="ctr"/>
            <a:r>
              <a:rPr lang="fr-FR" sz="1200" b="1" dirty="0" smtClean="0">
                <a:ln w="0"/>
              </a:rPr>
              <a:t>Jacques</a:t>
            </a:r>
          </a:p>
          <a:p>
            <a:pPr algn="ctr"/>
            <a:r>
              <a:rPr lang="fr-FR" sz="1200" b="1" dirty="0" err="1" smtClean="0">
                <a:ln w="0"/>
              </a:rPr>
              <a:t>Fontanille</a:t>
            </a:r>
            <a:endParaRPr lang="fr-FR" sz="1200" b="1" dirty="0" smtClean="0">
              <a:ln w="0"/>
            </a:endParaRPr>
          </a:p>
        </p:txBody>
      </p:sp>
      <p:pic>
        <p:nvPicPr>
          <p:cNvPr id="4098" name="Picture 2" descr="http://www.unilim.fr/lape/IMG/arton16.jpg?13645518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0542" y="2863628"/>
            <a:ext cx="961187" cy="152536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37438" y="3429000"/>
            <a:ext cx="1301720" cy="461665"/>
          </a:xfrm>
          <a:prstGeom prst="rect">
            <a:avLst/>
          </a:prstGeom>
        </p:spPr>
        <p:txBody>
          <a:bodyPr wrap="square">
            <a:spAutoFit/>
          </a:bodyPr>
          <a:lstStyle/>
          <a:p>
            <a:pPr algn="ctr"/>
            <a:r>
              <a:rPr lang="fr-FR" sz="1200" b="1" dirty="0" smtClean="0">
                <a:ln w="0"/>
              </a:rPr>
              <a:t>Amine</a:t>
            </a:r>
          </a:p>
          <a:p>
            <a:pPr algn="ctr"/>
            <a:r>
              <a:rPr lang="fr-FR" sz="1200" b="1" dirty="0" err="1" smtClean="0">
                <a:ln w="0"/>
              </a:rPr>
              <a:t>Tarazi</a:t>
            </a:r>
            <a:endParaRPr lang="fr-FR" sz="1200" b="1" dirty="0" smtClean="0">
              <a:ln w="0"/>
            </a:endParaRPr>
          </a:p>
        </p:txBody>
      </p:sp>
      <p:sp>
        <p:nvSpPr>
          <p:cNvPr id="21" name="Rectangle 20"/>
          <p:cNvSpPr/>
          <p:nvPr/>
        </p:nvSpPr>
        <p:spPr>
          <a:xfrm>
            <a:off x="237438" y="5013176"/>
            <a:ext cx="1301720" cy="461665"/>
          </a:xfrm>
          <a:prstGeom prst="rect">
            <a:avLst/>
          </a:prstGeom>
        </p:spPr>
        <p:txBody>
          <a:bodyPr wrap="square">
            <a:spAutoFit/>
          </a:bodyPr>
          <a:lstStyle/>
          <a:p>
            <a:pPr algn="ctr"/>
            <a:r>
              <a:rPr lang="fr-FR" sz="1200" b="1" dirty="0" smtClean="0">
                <a:ln w="0"/>
              </a:rPr>
              <a:t>Carla</a:t>
            </a:r>
          </a:p>
          <a:p>
            <a:pPr algn="ctr"/>
            <a:r>
              <a:rPr lang="fr-FR" sz="1200" b="1" dirty="0" smtClean="0">
                <a:ln w="0"/>
              </a:rPr>
              <a:t>Del Ponte</a:t>
            </a:r>
          </a:p>
        </p:txBody>
      </p:sp>
    </p:spTree>
    <p:extLst>
      <p:ext uri="{BB962C8B-B14F-4D97-AF65-F5344CB8AC3E}">
        <p14:creationId xmlns:p14="http://schemas.microsoft.com/office/powerpoint/2010/main" val="3051924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txBox="1">
            <a:spLocks/>
          </p:cNvSpPr>
          <p:nvPr/>
        </p:nvSpPr>
        <p:spPr bwMode="auto">
          <a:xfrm>
            <a:off x="0" y="0"/>
            <a:ext cx="86868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itchFamily="2" charset="2"/>
              <a:buChar char="q"/>
              <a:tabLst>
                <a:tab pos="442913" algn="l"/>
              </a:tabLst>
              <a:defRPr sz="3200">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ea typeface="MS PGothic" pitchFamily="34" charset="-128"/>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ea typeface="MS PGothic" pitchFamily="34" charset="-128"/>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spcBef>
                <a:spcPct val="0"/>
              </a:spcBef>
              <a:buFontTx/>
              <a:buNone/>
            </a:pPr>
            <a:r>
              <a:rPr lang="es-ES_tradnl" altLang="en-US" b="1" dirty="0">
                <a:solidFill>
                  <a:srgbClr val="FFFFFF"/>
                </a:solidFill>
              </a:rPr>
              <a:t>     </a:t>
            </a:r>
            <a:r>
              <a:rPr lang="es-ES_tradnl" altLang="en-US" b="1" dirty="0" err="1" smtClean="0">
                <a:solidFill>
                  <a:srgbClr val="FFFFFF"/>
                </a:solidFill>
              </a:rPr>
              <a:t>Indicateurs</a:t>
            </a:r>
            <a:r>
              <a:rPr lang="es-ES_tradnl" altLang="en-US" b="1" dirty="0" smtClean="0">
                <a:solidFill>
                  <a:srgbClr val="FFFFFF"/>
                </a:solidFill>
              </a:rPr>
              <a:t> de performance</a:t>
            </a:r>
            <a:endParaRPr lang="fr-FR" altLang="en-US" b="1" dirty="0">
              <a:solidFill>
                <a:srgbClr val="FFFFFF"/>
              </a:solidFill>
            </a:endParaRPr>
          </a:p>
        </p:txBody>
      </p:sp>
      <p:sp>
        <p:nvSpPr>
          <p:cNvPr id="6" name="ZoneTexte 2"/>
          <p:cNvSpPr txBox="1">
            <a:spLocks noChangeArrowheads="1"/>
          </p:cNvSpPr>
          <p:nvPr/>
        </p:nvSpPr>
        <p:spPr bwMode="auto">
          <a:xfrm>
            <a:off x="2987824" y="1988840"/>
            <a:ext cx="583264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en-US" altLang="fr-FR" sz="1800" b="1" dirty="0" smtClean="0">
              <a:latin typeface="Arial" panose="020B0604020202020204" pitchFamily="34" charset="0"/>
              <a:cs typeface="Arial" panose="020B0604020202020204" pitchFamily="34" charset="0"/>
            </a:endParaRPr>
          </a:p>
          <a:p>
            <a:pPr algn="ctr" eaLnBrk="1" hangingPunct="1">
              <a:defRPr/>
            </a:pPr>
            <a:r>
              <a:rPr lang="en-US" altLang="fr-FR" sz="1800" b="1" dirty="0" err="1" smtClean="0">
                <a:latin typeface="Arial" panose="020B0604020202020204" pitchFamily="34" charset="0"/>
                <a:cs typeface="Arial" panose="020B0604020202020204" pitchFamily="34" charset="0"/>
              </a:rPr>
              <a:t>Taux</a:t>
            </a:r>
            <a:r>
              <a:rPr lang="en-US" altLang="fr-FR" sz="1800" b="1" dirty="0" smtClean="0">
                <a:latin typeface="Arial" panose="020B0604020202020204" pitchFamily="34" charset="0"/>
                <a:cs typeface="Arial" panose="020B0604020202020204" pitchFamily="34" charset="0"/>
              </a:rPr>
              <a:t> de </a:t>
            </a:r>
            <a:r>
              <a:rPr lang="en-US" altLang="fr-FR" sz="1800" b="1" dirty="0" err="1" smtClean="0">
                <a:latin typeface="Arial" panose="020B0604020202020204" pitchFamily="34" charset="0"/>
                <a:cs typeface="Arial" panose="020B0604020202020204" pitchFamily="34" charset="0"/>
              </a:rPr>
              <a:t>succès</a:t>
            </a:r>
            <a:r>
              <a:rPr lang="en-US" altLang="fr-FR" sz="1800" b="1" dirty="0" smtClean="0">
                <a:latin typeface="Arial" panose="020B0604020202020204" pitchFamily="34" charset="0"/>
                <a:cs typeface="Arial" panose="020B0604020202020204" pitchFamily="34" charset="0"/>
              </a:rPr>
              <a:t> pour </a:t>
            </a:r>
            <a:r>
              <a:rPr lang="en-US" altLang="fr-FR" sz="1800" b="1" dirty="0" err="1" smtClean="0">
                <a:latin typeface="Arial" panose="020B0604020202020204" pitchFamily="34" charset="0"/>
                <a:cs typeface="Arial" panose="020B0604020202020204" pitchFamily="34" charset="0"/>
              </a:rPr>
              <a:t>l’évaluation</a:t>
            </a:r>
            <a:r>
              <a:rPr lang="en-US" altLang="fr-FR" sz="1800" b="1" dirty="0" smtClean="0">
                <a:latin typeface="Arial" panose="020B0604020202020204" pitchFamily="34" charset="0"/>
                <a:cs typeface="Arial" panose="020B0604020202020204" pitchFamily="34" charset="0"/>
              </a:rPr>
              <a:t> par un </a:t>
            </a:r>
            <a:r>
              <a:rPr lang="en-US" altLang="fr-FR" sz="1800" b="1" dirty="0" err="1" smtClean="0">
                <a:latin typeface="Arial" panose="020B0604020202020204" pitchFamily="34" charset="0"/>
                <a:cs typeface="Arial" panose="020B0604020202020204" pitchFamily="34" charset="0"/>
              </a:rPr>
              <a:t>organisme</a:t>
            </a:r>
            <a:r>
              <a:rPr lang="en-US" altLang="fr-FR" sz="1800" b="1" dirty="0" smtClean="0">
                <a:latin typeface="Arial" panose="020B0604020202020204" pitchFamily="34" charset="0"/>
                <a:cs typeface="Arial" panose="020B0604020202020204" pitchFamily="34" charset="0"/>
              </a:rPr>
              <a:t> </a:t>
            </a:r>
            <a:r>
              <a:rPr lang="en-US" altLang="fr-FR" sz="1800" b="1" dirty="0" err="1" smtClean="0">
                <a:latin typeface="Arial" panose="020B0604020202020204" pitchFamily="34" charset="0"/>
                <a:cs typeface="Arial" panose="020B0604020202020204" pitchFamily="34" charset="0"/>
              </a:rPr>
              <a:t>indépendant</a:t>
            </a:r>
            <a:r>
              <a:rPr lang="en-US" altLang="fr-FR" sz="1800" b="1" dirty="0" smtClean="0">
                <a:latin typeface="Arial" panose="020B0604020202020204" pitchFamily="34" charset="0"/>
                <a:cs typeface="Arial" panose="020B0604020202020204" pitchFamily="34" charset="0"/>
              </a:rPr>
              <a:t>  : </a:t>
            </a:r>
          </a:p>
          <a:p>
            <a:pPr eaLnBrk="1" hangingPunct="1">
              <a:defRPr/>
            </a:pPr>
            <a:endParaRPr lang="en-US" altLang="fr-FR" sz="1600" b="1" dirty="0" smtClean="0">
              <a:latin typeface="Arial" panose="020B0604020202020204" pitchFamily="34" charset="0"/>
              <a:cs typeface="Arial" panose="020B0604020202020204" pitchFamily="34" charset="0"/>
            </a:endParaRPr>
          </a:p>
          <a:p>
            <a:pPr algn="ctr" eaLnBrk="1" hangingPunct="1">
              <a:defRPr/>
            </a:pPr>
            <a:r>
              <a:rPr lang="en-US" altLang="fr-FR" sz="1800" b="1" dirty="0" smtClean="0">
                <a:latin typeface="Arial" panose="020B0604020202020204" pitchFamily="34" charset="0"/>
                <a:cs typeface="Arial" panose="020B0604020202020204" pitchFamily="34" charset="0"/>
              </a:rPr>
              <a:t>51 % des chercheurs de l’Université de Limoges </a:t>
            </a:r>
          </a:p>
          <a:p>
            <a:pPr algn="ctr" eaLnBrk="1" hangingPunct="1">
              <a:defRPr/>
            </a:pPr>
            <a:r>
              <a:rPr lang="en-US" altLang="fr-FR" sz="1800" b="1" dirty="0" smtClean="0">
                <a:latin typeface="Arial" panose="020B0604020202020204" pitchFamily="34" charset="0"/>
                <a:cs typeface="Arial" panose="020B0604020202020204" pitchFamily="34" charset="0"/>
              </a:rPr>
              <a:t>ont obtenu un A+ </a:t>
            </a:r>
            <a:r>
              <a:rPr lang="en-US" altLang="fr-FR" sz="1400" b="1" dirty="0" smtClean="0">
                <a:latin typeface="Arial" panose="020B0604020202020204" pitchFamily="34" charset="0"/>
                <a:cs typeface="Arial" panose="020B0604020202020204" pitchFamily="34" charset="0"/>
              </a:rPr>
              <a:t>(</a:t>
            </a:r>
            <a:r>
              <a:rPr lang="en-US" altLang="fr-FR" sz="1400" b="1" dirty="0" err="1" smtClean="0">
                <a:latin typeface="Arial" panose="020B0604020202020204" pitchFamily="34" charset="0"/>
                <a:cs typeface="Arial" panose="020B0604020202020204" pitchFamily="34" charset="0"/>
              </a:rPr>
              <a:t>classement</a:t>
            </a:r>
            <a:r>
              <a:rPr lang="en-US" altLang="fr-FR" sz="1400" b="1" dirty="0" smtClean="0">
                <a:latin typeface="Arial" panose="020B0604020202020204" pitchFamily="34" charset="0"/>
                <a:cs typeface="Arial" panose="020B0604020202020204" pitchFamily="34" charset="0"/>
              </a:rPr>
              <a:t> 2 </a:t>
            </a:r>
            <a:r>
              <a:rPr lang="en-US" altLang="fr-FR" sz="1400" b="1" dirty="0" err="1" smtClean="0">
                <a:latin typeface="Arial" panose="020B0604020202020204" pitchFamily="34" charset="0"/>
                <a:cs typeface="Arial" panose="020B0604020202020204" pitchFamily="34" charset="0"/>
              </a:rPr>
              <a:t>fois</a:t>
            </a:r>
            <a:r>
              <a:rPr lang="en-US" altLang="fr-FR" sz="1400" b="1" dirty="0" smtClean="0">
                <a:latin typeface="Arial" panose="020B0604020202020204" pitchFamily="34" charset="0"/>
                <a:cs typeface="Arial" panose="020B0604020202020204" pitchFamily="34" charset="0"/>
              </a:rPr>
              <a:t> </a:t>
            </a:r>
            <a:r>
              <a:rPr lang="en-US" altLang="fr-FR" sz="1400" b="1" dirty="0" err="1" smtClean="0">
                <a:latin typeface="Arial" panose="020B0604020202020204" pitchFamily="34" charset="0"/>
                <a:cs typeface="Arial" panose="020B0604020202020204" pitchFamily="34" charset="0"/>
              </a:rPr>
              <a:t>supérieur</a:t>
            </a:r>
            <a:r>
              <a:rPr lang="en-US" altLang="fr-FR" sz="1400" b="1" dirty="0" smtClean="0">
                <a:latin typeface="Arial" panose="020B0604020202020204" pitchFamily="34" charset="0"/>
                <a:cs typeface="Arial" panose="020B0604020202020204" pitchFamily="34" charset="0"/>
              </a:rPr>
              <a:t> à la </a:t>
            </a:r>
            <a:r>
              <a:rPr lang="en-US" altLang="fr-FR" sz="1400" b="1" dirty="0" err="1" smtClean="0">
                <a:latin typeface="Arial" panose="020B0604020202020204" pitchFamily="34" charset="0"/>
                <a:cs typeface="Arial" panose="020B0604020202020204" pitchFamily="34" charset="0"/>
              </a:rPr>
              <a:t>moyenne</a:t>
            </a:r>
            <a:r>
              <a:rPr lang="en-US" altLang="fr-FR" sz="1400" b="1" dirty="0" smtClean="0">
                <a:latin typeface="Arial" panose="020B0604020202020204" pitchFamily="34" charset="0"/>
                <a:cs typeface="Arial" panose="020B0604020202020204" pitchFamily="34" charset="0"/>
              </a:rPr>
              <a:t> </a:t>
            </a:r>
            <a:r>
              <a:rPr lang="en-US" altLang="fr-FR" sz="1400" b="1" dirty="0" err="1" smtClean="0">
                <a:latin typeface="Arial" panose="020B0604020202020204" pitchFamily="34" charset="0"/>
                <a:cs typeface="Arial" panose="020B0604020202020204" pitchFamily="34" charset="0"/>
              </a:rPr>
              <a:t>nationale</a:t>
            </a:r>
            <a:r>
              <a:rPr lang="en-US" altLang="fr-FR" sz="1400" b="1" dirty="0" smtClean="0">
                <a:latin typeface="Arial" panose="020B0604020202020204" pitchFamily="34" charset="0"/>
                <a:cs typeface="Arial" panose="020B0604020202020204" pitchFamily="34" charset="0"/>
              </a:rPr>
              <a:t>)</a:t>
            </a:r>
          </a:p>
          <a:p>
            <a:pPr algn="just" eaLnBrk="1" hangingPunct="1">
              <a:defRPr/>
            </a:pPr>
            <a:endParaRPr lang="en-US" altLang="fr-FR" sz="1800" b="1" dirty="0" smtClean="0">
              <a:latin typeface="Calibri" pitchFamily="34" charset="0"/>
            </a:endParaRPr>
          </a:p>
          <a:p>
            <a:pPr marL="285750" indent="-285750" algn="just" eaLnBrk="1" hangingPunct="1">
              <a:buFont typeface="Arial" panose="020B0604020202020204" pitchFamily="34" charset="0"/>
              <a:buChar char="•"/>
              <a:defRPr/>
            </a:pPr>
            <a:endParaRPr lang="en-US" altLang="fr-FR" sz="1800" b="1" dirty="0" smtClean="0">
              <a:latin typeface="Calibri" pitchFamily="34" charset="0"/>
            </a:endParaRPr>
          </a:p>
          <a:p>
            <a:pPr algn="just" eaLnBrk="1" hangingPunct="1">
              <a:defRPr/>
            </a:pPr>
            <a:endParaRPr lang="en-US" altLang="fr-FR" sz="1800" b="1" dirty="0" smtClean="0">
              <a:latin typeface="Calibri" pitchFamily="34" charset="0"/>
            </a:endParaRPr>
          </a:p>
          <a:p>
            <a:pPr algn="just" eaLnBrk="1" hangingPunct="1">
              <a:defRPr/>
            </a:pPr>
            <a:endParaRPr lang="en-US" altLang="fr-FR" sz="1800" b="1" dirty="0" smtClean="0">
              <a:solidFill>
                <a:srgbClr val="254061"/>
              </a:solidFill>
              <a:latin typeface="Calibri" pitchFamily="34" charset="0"/>
            </a:endParaRPr>
          </a:p>
          <a:p>
            <a:pPr algn="just" eaLnBrk="1" hangingPunct="1">
              <a:defRPr/>
            </a:pPr>
            <a:endParaRPr lang="en-US" altLang="fr-FR" sz="1800" b="1" dirty="0" smtClean="0">
              <a:solidFill>
                <a:srgbClr val="254061"/>
              </a:solidFill>
              <a:latin typeface="Calibri"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36613"/>
            <a:ext cx="2627784" cy="6581298"/>
          </a:xfrm>
          <a:prstGeom prst="rect">
            <a:avLst/>
          </a:prstGeom>
        </p:spPr>
      </p:pic>
    </p:spTree>
    <p:extLst>
      <p:ext uri="{BB962C8B-B14F-4D97-AF65-F5344CB8AC3E}">
        <p14:creationId xmlns:p14="http://schemas.microsoft.com/office/powerpoint/2010/main" val="311108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Le sport à l’université</a:t>
            </a:r>
            <a:endParaRPr lang="fr-FR" sz="3200" dirty="0"/>
          </a:p>
        </p:txBody>
      </p:sp>
      <p:sp>
        <p:nvSpPr>
          <p:cNvPr id="3" name="ZoneTexte 2"/>
          <p:cNvSpPr txBox="1"/>
          <p:nvPr/>
        </p:nvSpPr>
        <p:spPr>
          <a:xfrm>
            <a:off x="3347864" y="1163199"/>
            <a:ext cx="5184576" cy="4524315"/>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Le SUAPS gère les installations sportives, assure le suivi et l’aide aux </a:t>
            </a:r>
            <a:r>
              <a:rPr lang="fr-FR" dirty="0" err="1" smtClean="0"/>
              <a:t>sportif.ve.s</a:t>
            </a:r>
            <a:r>
              <a:rPr lang="fr-FR" dirty="0" smtClean="0"/>
              <a:t> de haut niveau.</a:t>
            </a:r>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smtClean="0"/>
              <a:t> Sur les sites de Limoges, Brive, Egletons</a:t>
            </a:r>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smtClean="0"/>
              <a:t> Le SUAPS de l’université propose la pratique de sports collectifs et individuels sous forme de cours hebdomadaires et/ou de stages en pratique évaluée ou personnelle.</a:t>
            </a:r>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smtClean="0"/>
              <a:t>Plus de 30 activités proposées</a:t>
            </a:r>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smtClean="0"/>
              <a:t>Tournois, Fête du sport…</a:t>
            </a:r>
          </a:p>
          <a:p>
            <a:endParaRPr lang="fr-FR" dirty="0"/>
          </a:p>
          <a:p>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5459" y="841338"/>
            <a:ext cx="3146768" cy="6016662"/>
          </a:xfrm>
          <a:prstGeom prst="rect">
            <a:avLst/>
          </a:prstGeom>
        </p:spPr>
      </p:pic>
    </p:spTree>
    <p:extLst>
      <p:ext uri="{BB962C8B-B14F-4D97-AF65-F5344CB8AC3E}">
        <p14:creationId xmlns:p14="http://schemas.microsoft.com/office/powerpoint/2010/main" val="1009433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La culture à l’université</a:t>
            </a:r>
            <a:endParaRPr lang="fr-FR" sz="3200" dirty="0"/>
          </a:p>
        </p:txBody>
      </p:sp>
      <p:sp>
        <p:nvSpPr>
          <p:cNvPr id="6" name="ZoneTexte 5"/>
          <p:cNvSpPr txBox="1"/>
          <p:nvPr/>
        </p:nvSpPr>
        <p:spPr>
          <a:xfrm>
            <a:off x="3275856" y="1598227"/>
            <a:ext cx="5472608" cy="4247317"/>
          </a:xfrm>
          <a:prstGeom prst="rect">
            <a:avLst/>
          </a:prstGeom>
          <a:noFill/>
        </p:spPr>
        <p:txBody>
          <a:bodyPr wrap="square" rtlCol="0">
            <a:spAutoFit/>
          </a:bodyPr>
          <a:lstStyle/>
          <a:p>
            <a:pPr marL="285750" indent="-285750">
              <a:buFont typeface="Wingdings" panose="05000000000000000000" pitchFamily="2" charset="2"/>
              <a:buChar char="q"/>
            </a:pPr>
            <a:r>
              <a:rPr lang="fr-FR" dirty="0"/>
              <a:t>L’Université </a:t>
            </a:r>
            <a:r>
              <a:rPr lang="fr-FR" dirty="0" smtClean="0"/>
              <a:t>de Limoges</a:t>
            </a:r>
            <a:r>
              <a:rPr lang="fr-FR" dirty="0"/>
              <a:t> </a:t>
            </a:r>
            <a:r>
              <a:rPr lang="fr-FR" dirty="0" smtClean="0"/>
              <a:t>encourage la pratique, l’accès aux activités artistiques et culturelles et l’initiative étudiante</a:t>
            </a:r>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a:t> Le service culturel de l’université programme des évènements culturels tout au long de l’année</a:t>
            </a:r>
            <a:r>
              <a:rPr lang="fr-FR" dirty="0" smtClean="0"/>
              <a:t>.</a:t>
            </a:r>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a:t>Avec le </a:t>
            </a:r>
            <a:r>
              <a:rPr lang="fr-FR" dirty="0" err="1"/>
              <a:t>Pass</a:t>
            </a:r>
            <a:r>
              <a:rPr lang="fr-FR" dirty="0"/>
              <a:t> Culture, les </a:t>
            </a:r>
            <a:r>
              <a:rPr lang="fr-FR" dirty="0" err="1" smtClean="0"/>
              <a:t>étudiant.e.s</a:t>
            </a:r>
            <a:r>
              <a:rPr lang="fr-FR" dirty="0" smtClean="0"/>
              <a:t> </a:t>
            </a:r>
            <a:r>
              <a:rPr lang="fr-FR" dirty="0"/>
              <a:t>peuvent fréquenter les ateliers de pratique artistique et culturelle, assister à de nombreux spectacles, construire des actions accompagnées. </a:t>
            </a:r>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endParaRPr lang="fr-FR" dirty="0" smtClean="0"/>
          </a:p>
          <a:p>
            <a:pPr marL="285750" indent="-285750">
              <a:buFont typeface="Wingdings" panose="05000000000000000000" pitchFamily="2" charset="2"/>
              <a:buChar char="q"/>
            </a:pPr>
            <a:endParaRPr lang="fr-FR" dirty="0" smtClean="0"/>
          </a:p>
        </p:txBody>
      </p:sp>
      <p:pic>
        <p:nvPicPr>
          <p:cNvPr id="4" name="Imag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469" y="848119"/>
            <a:ext cx="2699791" cy="6283745"/>
          </a:xfrm>
          <a:prstGeom prst="rect">
            <a:avLst/>
          </a:prstGeom>
        </p:spPr>
      </p:pic>
    </p:spTree>
    <p:extLst>
      <p:ext uri="{BB962C8B-B14F-4D97-AF65-F5344CB8AC3E}">
        <p14:creationId xmlns:p14="http://schemas.microsoft.com/office/powerpoint/2010/main" val="3945323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La santé et la prévention</a:t>
            </a:r>
            <a:endParaRPr lang="fr-FR" sz="3200" dirty="0"/>
          </a:p>
        </p:txBody>
      </p:sp>
      <p:sp>
        <p:nvSpPr>
          <p:cNvPr id="3" name="ZoneTexte 2"/>
          <p:cNvSpPr txBox="1"/>
          <p:nvPr/>
        </p:nvSpPr>
        <p:spPr>
          <a:xfrm>
            <a:off x="3347864" y="973073"/>
            <a:ext cx="5976664" cy="5909310"/>
          </a:xfrm>
          <a:prstGeom prst="rect">
            <a:avLst/>
          </a:prstGeom>
          <a:noFill/>
        </p:spPr>
        <p:txBody>
          <a:bodyPr wrap="square" rtlCol="0">
            <a:spAutoFit/>
          </a:bodyPr>
          <a:lstStyle/>
          <a:p>
            <a:pPr marL="285750" indent="-285750">
              <a:buFont typeface="Wingdings" panose="05000000000000000000" pitchFamily="2" charset="2"/>
              <a:buChar char="q"/>
            </a:pPr>
            <a:r>
              <a:rPr lang="fr-FR" b="1" dirty="0" smtClean="0"/>
              <a:t>Préventions</a:t>
            </a:r>
            <a:r>
              <a:rPr lang="fr-FR" b="1" dirty="0"/>
              <a:t>….  Soins…. Ecoute….</a:t>
            </a:r>
            <a:endParaRPr lang="fr-FR" dirty="0"/>
          </a:p>
          <a:p>
            <a:endParaRPr lang="fr-FR" dirty="0" smtClean="0"/>
          </a:p>
          <a:p>
            <a:r>
              <a:rPr lang="fr-FR" dirty="0" smtClean="0"/>
              <a:t>Pour </a:t>
            </a:r>
            <a:r>
              <a:rPr lang="fr-FR" dirty="0"/>
              <a:t>tout problème de santé physique ou </a:t>
            </a:r>
            <a:endParaRPr lang="fr-FR" dirty="0" smtClean="0"/>
          </a:p>
          <a:p>
            <a:r>
              <a:rPr lang="fr-FR" dirty="0" smtClean="0"/>
              <a:t>psychique</a:t>
            </a:r>
            <a:r>
              <a:rPr lang="fr-FR" dirty="0"/>
              <a:t>, des consultations (sans avance </a:t>
            </a:r>
            <a:r>
              <a:rPr lang="fr-FR" dirty="0" smtClean="0"/>
              <a:t>de</a:t>
            </a:r>
          </a:p>
          <a:p>
            <a:r>
              <a:rPr lang="fr-FR" dirty="0" smtClean="0"/>
              <a:t> </a:t>
            </a:r>
            <a:r>
              <a:rPr lang="fr-FR" dirty="0"/>
              <a:t>frais) sur rendez-vous sont assurées par :</a:t>
            </a:r>
          </a:p>
          <a:p>
            <a:r>
              <a:rPr lang="fr-FR" dirty="0" smtClean="0"/>
              <a:t>des </a:t>
            </a:r>
            <a:r>
              <a:rPr lang="fr-FR" dirty="0"/>
              <a:t>médecins spécialistes et généralistes et </a:t>
            </a:r>
            <a:endParaRPr lang="fr-FR" dirty="0" smtClean="0"/>
          </a:p>
          <a:p>
            <a:r>
              <a:rPr lang="fr-FR" dirty="0" smtClean="0"/>
              <a:t>des </a:t>
            </a:r>
            <a:r>
              <a:rPr lang="fr-FR" dirty="0"/>
              <a:t>consultations en :      </a:t>
            </a:r>
            <a:endParaRPr lang="fr-FR" dirty="0" smtClean="0"/>
          </a:p>
          <a:p>
            <a:r>
              <a:rPr lang="fr-FR" dirty="0" smtClean="0"/>
              <a:t>  </a:t>
            </a:r>
            <a:endParaRPr lang="fr-FR" dirty="0"/>
          </a:p>
          <a:p>
            <a:pPr marL="285750" lvl="0" indent="-285750">
              <a:buFont typeface="Wingdings" panose="05000000000000000000" pitchFamily="2" charset="2"/>
              <a:buChar char="ü"/>
            </a:pPr>
            <a:r>
              <a:rPr lang="fr-FR" dirty="0" smtClean="0"/>
              <a:t>Diététique- </a:t>
            </a:r>
            <a:r>
              <a:rPr lang="fr-FR" dirty="0"/>
              <a:t>nutrition</a:t>
            </a:r>
          </a:p>
          <a:p>
            <a:pPr marL="285750" lvl="0" indent="-285750">
              <a:buFont typeface="Wingdings" panose="05000000000000000000" pitchFamily="2" charset="2"/>
              <a:buChar char="ü"/>
            </a:pPr>
            <a:r>
              <a:rPr lang="fr-FR" dirty="0"/>
              <a:t>Psychiatrie</a:t>
            </a:r>
          </a:p>
          <a:p>
            <a:pPr marL="285750" lvl="0" indent="-285750">
              <a:buFont typeface="Wingdings" panose="05000000000000000000" pitchFamily="2" charset="2"/>
              <a:buChar char="ü"/>
            </a:pPr>
            <a:r>
              <a:rPr lang="fr-FR" dirty="0"/>
              <a:t>Gynécologie</a:t>
            </a:r>
          </a:p>
          <a:p>
            <a:pPr marL="285750" lvl="0" indent="-285750">
              <a:buFont typeface="Wingdings" panose="05000000000000000000" pitchFamily="2" charset="2"/>
              <a:buChar char="ü"/>
            </a:pPr>
            <a:r>
              <a:rPr lang="fr-FR" dirty="0"/>
              <a:t>Pneumologie</a:t>
            </a:r>
          </a:p>
          <a:p>
            <a:pPr marL="285750" lvl="0" indent="-285750">
              <a:buFont typeface="Wingdings" panose="05000000000000000000" pitchFamily="2" charset="2"/>
              <a:buChar char="ü"/>
            </a:pPr>
            <a:r>
              <a:rPr lang="fr-FR" dirty="0"/>
              <a:t>A</a:t>
            </a:r>
            <a:r>
              <a:rPr lang="fr-FR" dirty="0" smtClean="0"/>
              <a:t>llergologie</a:t>
            </a:r>
            <a:endParaRPr lang="fr-FR" dirty="0"/>
          </a:p>
          <a:p>
            <a:pPr marL="285750" lvl="0" indent="-285750">
              <a:buFont typeface="Wingdings" panose="05000000000000000000" pitchFamily="2" charset="2"/>
              <a:buChar char="ü"/>
            </a:pPr>
            <a:r>
              <a:rPr lang="fr-FR" dirty="0"/>
              <a:t>Sevrage tabagique</a:t>
            </a:r>
          </a:p>
          <a:p>
            <a:pPr marL="285750" lvl="0" indent="-285750">
              <a:buFont typeface="Wingdings" panose="05000000000000000000" pitchFamily="2" charset="2"/>
              <a:buChar char="ü"/>
            </a:pPr>
            <a:r>
              <a:rPr lang="fr-FR" dirty="0"/>
              <a:t>Psychothérapie</a:t>
            </a:r>
          </a:p>
          <a:p>
            <a:pPr marL="285750" lvl="0" indent="-285750">
              <a:buFont typeface="Wingdings" panose="05000000000000000000" pitchFamily="2" charset="2"/>
              <a:buChar char="ü"/>
            </a:pPr>
            <a:r>
              <a:rPr lang="fr-FR" dirty="0"/>
              <a:t>Psycho-relaxation</a:t>
            </a:r>
          </a:p>
          <a:p>
            <a:pPr marL="285750" lvl="0" indent="-285750">
              <a:buFont typeface="Wingdings" panose="05000000000000000000" pitchFamily="2" charset="2"/>
              <a:buChar char="ü"/>
            </a:pPr>
            <a:r>
              <a:rPr lang="fr-FR" dirty="0" smtClean="0"/>
              <a:t>Sexologie</a:t>
            </a:r>
          </a:p>
          <a:p>
            <a:pPr lvl="0"/>
            <a:endParaRPr lang="fr-FR" dirty="0"/>
          </a:p>
          <a:p>
            <a:pPr marL="285750" indent="-285750">
              <a:buFont typeface="Wingdings" panose="05000000000000000000" pitchFamily="2" charset="2"/>
              <a:buChar char="q"/>
            </a:pPr>
            <a:r>
              <a:rPr lang="fr-FR" dirty="0"/>
              <a:t>Des assistantes sociales à votre écoute</a:t>
            </a:r>
          </a:p>
          <a:p>
            <a:pPr lvl="0"/>
            <a:endParaRPr lang="fr-FR" dirty="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36712"/>
            <a:ext cx="2627784" cy="6021288"/>
          </a:xfrm>
          <a:prstGeom prst="rect">
            <a:avLst/>
          </a:prstGeom>
        </p:spPr>
      </p:pic>
    </p:spTree>
    <p:extLst>
      <p:ext uri="{BB962C8B-B14F-4D97-AF65-F5344CB8AC3E}">
        <p14:creationId xmlns:p14="http://schemas.microsoft.com/office/powerpoint/2010/main" val="2898528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4238"/>
            <a:ext cx="8686800" cy="836613"/>
          </a:xfrm>
        </p:spPr>
        <p:txBody>
          <a:bodyPr/>
          <a:lstStyle/>
          <a:p>
            <a:r>
              <a:rPr lang="fr-FR" sz="3200" dirty="0" smtClean="0"/>
              <a:t>Le service commun de la documentation</a:t>
            </a:r>
            <a:endParaRPr lang="fr-FR" sz="3200" dirty="0"/>
          </a:p>
        </p:txBody>
      </p:sp>
      <p:sp>
        <p:nvSpPr>
          <p:cNvPr id="9" name="ZoneTexte 8"/>
          <p:cNvSpPr txBox="1"/>
          <p:nvPr/>
        </p:nvSpPr>
        <p:spPr>
          <a:xfrm>
            <a:off x="3575912" y="998959"/>
            <a:ext cx="4896544" cy="646330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Accès aux catalogues et à la documentation électronique:</a:t>
            </a:r>
          </a:p>
          <a:p>
            <a:pPr marL="285750" indent="-285750">
              <a:buFontTx/>
              <a:buChar char="-"/>
            </a:pPr>
            <a:r>
              <a:rPr lang="fr-FR" dirty="0" smtClean="0"/>
              <a:t>40 bases de données</a:t>
            </a:r>
          </a:p>
          <a:p>
            <a:pPr marL="285750" indent="-285750">
              <a:buFontTx/>
              <a:buChar char="-"/>
            </a:pPr>
            <a:r>
              <a:rPr lang="fr-FR" dirty="0" smtClean="0"/>
              <a:t>6 000 revues en lignes</a:t>
            </a:r>
          </a:p>
          <a:p>
            <a:pPr marL="285750" indent="-285750">
              <a:buFontTx/>
              <a:buChar char="-"/>
            </a:pPr>
            <a:r>
              <a:rPr lang="fr-FR" dirty="0" smtClean="0"/>
              <a:t>Thèses électroniques et documents numérisées</a:t>
            </a:r>
          </a:p>
          <a:p>
            <a:pPr marL="285750" indent="-285750">
              <a:buFontTx/>
              <a:buChar char="-"/>
            </a:pPr>
            <a:endParaRPr lang="fr-FR" dirty="0"/>
          </a:p>
          <a:p>
            <a:pPr marL="285750" indent="-285750">
              <a:buFont typeface="Wingdings" panose="05000000000000000000" pitchFamily="2" charset="2"/>
              <a:buChar char="q"/>
            </a:pPr>
            <a:r>
              <a:rPr lang="fr-FR" dirty="0"/>
              <a:t>Un service de renseignement par chat et par e-mail (</a:t>
            </a:r>
            <a:r>
              <a:rPr lang="fr-FR" dirty="0" err="1"/>
              <a:t>Ubib</a:t>
            </a:r>
            <a:r>
              <a:rPr lang="fr-FR" dirty="0" smtClean="0"/>
              <a:t>)</a:t>
            </a:r>
          </a:p>
          <a:p>
            <a:pPr marL="285750" indent="-285750">
              <a:buFontTx/>
              <a:buChar char="-"/>
            </a:pPr>
            <a:endParaRPr lang="fr-FR" dirty="0"/>
          </a:p>
          <a:p>
            <a:pPr marL="285750" indent="-285750">
              <a:buFont typeface="Wingdings" panose="05000000000000000000" pitchFamily="2" charset="2"/>
              <a:buChar char="q"/>
            </a:pPr>
            <a:r>
              <a:rPr lang="fr-FR" dirty="0"/>
              <a:t>Des espaces de travail agréables, de nombreux postes informatiques et des services aux lecteurs sont mis à disposition de chaque </a:t>
            </a:r>
            <a:r>
              <a:rPr lang="fr-FR" dirty="0" err="1" smtClean="0"/>
              <a:t>étudiant.e</a:t>
            </a:r>
            <a:endParaRPr lang="fr-FR" dirty="0" smtClean="0"/>
          </a:p>
          <a:p>
            <a:pPr marL="285750" indent="-285750">
              <a:buFontTx/>
              <a:buChar char="-"/>
            </a:pPr>
            <a:endParaRPr lang="fr-FR" dirty="0"/>
          </a:p>
          <a:p>
            <a:pPr marL="285750" indent="-285750">
              <a:buFont typeface="Wingdings" panose="05000000000000000000" pitchFamily="2" charset="2"/>
              <a:buChar char="q"/>
            </a:pPr>
            <a:r>
              <a:rPr lang="fr-FR" dirty="0"/>
              <a:t>Accès à plusieurs centaines de milliers d’ouvrages, et </a:t>
            </a:r>
            <a:r>
              <a:rPr lang="fr-FR" dirty="0" smtClean="0"/>
              <a:t>3600 </a:t>
            </a:r>
            <a:r>
              <a:rPr lang="fr-FR" dirty="0"/>
              <a:t>titres de périodiques</a:t>
            </a:r>
          </a:p>
          <a:p>
            <a:pPr marL="285750" indent="-285750">
              <a:buFontTx/>
              <a:buChar char="-"/>
            </a:pPr>
            <a:endParaRPr lang="fr-FR" dirty="0"/>
          </a:p>
          <a:p>
            <a:pPr marL="285750" indent="-285750">
              <a:buFontTx/>
              <a:buChar char="-"/>
            </a:pPr>
            <a:endParaRPr lang="fr-FR" dirty="0"/>
          </a:p>
          <a:p>
            <a:pPr marL="285750" indent="-285750">
              <a:buFontTx/>
              <a:buChar char="-"/>
            </a:pPr>
            <a:endParaRPr lang="fr-FR" dirty="0" smtClean="0"/>
          </a:p>
          <a:p>
            <a:pPr marL="285750" indent="-285750">
              <a:buFontTx/>
              <a:buChar char="-"/>
            </a:pPr>
            <a:endParaRPr lang="fr-FR" dirty="0" smtClean="0"/>
          </a:p>
          <a:p>
            <a:pPr marL="285750" indent="-285750">
              <a:buFontTx/>
              <a:buChar char="-"/>
            </a:pPr>
            <a:endParaRPr lang="fr-FR" dirty="0"/>
          </a:p>
          <a:p>
            <a:endParaRPr lang="fr-FR" dirty="0"/>
          </a:p>
        </p:txBody>
      </p:sp>
      <p:pic>
        <p:nvPicPr>
          <p:cNvPr id="1026" name="Picture 2" descr="T:\Service communication\Cécile\Photothèque\Classement par composantes\BU\BU Droit\droit-3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3218" r="-231"/>
          <a:stretch/>
        </p:blipFill>
        <p:spPr bwMode="auto">
          <a:xfrm>
            <a:off x="0" y="853689"/>
            <a:ext cx="2707350"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520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re 1"/>
          <p:cNvSpPr>
            <a:spLocks noGrp="1"/>
          </p:cNvSpPr>
          <p:nvPr>
            <p:ph type="title"/>
          </p:nvPr>
        </p:nvSpPr>
        <p:spPr>
          <a:xfrm>
            <a:off x="-180528" y="-31291"/>
            <a:ext cx="8686800" cy="836613"/>
          </a:xfrm>
        </p:spPr>
        <p:txBody>
          <a:bodyPr/>
          <a:lstStyle/>
          <a:p>
            <a:r>
              <a:rPr lang="es-ES_tradnl" altLang="en-US" dirty="0" smtClean="0">
                <a:latin typeface="Arial" pitchFamily="34" charset="0"/>
                <a:cs typeface="Arial" pitchFamily="34" charset="0"/>
              </a:rPr>
              <a:t>     </a:t>
            </a:r>
            <a:r>
              <a:rPr lang="es-ES_tradnl" altLang="en-US" sz="3200" dirty="0" smtClean="0">
                <a:latin typeface="Arial" pitchFamily="34" charset="0"/>
                <a:cs typeface="Arial" pitchFamily="34" charset="0"/>
              </a:rPr>
              <a:t>Située au centre de la France</a:t>
            </a:r>
            <a:endParaRPr lang="fr-FR" altLang="en-US" sz="3200" dirty="0" smtClean="0">
              <a:latin typeface="Arial" pitchFamily="34" charset="0"/>
              <a:cs typeface="Arial" pitchFamily="34" charset="0"/>
            </a:endParaRPr>
          </a:p>
        </p:txBody>
      </p:sp>
      <p:sp>
        <p:nvSpPr>
          <p:cNvPr id="16" name="ZoneTexte 15"/>
          <p:cNvSpPr txBox="1"/>
          <p:nvPr/>
        </p:nvSpPr>
        <p:spPr>
          <a:xfrm>
            <a:off x="658464" y="6043084"/>
            <a:ext cx="4592678" cy="369332"/>
          </a:xfrm>
          <a:prstGeom prst="rect">
            <a:avLst/>
          </a:prstGeom>
          <a:noFill/>
        </p:spPr>
        <p:txBody>
          <a:bodyPr wrap="square" rtlCol="0">
            <a:spAutoFit/>
          </a:bodyPr>
          <a:lstStyle/>
          <a:p>
            <a:endParaRPr lang="fr-FR" dirty="0"/>
          </a:p>
        </p:txBody>
      </p:sp>
      <p:pic>
        <p:nvPicPr>
          <p:cNvPr id="18437" name="Imag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4246" y="1036004"/>
            <a:ext cx="2400344" cy="286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009" y="4117294"/>
            <a:ext cx="4146886" cy="2602230"/>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0661" y="4116748"/>
            <a:ext cx="3901440" cy="2602776"/>
          </a:xfrm>
          <a:prstGeom prst="rect">
            <a:avLst/>
          </a:prstGeom>
          <a:ln>
            <a:noFill/>
          </a:ln>
          <a:effectLst>
            <a:outerShdw blurRad="292100" dist="139700" dir="2700000" algn="tl" rotWithShape="0">
              <a:srgbClr val="333333">
                <a:alpha val="65000"/>
              </a:srgbClr>
            </a:outerShdw>
          </a:effectLst>
        </p:spPr>
      </p:pic>
      <p:sp>
        <p:nvSpPr>
          <p:cNvPr id="21" name="Titre 1"/>
          <p:cNvSpPr txBox="1">
            <a:spLocks/>
          </p:cNvSpPr>
          <p:nvPr/>
        </p:nvSpPr>
        <p:spPr bwMode="auto">
          <a:xfrm>
            <a:off x="-101708" y="845569"/>
            <a:ext cx="3028839"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kern="1200">
                <a:solidFill>
                  <a:srgbClr val="FFFFFF"/>
                </a:solidFill>
                <a:latin typeface="Arial"/>
                <a:ea typeface="ＭＳ Ｐゴシック" charset="0"/>
                <a:cs typeface="Arial"/>
              </a:defRPr>
            </a:lvl1pPr>
            <a:lvl2pPr algn="l" rtl="0" eaLnBrk="0" fontAlgn="base" hangingPunct="0">
              <a:spcBef>
                <a:spcPct val="0"/>
              </a:spcBef>
              <a:spcAft>
                <a:spcPct val="0"/>
              </a:spcAft>
              <a:defRPr sz="2000" b="1">
                <a:solidFill>
                  <a:srgbClr val="FFFFFF"/>
                </a:solidFill>
                <a:latin typeface="Arial" charset="0"/>
                <a:ea typeface="ＭＳ Ｐゴシック" charset="0"/>
                <a:cs typeface="Arial" charset="0"/>
              </a:defRPr>
            </a:lvl2pPr>
            <a:lvl3pPr algn="l" rtl="0" eaLnBrk="0" fontAlgn="base" hangingPunct="0">
              <a:spcBef>
                <a:spcPct val="0"/>
              </a:spcBef>
              <a:spcAft>
                <a:spcPct val="0"/>
              </a:spcAft>
              <a:defRPr sz="2000" b="1">
                <a:solidFill>
                  <a:srgbClr val="FFFFFF"/>
                </a:solidFill>
                <a:latin typeface="Arial" charset="0"/>
                <a:ea typeface="ＭＳ Ｐゴシック" charset="0"/>
                <a:cs typeface="Arial" charset="0"/>
              </a:defRPr>
            </a:lvl3pPr>
            <a:lvl4pPr algn="l" rtl="0" eaLnBrk="0" fontAlgn="base" hangingPunct="0">
              <a:spcBef>
                <a:spcPct val="0"/>
              </a:spcBef>
              <a:spcAft>
                <a:spcPct val="0"/>
              </a:spcAft>
              <a:defRPr sz="2000" b="1">
                <a:solidFill>
                  <a:srgbClr val="FFFFFF"/>
                </a:solidFill>
                <a:latin typeface="Arial" charset="0"/>
                <a:ea typeface="ＭＳ Ｐゴシック" charset="0"/>
                <a:cs typeface="Arial" charset="0"/>
              </a:defRPr>
            </a:lvl4pPr>
            <a:lvl5pPr algn="l" rtl="0" eaLnBrk="0" fontAlgn="base" hangingPunct="0">
              <a:spcBef>
                <a:spcPct val="0"/>
              </a:spcBef>
              <a:spcAft>
                <a:spcPct val="0"/>
              </a:spcAft>
              <a:defRPr sz="2000" b="1">
                <a:solidFill>
                  <a:srgbClr val="FFFFFF"/>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s-ES_tradnl" altLang="en-US" dirty="0" smtClean="0">
                <a:latin typeface="Arial" pitchFamily="34" charset="0"/>
                <a:cs typeface="Arial" pitchFamily="34" charset="0"/>
              </a:rPr>
              <a:t>     </a:t>
            </a:r>
            <a:r>
              <a:rPr lang="es-ES_tradnl" altLang="en-US" sz="3200" dirty="0" smtClean="0">
                <a:solidFill>
                  <a:schemeClr val="tx1"/>
                </a:solidFill>
                <a:latin typeface="Arial" pitchFamily="34" charset="0"/>
                <a:cs typeface="Arial" pitchFamily="34" charset="0"/>
              </a:rPr>
              <a:t>Limoges</a:t>
            </a:r>
            <a:endParaRPr lang="fr-FR" altLang="en-US" sz="3200" dirty="0" smtClean="0">
              <a:solidFill>
                <a:schemeClr val="tx1"/>
              </a:solidFill>
              <a:latin typeface="Arial" pitchFamily="34" charset="0"/>
              <a:cs typeface="Arial" pitchFamily="34" charset="0"/>
            </a:endParaRPr>
          </a:p>
        </p:txBody>
      </p:sp>
      <p:sp>
        <p:nvSpPr>
          <p:cNvPr id="9" name="ZoneTexte 8"/>
          <p:cNvSpPr txBox="1"/>
          <p:nvPr/>
        </p:nvSpPr>
        <p:spPr>
          <a:xfrm>
            <a:off x="323528" y="1682182"/>
            <a:ext cx="5472608" cy="3139321"/>
          </a:xfrm>
          <a:prstGeom prst="rect">
            <a:avLst/>
          </a:prstGeom>
          <a:noFill/>
        </p:spPr>
        <p:txBody>
          <a:bodyPr wrap="square" rtlCol="0">
            <a:spAutoFit/>
          </a:bodyPr>
          <a:lstStyle/>
          <a:p>
            <a:pPr marL="285750" indent="-285750">
              <a:buFont typeface="Wingdings" panose="05000000000000000000" pitchFamily="2" charset="2"/>
              <a:buChar char="q"/>
            </a:pPr>
            <a:r>
              <a:rPr lang="en-US" altLang="fr-FR" dirty="0">
                <a:latin typeface="Arial" panose="020B0604020202020204" pitchFamily="34" charset="0"/>
                <a:cs typeface="Arial" panose="020B0604020202020204" pitchFamily="34" charset="0"/>
              </a:rPr>
              <a:t>Une aire urbaine de  280 000 </a:t>
            </a:r>
            <a:r>
              <a:rPr lang="en-US" altLang="fr-FR" dirty="0" smtClean="0">
                <a:latin typeface="Arial" panose="020B0604020202020204" pitchFamily="34" charset="0"/>
                <a:cs typeface="Arial" panose="020B0604020202020204" pitchFamily="34" charset="0"/>
              </a:rPr>
              <a:t>habitants</a:t>
            </a:r>
          </a:p>
          <a:p>
            <a:endParaRPr lang="en-US" altLang="fr-FR"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altLang="fr-FR" dirty="0">
                <a:latin typeface="Arial" panose="020B0604020202020204" pitchFamily="34" charset="0"/>
                <a:cs typeface="Arial" panose="020B0604020202020204" pitchFamily="34" charset="0"/>
              </a:rPr>
              <a:t>1er pôle économique du Centre </a:t>
            </a:r>
            <a:r>
              <a:rPr lang="en-US" altLang="fr-FR" dirty="0" smtClean="0">
                <a:latin typeface="Arial" panose="020B0604020202020204" pitchFamily="34" charset="0"/>
                <a:cs typeface="Arial" panose="020B0604020202020204" pitchFamily="34" charset="0"/>
              </a:rPr>
              <a:t>Ouest</a:t>
            </a:r>
          </a:p>
          <a:p>
            <a:endParaRPr lang="en-US" altLang="fr-FR"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altLang="fr-FR" dirty="0" smtClean="0">
                <a:latin typeface="Arial" panose="020B0604020202020204" pitchFamily="34" charset="0"/>
                <a:cs typeface="Arial" panose="020B0604020202020204" pitchFamily="34" charset="0"/>
              </a:rPr>
              <a:t>Un </a:t>
            </a:r>
            <a:r>
              <a:rPr lang="en-US" altLang="fr-FR" dirty="0">
                <a:latin typeface="Arial" panose="020B0604020202020204" pitchFamily="34" charset="0"/>
                <a:cs typeface="Arial" panose="020B0604020202020204" pitchFamily="34" charset="0"/>
              </a:rPr>
              <a:t>patrimoine </a:t>
            </a:r>
            <a:r>
              <a:rPr lang="en-US" altLang="fr-FR" dirty="0" smtClean="0">
                <a:latin typeface="Arial" panose="020B0604020202020204" pitchFamily="34" charset="0"/>
                <a:cs typeface="Arial" panose="020B0604020202020204" pitchFamily="34" charset="0"/>
              </a:rPr>
              <a:t>bimillénaire</a:t>
            </a:r>
          </a:p>
          <a:p>
            <a:pPr marL="285750" indent="-285750">
              <a:buFont typeface="Wingdings" panose="05000000000000000000" pitchFamily="2" charset="2"/>
              <a:buChar char="q"/>
            </a:pPr>
            <a:endParaRPr lang="en-US" altLang="fr-FR" b="1" dirty="0">
              <a:latin typeface="Arial" panose="020B0604020202020204" pitchFamily="34" charset="0"/>
              <a:cs typeface="Arial" panose="020B0604020202020204" pitchFamily="34" charset="0"/>
            </a:endParaRPr>
          </a:p>
          <a:p>
            <a:r>
              <a:rPr lang="fr-FR" sz="1050" u="sng" dirty="0"/>
              <a:t>Source</a:t>
            </a:r>
            <a:r>
              <a:rPr lang="fr-FR" sz="1050" dirty="0"/>
              <a:t>: Site internet Ville de Limoges</a:t>
            </a:r>
          </a:p>
          <a:p>
            <a:endParaRPr lang="en-US" altLang="fr-FR" b="1" dirty="0">
              <a:latin typeface="Arial" panose="020B0604020202020204" pitchFamily="34" charset="0"/>
              <a:cs typeface="Arial" panose="020B0604020202020204" pitchFamily="34" charset="0"/>
            </a:endParaRPr>
          </a:p>
          <a:p>
            <a:endParaRPr lang="en-US" altLang="fr-FR" b="1" dirty="0">
              <a:latin typeface="Arial" panose="020B0604020202020204" pitchFamily="34" charset="0"/>
              <a:cs typeface="Arial" panose="020B0604020202020204" pitchFamily="34" charset="0"/>
            </a:endParaRPr>
          </a:p>
          <a:p>
            <a:endParaRPr lang="en-US" altLang="fr-FR" b="1" dirty="0" smtClean="0">
              <a:latin typeface="Arial" panose="020B0604020202020204" pitchFamily="34" charset="0"/>
              <a:cs typeface="Arial" panose="020B0604020202020204" pitchFamily="34" charset="0"/>
            </a:endParaRPr>
          </a:p>
          <a:p>
            <a:endParaRPr lang="en-US" alt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214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Le carrefour des étudiants</a:t>
            </a:r>
            <a:endParaRPr lang="fr-FR" sz="3200" dirty="0"/>
          </a:p>
        </p:txBody>
      </p:sp>
      <p:sp>
        <p:nvSpPr>
          <p:cNvPr id="6" name="ZoneTexte 5"/>
          <p:cNvSpPr txBox="1"/>
          <p:nvPr/>
        </p:nvSpPr>
        <p:spPr>
          <a:xfrm>
            <a:off x="3059833" y="2420888"/>
            <a:ext cx="5904656" cy="2308324"/>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Faites de votre parcours une réussite !</a:t>
            </a:r>
          </a:p>
          <a:p>
            <a:pPr marL="285750" indent="-285750">
              <a:buFont typeface="Wingdings" panose="05000000000000000000" pitchFamily="2" charset="2"/>
              <a:buChar char="q"/>
            </a:pPr>
            <a:endParaRPr lang="fr-FR" dirty="0" smtClean="0"/>
          </a:p>
          <a:p>
            <a:pPr marL="285750" indent="-285750">
              <a:buFont typeface="Wingdings" panose="05000000000000000000" pitchFamily="2" charset="2"/>
              <a:buChar char="q"/>
            </a:pPr>
            <a:r>
              <a:rPr lang="fr-FR" dirty="0" smtClean="0"/>
              <a:t>Des </a:t>
            </a:r>
            <a:r>
              <a:rPr lang="fr-FR" dirty="0" err="1" smtClean="0"/>
              <a:t>professionnel.le.s</a:t>
            </a:r>
            <a:r>
              <a:rPr lang="fr-FR" dirty="0" smtClean="0"/>
              <a:t> </a:t>
            </a:r>
            <a:r>
              <a:rPr lang="fr-FR" dirty="0"/>
              <a:t>de l’orientation et de </a:t>
            </a:r>
            <a:r>
              <a:rPr lang="fr-FR" dirty="0" smtClean="0"/>
              <a:t>l’insertion mettent </a:t>
            </a:r>
            <a:r>
              <a:rPr lang="fr-FR" dirty="0"/>
              <a:t>toute leur expertise </a:t>
            </a:r>
            <a:r>
              <a:rPr lang="fr-FR" dirty="0" smtClean="0"/>
              <a:t>à disposition des </a:t>
            </a:r>
            <a:r>
              <a:rPr lang="fr-FR" dirty="0" err="1" smtClean="0"/>
              <a:t>étudiant.e.s</a:t>
            </a:r>
            <a:r>
              <a:rPr lang="fr-FR" dirty="0" smtClean="0"/>
              <a:t> pour </a:t>
            </a:r>
            <a:r>
              <a:rPr lang="fr-FR" dirty="0"/>
              <a:t>leur </a:t>
            </a:r>
            <a:r>
              <a:rPr lang="fr-FR" dirty="0" smtClean="0"/>
              <a:t>choix de formation, leurs projets professionnels et leurs perspectives de carrières. </a:t>
            </a:r>
          </a:p>
          <a:p>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4531" y="854203"/>
            <a:ext cx="2833443" cy="6120680"/>
          </a:xfrm>
          <a:prstGeom prst="rect">
            <a:avLst/>
          </a:prstGeom>
        </p:spPr>
      </p:pic>
    </p:spTree>
    <p:extLst>
      <p:ext uri="{BB962C8B-B14F-4D97-AF65-F5344CB8AC3E}">
        <p14:creationId xmlns:p14="http://schemas.microsoft.com/office/powerpoint/2010/main" val="2241155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re 1"/>
          <p:cNvSpPr txBox="1">
            <a:spLocks/>
          </p:cNvSpPr>
          <p:nvPr/>
        </p:nvSpPr>
        <p:spPr bwMode="auto">
          <a:xfrm>
            <a:off x="0" y="0"/>
            <a:ext cx="86868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itchFamily="2" charset="2"/>
              <a:buChar char="q"/>
              <a:tabLst>
                <a:tab pos="442913" algn="l"/>
              </a:tabLst>
              <a:defRPr sz="3200">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ea typeface="MS PGothic" pitchFamily="34" charset="-128"/>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ea typeface="MS PGothic" pitchFamily="34" charset="-128"/>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spcBef>
                <a:spcPct val="0"/>
              </a:spcBef>
              <a:buFontTx/>
              <a:buNone/>
            </a:pPr>
            <a:r>
              <a:rPr lang="es-ES_tradnl" altLang="en-US" sz="2800" b="1" dirty="0">
                <a:solidFill>
                  <a:srgbClr val="FFFFFF"/>
                </a:solidFill>
              </a:rPr>
              <a:t>     </a:t>
            </a:r>
            <a:r>
              <a:rPr lang="es-ES_tradnl" altLang="en-US" b="1" dirty="0" smtClean="0">
                <a:solidFill>
                  <a:srgbClr val="FFFFFF"/>
                </a:solidFill>
              </a:rPr>
              <a:t>Bureau </a:t>
            </a:r>
            <a:r>
              <a:rPr lang="es-ES_tradnl" altLang="en-US" b="1" dirty="0" err="1" smtClean="0">
                <a:solidFill>
                  <a:srgbClr val="FFFFFF"/>
                </a:solidFill>
              </a:rPr>
              <a:t>d’accueil</a:t>
            </a:r>
            <a:r>
              <a:rPr lang="es-ES_tradnl" altLang="en-US" b="1" dirty="0" smtClean="0">
                <a:solidFill>
                  <a:srgbClr val="FFFFFF"/>
                </a:solidFill>
              </a:rPr>
              <a:t> </a:t>
            </a:r>
            <a:r>
              <a:rPr lang="es-ES_tradnl" altLang="en-US" b="1" dirty="0" err="1" smtClean="0">
                <a:solidFill>
                  <a:srgbClr val="FFFFFF"/>
                </a:solidFill>
              </a:rPr>
              <a:t>international</a:t>
            </a:r>
            <a:endParaRPr lang="fr-FR" altLang="en-US" b="1" dirty="0">
              <a:solidFill>
                <a:srgbClr val="FFFFFF"/>
              </a:solidFill>
            </a:endParaRPr>
          </a:p>
        </p:txBody>
      </p:sp>
      <p:sp>
        <p:nvSpPr>
          <p:cNvPr id="6" name="Rectangle 5"/>
          <p:cNvSpPr/>
          <p:nvPr/>
        </p:nvSpPr>
        <p:spPr>
          <a:xfrm>
            <a:off x="3203848" y="2027595"/>
            <a:ext cx="7318472" cy="2554545"/>
          </a:xfrm>
          <a:prstGeom prst="rect">
            <a:avLst/>
          </a:prstGeom>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marL="285750" indent="-285750" algn="just" eaLnBrk="1" hangingPunct="1">
              <a:buFont typeface="Wingdings" panose="05000000000000000000" pitchFamily="2" charset="2"/>
              <a:buChar char="q"/>
              <a:defRPr/>
            </a:pPr>
            <a:r>
              <a:rPr lang="en-US" altLang="en-US" sz="1800" dirty="0" smtClean="0">
                <a:latin typeface="Arial" panose="020B0604020202020204" pitchFamily="34" charset="0"/>
                <a:cs typeface="Arial" panose="020B0604020202020204" pitchFamily="34" charset="0"/>
              </a:rPr>
              <a:t> Un </a:t>
            </a:r>
            <a:r>
              <a:rPr lang="en-US" altLang="en-US" sz="1800" dirty="0" err="1" smtClean="0">
                <a:latin typeface="Arial" panose="020B0604020202020204" pitchFamily="34" charset="0"/>
                <a:cs typeface="Arial" panose="020B0604020202020204" pitchFamily="34" charset="0"/>
              </a:rPr>
              <a:t>seul</a:t>
            </a:r>
            <a:r>
              <a:rPr lang="en-US" altLang="en-US" sz="1800" dirty="0" smtClean="0">
                <a:latin typeface="Arial" panose="020B0604020202020204" pitchFamily="34" charset="0"/>
                <a:cs typeface="Arial" panose="020B0604020202020204" pitchFamily="34" charset="0"/>
              </a:rPr>
              <a:t> lieu pour les </a:t>
            </a:r>
            <a:r>
              <a:rPr lang="en-US" altLang="en-US" sz="1800" dirty="0" err="1" smtClean="0">
                <a:latin typeface="Arial" panose="020B0604020202020204" pitchFamily="34" charset="0"/>
                <a:cs typeface="Arial" panose="020B0604020202020204" pitchFamily="34" charset="0"/>
              </a:rPr>
              <a:t>formalités</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administratives</a:t>
            </a:r>
            <a:r>
              <a:rPr lang="en-US" altLang="en-US" sz="1800" dirty="0" smtClean="0">
                <a:latin typeface="Arial" panose="020B0604020202020204" pitchFamily="34" charset="0"/>
                <a:cs typeface="Arial" panose="020B0604020202020204" pitchFamily="34" charset="0"/>
              </a:rPr>
              <a:t> :</a:t>
            </a:r>
          </a:p>
          <a:p>
            <a:pPr algn="just" eaLnBrk="1" hangingPunct="1">
              <a:defRPr/>
            </a:pPr>
            <a:r>
              <a:rPr lang="en-US" altLang="en-US" sz="1800" dirty="0" smtClean="0">
                <a:latin typeface="Arial" panose="020B0604020202020204" pitchFamily="34" charset="0"/>
                <a:cs typeface="Arial" panose="020B0604020202020204" pitchFamily="34" charset="0"/>
              </a:rPr>
              <a:t> </a:t>
            </a:r>
          </a:p>
          <a:p>
            <a:pPr marL="1028700" lvl="1" algn="just">
              <a:buFont typeface="Wingdings" panose="05000000000000000000" pitchFamily="2" charset="2"/>
              <a:buChar char="ü"/>
              <a:defRPr/>
            </a:pPr>
            <a:r>
              <a:rPr lang="en-US" altLang="en-US" sz="1800" dirty="0" err="1" smtClean="0">
                <a:latin typeface="Arial" panose="020B0604020202020204" pitchFamily="34" charset="0"/>
                <a:cs typeface="Arial" panose="020B0604020202020204" pitchFamily="34" charset="0"/>
              </a:rPr>
              <a:t>obtenir</a:t>
            </a:r>
            <a:r>
              <a:rPr lang="en-US" altLang="en-US" sz="1800" dirty="0" smtClean="0">
                <a:latin typeface="Arial" panose="020B0604020202020204" pitchFamily="34" charset="0"/>
                <a:cs typeface="Arial" panose="020B0604020202020204" pitchFamily="34" charset="0"/>
              </a:rPr>
              <a:t> un visa</a:t>
            </a:r>
          </a:p>
          <a:p>
            <a:pPr marL="1028700" lvl="1" algn="just">
              <a:buFont typeface="Wingdings" panose="05000000000000000000" pitchFamily="2" charset="2"/>
              <a:buChar char="ü"/>
              <a:defRPr/>
            </a:pPr>
            <a:r>
              <a:rPr lang="en-US" altLang="en-US" sz="1800" dirty="0" err="1" smtClean="0">
                <a:latin typeface="Arial" panose="020B0604020202020204" pitchFamily="34" charset="0"/>
                <a:cs typeface="Arial" panose="020B0604020202020204" pitchFamily="34" charset="0"/>
              </a:rPr>
              <a:t>obtenir</a:t>
            </a:r>
            <a:r>
              <a:rPr lang="en-US" altLang="en-US" sz="1800" dirty="0" smtClean="0">
                <a:latin typeface="Arial" panose="020B0604020202020204" pitchFamily="34" charset="0"/>
                <a:cs typeface="Arial" panose="020B0604020202020204" pitchFamily="34" charset="0"/>
              </a:rPr>
              <a:t> un </a:t>
            </a:r>
            <a:r>
              <a:rPr lang="en-US" altLang="en-US" sz="1800" dirty="0" err="1" smtClean="0">
                <a:latin typeface="Arial" panose="020B0604020202020204" pitchFamily="34" charset="0"/>
                <a:cs typeface="Arial" panose="020B0604020202020204" pitchFamily="34" charset="0"/>
              </a:rPr>
              <a:t>permis</a:t>
            </a:r>
            <a:r>
              <a:rPr lang="en-US" altLang="en-US" sz="1800" dirty="0" smtClean="0">
                <a:latin typeface="Arial" panose="020B0604020202020204" pitchFamily="34" charset="0"/>
                <a:cs typeface="Arial" panose="020B0604020202020204" pitchFamily="34" charset="0"/>
              </a:rPr>
              <a:t> de </a:t>
            </a:r>
            <a:r>
              <a:rPr lang="en-US" altLang="en-US" sz="1800" dirty="0" err="1" smtClean="0">
                <a:latin typeface="Arial" panose="020B0604020202020204" pitchFamily="34" charset="0"/>
                <a:cs typeface="Arial" panose="020B0604020202020204" pitchFamily="34" charset="0"/>
              </a:rPr>
              <a:t>séjour</a:t>
            </a:r>
            <a:endParaRPr lang="en-US" altLang="en-US" sz="1800" dirty="0" smtClean="0">
              <a:latin typeface="Arial" panose="020B0604020202020204" pitchFamily="34" charset="0"/>
              <a:cs typeface="Arial" panose="020B0604020202020204" pitchFamily="34" charset="0"/>
            </a:endParaRPr>
          </a:p>
          <a:p>
            <a:pPr marL="1028700" lvl="1" algn="just">
              <a:buFont typeface="Wingdings" panose="05000000000000000000" pitchFamily="2" charset="2"/>
              <a:buChar char="ü"/>
              <a:defRPr/>
            </a:pPr>
            <a:r>
              <a:rPr lang="en-US" altLang="en-US" sz="1800" dirty="0" err="1" smtClean="0">
                <a:latin typeface="Arial" panose="020B0604020202020204" pitchFamily="34" charset="0"/>
                <a:cs typeface="Arial" panose="020B0604020202020204" pitchFamily="34" charset="0"/>
              </a:rPr>
              <a:t>trouver</a:t>
            </a:r>
            <a:r>
              <a:rPr lang="en-US" altLang="en-US" sz="1800" dirty="0" smtClean="0">
                <a:latin typeface="Arial" panose="020B0604020202020204" pitchFamily="34" charset="0"/>
                <a:cs typeface="Arial" panose="020B0604020202020204" pitchFamily="34" charset="0"/>
              </a:rPr>
              <a:t> un </a:t>
            </a:r>
            <a:r>
              <a:rPr lang="en-US" altLang="en-US" sz="1800" dirty="0" err="1" smtClean="0">
                <a:latin typeface="Arial" panose="020B0604020202020204" pitchFamily="34" charset="0"/>
                <a:cs typeface="Arial" panose="020B0604020202020204" pitchFamily="34" charset="0"/>
              </a:rPr>
              <a:t>logement</a:t>
            </a:r>
            <a:endParaRPr lang="en-US" altLang="en-US" sz="1800" dirty="0" smtClean="0">
              <a:latin typeface="Arial" panose="020B0604020202020204" pitchFamily="34" charset="0"/>
              <a:cs typeface="Arial" panose="020B0604020202020204" pitchFamily="34" charset="0"/>
            </a:endParaRPr>
          </a:p>
          <a:p>
            <a:pPr marL="1028700" lvl="1" algn="just">
              <a:buFont typeface="Wingdings" panose="05000000000000000000" pitchFamily="2" charset="2"/>
              <a:buChar char="ü"/>
              <a:defRPr/>
            </a:pPr>
            <a:r>
              <a:rPr lang="en-US" altLang="en-US" sz="1800" dirty="0" err="1" smtClean="0">
                <a:latin typeface="Arial" panose="020B0604020202020204" pitchFamily="34" charset="0"/>
                <a:cs typeface="Arial" panose="020B0604020202020204" pitchFamily="34" charset="0"/>
              </a:rPr>
              <a:t>améliorer</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votre</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français</a:t>
            </a:r>
            <a:endParaRPr lang="en-US" altLang="en-US" sz="1800" dirty="0" smtClean="0">
              <a:latin typeface="Arial" panose="020B0604020202020204" pitchFamily="34" charset="0"/>
              <a:cs typeface="Arial" panose="020B0604020202020204" pitchFamily="34" charset="0"/>
            </a:endParaRPr>
          </a:p>
          <a:p>
            <a:pPr marL="1028700" lvl="1" algn="just">
              <a:buFont typeface="Wingdings" panose="05000000000000000000" pitchFamily="2" charset="2"/>
              <a:buChar char="ü"/>
              <a:defRPr/>
            </a:pPr>
            <a:r>
              <a:rPr lang="en-US" altLang="en-US" sz="1800" dirty="0" err="1" smtClean="0">
                <a:latin typeface="Arial" panose="020B0604020202020204" pitchFamily="34" charset="0"/>
                <a:cs typeface="Arial" panose="020B0604020202020204" pitchFamily="34" charset="0"/>
              </a:rPr>
              <a:t>obtenir</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une</a:t>
            </a:r>
            <a:r>
              <a:rPr lang="en-US" altLang="en-US" sz="1800" dirty="0" smtClean="0">
                <a:latin typeface="Arial" panose="020B0604020202020204" pitchFamily="34" charset="0"/>
                <a:cs typeface="Arial" panose="020B0604020202020204" pitchFamily="34" charset="0"/>
              </a:rPr>
              <a:t> assurance santé</a:t>
            </a:r>
          </a:p>
          <a:p>
            <a:pPr marL="1028700" lvl="1" algn="just">
              <a:buFont typeface="Wingdings" panose="05000000000000000000" pitchFamily="2" charset="2"/>
              <a:buChar char="ü"/>
              <a:defRPr/>
            </a:pPr>
            <a:r>
              <a:rPr lang="en-US" altLang="en-US" sz="1800" dirty="0" err="1" smtClean="0">
                <a:latin typeface="Arial" panose="020B0604020202020204" pitchFamily="34" charset="0"/>
                <a:cs typeface="Arial" panose="020B0604020202020204" pitchFamily="34" charset="0"/>
              </a:rPr>
              <a:t>ouvrir</a:t>
            </a:r>
            <a:r>
              <a:rPr lang="en-US" altLang="en-US" sz="1800" dirty="0" smtClean="0">
                <a:latin typeface="Arial" panose="020B0604020202020204" pitchFamily="34" charset="0"/>
                <a:cs typeface="Arial" panose="020B0604020202020204" pitchFamily="34" charset="0"/>
              </a:rPr>
              <a:t> un </a:t>
            </a:r>
            <a:r>
              <a:rPr lang="en-US" altLang="en-US" sz="1800" dirty="0" err="1" smtClean="0">
                <a:latin typeface="Arial" panose="020B0604020202020204" pitchFamily="34" charset="0"/>
                <a:cs typeface="Arial" panose="020B0604020202020204" pitchFamily="34" charset="0"/>
              </a:rPr>
              <a:t>compte</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bancaire</a:t>
            </a:r>
            <a:endParaRPr lang="en-US" altLang="en-US" sz="1800" dirty="0" smtClean="0">
              <a:latin typeface="Arial" panose="020B0604020202020204" pitchFamily="34" charset="0"/>
              <a:cs typeface="Arial" panose="020B0604020202020204" pitchFamily="34" charset="0"/>
            </a:endParaRPr>
          </a:p>
          <a:p>
            <a:pPr algn="just" eaLnBrk="1" hangingPunct="1">
              <a:defRPr/>
            </a:pPr>
            <a:r>
              <a:rPr lang="en-US" altLang="en-US" sz="1600" b="1" dirty="0" smtClean="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 </a:t>
            </a:r>
          </a:p>
        </p:txBody>
      </p:sp>
      <p:pic>
        <p:nvPicPr>
          <p:cNvPr id="3" name="Imag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8413" y="836613"/>
            <a:ext cx="3291377" cy="5998617"/>
          </a:xfrm>
          <a:prstGeom prst="rect">
            <a:avLst/>
          </a:prstGeom>
        </p:spPr>
      </p:pic>
    </p:spTree>
    <p:extLst>
      <p:ext uri="{BB962C8B-B14F-4D97-AF65-F5344CB8AC3E}">
        <p14:creationId xmlns:p14="http://schemas.microsoft.com/office/powerpoint/2010/main" val="1369231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Au cœur de la Grande région</a:t>
            </a:r>
            <a:endParaRPr lang="fr-FR" sz="3200" dirty="0"/>
          </a:p>
        </p:txBody>
      </p:sp>
      <p:pic>
        <p:nvPicPr>
          <p:cNvPr id="10"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915137"/>
            <a:ext cx="2523747" cy="1841013"/>
          </a:xfrm>
          <a:prstGeom prst="rect">
            <a:avLst/>
          </a:prstGeom>
          <a:ln>
            <a:noFill/>
          </a:ln>
          <a:effectLst>
            <a:outerShdw blurRad="292100" dist="139700" dir="2700000" algn="tl" rotWithShape="0">
              <a:srgbClr val="333333">
                <a:alpha val="65000"/>
              </a:srgbClr>
            </a:outerShdw>
          </a:effectLst>
        </p:spPr>
      </p:pic>
      <p:pic>
        <p:nvPicPr>
          <p:cNvPr id="20" name="Imag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11" y="2971946"/>
            <a:ext cx="2523747" cy="1740187"/>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3347864" y="980728"/>
            <a:ext cx="5544616" cy="6463308"/>
          </a:xfrm>
          <a:prstGeom prst="rect">
            <a:avLst/>
          </a:prstGeom>
          <a:noFill/>
        </p:spPr>
        <p:txBody>
          <a:bodyPr wrap="square" rtlCol="0">
            <a:spAutoFit/>
          </a:bodyPr>
          <a:lstStyle/>
          <a:p>
            <a:pPr marL="285750" indent="-285750">
              <a:buFont typeface="Wingdings" panose="05000000000000000000" pitchFamily="2" charset="2"/>
              <a:buChar char="ü"/>
            </a:pPr>
            <a:r>
              <a:rPr lang="fr-FR" dirty="0"/>
              <a:t>Un poids lourd du</a:t>
            </a:r>
          </a:p>
          <a:p>
            <a:r>
              <a:rPr lang="fr-FR" dirty="0"/>
              <a:t> </a:t>
            </a:r>
            <a:r>
              <a:rPr lang="fr-FR" dirty="0" smtClean="0"/>
              <a:t>    tourisme </a:t>
            </a:r>
            <a:r>
              <a:rPr lang="fr-FR" dirty="0"/>
              <a:t>en </a:t>
            </a:r>
            <a:r>
              <a:rPr lang="fr-FR" dirty="0" smtClean="0"/>
              <a:t>France</a:t>
            </a:r>
          </a:p>
          <a:p>
            <a:endParaRPr lang="fr-FR" dirty="0" smtClean="0"/>
          </a:p>
          <a:p>
            <a:pPr marL="285750" indent="-285750">
              <a:buFont typeface="Wingdings" panose="05000000000000000000" pitchFamily="2" charset="2"/>
              <a:buChar char="ü"/>
            </a:pPr>
            <a:r>
              <a:rPr lang="fr-FR" dirty="0"/>
              <a:t>Economie-Emploi : </a:t>
            </a:r>
          </a:p>
          <a:p>
            <a:r>
              <a:rPr lang="fr-FR" dirty="0" smtClean="0"/>
              <a:t>     une </a:t>
            </a:r>
            <a:r>
              <a:rPr lang="fr-FR" dirty="0"/>
              <a:t>Région puissance </a:t>
            </a:r>
            <a:r>
              <a:rPr lang="fr-FR" dirty="0" smtClean="0"/>
              <a:t>3</a:t>
            </a:r>
          </a:p>
          <a:p>
            <a:endParaRPr lang="fr-FR" dirty="0" smtClean="0"/>
          </a:p>
          <a:p>
            <a:pPr marL="285750" indent="-285750">
              <a:buFont typeface="Wingdings" panose="05000000000000000000" pitchFamily="2" charset="2"/>
              <a:buChar char="ü"/>
            </a:pPr>
            <a:r>
              <a:rPr lang="fr-FR" dirty="0"/>
              <a:t>Superficie : 84 100 km2 </a:t>
            </a:r>
          </a:p>
          <a:p>
            <a:r>
              <a:rPr lang="fr-FR" dirty="0"/>
              <a:t>    (plus grande région de France)</a:t>
            </a:r>
          </a:p>
          <a:p>
            <a:endParaRPr lang="fr-FR" dirty="0"/>
          </a:p>
          <a:p>
            <a:pPr marL="285750" indent="-285750">
              <a:buFont typeface="Wingdings" panose="05000000000000000000" pitchFamily="2" charset="2"/>
              <a:buChar char="ü"/>
            </a:pPr>
            <a:r>
              <a:rPr lang="fr-FR" dirty="0"/>
              <a:t>Population : 5.8 millions d’habitants</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Littoral : 720 km</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12 départements</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10 agglomérations de plus de 100 000</a:t>
            </a:r>
          </a:p>
          <a:p>
            <a:r>
              <a:rPr lang="fr-FR" dirty="0"/>
              <a:t>     habitants</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Budget global : 2 854.4 millions d’euros</a:t>
            </a:r>
          </a:p>
          <a:p>
            <a:endParaRPr lang="fr-FR" dirty="0"/>
          </a:p>
          <a:p>
            <a:endParaRPr lang="fr-FR" dirty="0"/>
          </a:p>
          <a:p>
            <a:r>
              <a:rPr lang="fr-FR" dirty="0" smtClean="0"/>
              <a:t> </a:t>
            </a:r>
          </a:p>
          <a:p>
            <a:endParaRPr lang="fr-FR" dirty="0"/>
          </a:p>
        </p:txBody>
      </p:sp>
      <p:pic>
        <p:nvPicPr>
          <p:cNvPr id="4" name="Imag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8826" y="4941168"/>
            <a:ext cx="2523748" cy="1780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0811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34037" y="0"/>
            <a:ext cx="8686800" cy="836613"/>
          </a:xfrm>
        </p:spPr>
        <p:txBody>
          <a:bodyPr/>
          <a:lstStyle/>
          <a:p>
            <a:r>
              <a:rPr lang="fr-FR" sz="3200" dirty="0" smtClean="0"/>
              <a:t>L’Université confédérale Léonard de Vinci</a:t>
            </a:r>
            <a:endParaRPr lang="fr-FR" sz="3200" dirty="0"/>
          </a:p>
        </p:txBody>
      </p:sp>
      <p:sp>
        <p:nvSpPr>
          <p:cNvPr id="37" name="Rectangle 36"/>
          <p:cNvSpPr/>
          <p:nvPr/>
        </p:nvSpPr>
        <p:spPr>
          <a:xfrm>
            <a:off x="0" y="4761083"/>
            <a:ext cx="9169227" cy="2096917"/>
          </a:xfrm>
          <a:prstGeom prst="rect">
            <a:avLst/>
          </a:prstGeom>
          <a:noFill/>
          <a:ln>
            <a:noFill/>
          </a:ln>
        </p:spPr>
        <p:style>
          <a:lnRef idx="2">
            <a:schemeClr val="accent2"/>
          </a:lnRef>
          <a:fillRef idx="1003">
            <a:schemeClr val="lt1"/>
          </a:fillRef>
          <a:effectRef idx="0">
            <a:schemeClr val="accent2"/>
          </a:effectRef>
          <a:fontRef idx="minor">
            <a:schemeClr val="dk1"/>
          </a:fontRef>
        </p:style>
        <p:txBody>
          <a:bodyPr rtlCol="0" anchor="ctr"/>
          <a:lstStyle/>
          <a:p>
            <a:pPr algn="ctr"/>
            <a:endParaRPr lang="fr-FR"/>
          </a:p>
        </p:txBody>
      </p:sp>
      <p:pic>
        <p:nvPicPr>
          <p:cNvPr id="1027" name="Picture 3" descr="E:\tarrap02\Desktop\Capture16.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56" y="839330"/>
            <a:ext cx="2622824" cy="656173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851920" y="1434842"/>
            <a:ext cx="3600400"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3 membres :</a:t>
            </a:r>
          </a:p>
          <a:p>
            <a:pPr marL="285750" indent="-285750">
              <a:buFont typeface="Wingdings" panose="05000000000000000000" pitchFamily="2" charset="2"/>
              <a:buChar char="ü"/>
            </a:pPr>
            <a:r>
              <a:rPr lang="fr-FR" dirty="0" smtClean="0"/>
              <a:t>Université de Limoges</a:t>
            </a:r>
          </a:p>
          <a:p>
            <a:pPr marL="285750" indent="-285750">
              <a:buFont typeface="Wingdings" panose="05000000000000000000" pitchFamily="2" charset="2"/>
              <a:buChar char="ü"/>
            </a:pPr>
            <a:r>
              <a:rPr lang="fr-FR" dirty="0" smtClean="0"/>
              <a:t>Université de Poitiers</a:t>
            </a:r>
          </a:p>
          <a:p>
            <a:pPr marL="285750" indent="-285750">
              <a:buFont typeface="Wingdings" panose="05000000000000000000" pitchFamily="2" charset="2"/>
              <a:buChar char="ü"/>
            </a:pPr>
            <a:r>
              <a:rPr lang="fr-FR" dirty="0" smtClean="0"/>
              <a:t>Ecole nationale supérieure de mécanique et d’aérotechnique</a:t>
            </a:r>
          </a:p>
        </p:txBody>
      </p:sp>
      <p:sp>
        <p:nvSpPr>
          <p:cNvPr id="3" name="ZoneTexte 2"/>
          <p:cNvSpPr txBox="1"/>
          <p:nvPr/>
        </p:nvSpPr>
        <p:spPr>
          <a:xfrm>
            <a:off x="3864532" y="3424932"/>
            <a:ext cx="5304695" cy="2308324"/>
          </a:xfrm>
          <a:prstGeom prst="rect">
            <a:avLst/>
          </a:prstGeom>
          <a:noFill/>
        </p:spPr>
        <p:txBody>
          <a:bodyPr wrap="square" rtlCol="0">
            <a:spAutoFit/>
          </a:bodyPr>
          <a:lstStyle/>
          <a:p>
            <a:pPr marL="285750" indent="-285750">
              <a:buFont typeface="Wingdings" panose="05000000000000000000" pitchFamily="2" charset="2"/>
              <a:buChar char="q"/>
            </a:pPr>
            <a:r>
              <a:rPr lang="fr-FR" dirty="0" smtClean="0"/>
              <a:t>Objectifs de la COMUE</a:t>
            </a:r>
          </a:p>
          <a:p>
            <a:pPr marL="285750" indent="-285750">
              <a:buFont typeface="Wingdings" panose="05000000000000000000" pitchFamily="2" charset="2"/>
              <a:buChar char="ü"/>
            </a:pPr>
            <a:r>
              <a:rPr lang="fr-FR" dirty="0" smtClean="0"/>
              <a:t>Améliorer l’attractivité internationale de ses membres. </a:t>
            </a:r>
          </a:p>
          <a:p>
            <a:pPr marL="285750" indent="-285750">
              <a:buFont typeface="Wingdings" panose="05000000000000000000" pitchFamily="2" charset="2"/>
              <a:buChar char="ü"/>
            </a:pPr>
            <a:r>
              <a:rPr lang="fr-FR" dirty="0" smtClean="0"/>
              <a:t>Développement de la formation tout au long de la vie </a:t>
            </a:r>
          </a:p>
          <a:p>
            <a:pPr marL="285750" indent="-285750">
              <a:buFont typeface="Wingdings" panose="05000000000000000000" pitchFamily="2" charset="2"/>
              <a:buChar char="ü"/>
            </a:pPr>
            <a:r>
              <a:rPr lang="fr-FR" dirty="0"/>
              <a:t>M</a:t>
            </a:r>
            <a:r>
              <a:rPr lang="fr-FR" dirty="0" smtClean="0"/>
              <a:t>ises en place les huit nouvelles Écoles Doctorales communes aux établissements de la COMUE pour les cinq prochaines années.</a:t>
            </a:r>
            <a:endParaRPr lang="fr-FR" dirty="0"/>
          </a:p>
        </p:txBody>
      </p:sp>
    </p:spTree>
    <p:extLst>
      <p:ext uri="{BB962C8B-B14F-4D97-AF65-F5344CB8AC3E}">
        <p14:creationId xmlns:p14="http://schemas.microsoft.com/office/powerpoint/2010/main" val="4283094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r="8629" b="1614"/>
          <a:stretch/>
        </p:blipFill>
        <p:spPr>
          <a:xfrm>
            <a:off x="35496" y="1039755"/>
            <a:ext cx="9037388" cy="5413581"/>
          </a:xfrm>
          <a:prstGeom prst="rect">
            <a:avLst/>
          </a:prstGeom>
        </p:spPr>
      </p:pic>
      <p:sp>
        <p:nvSpPr>
          <p:cNvPr id="5" name="Rectangle 4"/>
          <p:cNvSpPr/>
          <p:nvPr/>
        </p:nvSpPr>
        <p:spPr>
          <a:xfrm>
            <a:off x="611560" y="4797152"/>
            <a:ext cx="5256584" cy="1600438"/>
          </a:xfrm>
          <a:prstGeom prst="rect">
            <a:avLst/>
          </a:prstGeom>
          <a:solidFill>
            <a:srgbClr val="8C1713">
              <a:alpha val="6000"/>
            </a:srgbClr>
          </a:solidFill>
          <a:ln>
            <a:solidFill>
              <a:srgbClr val="8C1713"/>
            </a:solidFill>
          </a:ln>
          <a:effectLst/>
        </p:spPr>
        <p:style>
          <a:lnRef idx="1">
            <a:schemeClr val="accent2"/>
          </a:lnRef>
          <a:fillRef idx="2">
            <a:schemeClr val="accent2"/>
          </a:fillRef>
          <a:effectRef idx="1">
            <a:schemeClr val="accent2"/>
          </a:effectRef>
          <a:fontRef idx="minor">
            <a:schemeClr val="dk1"/>
          </a:fontRef>
        </p:style>
        <p:txBody>
          <a:bodyPr wrap="square" lIns="144000" rIns="180000">
            <a:spAutoFit/>
          </a:bodyPr>
          <a:lstStyle/>
          <a:p>
            <a:pPr algn="ctr"/>
            <a:r>
              <a:rPr lang="fr-FR" b="1" dirty="0" smtClean="0">
                <a:latin typeface="Arial" panose="020B0604020202020204" pitchFamily="34" charset="0"/>
                <a:cs typeface="Arial" panose="020B0604020202020204" pitchFamily="34" charset="0"/>
              </a:rPr>
              <a:t>435 </a:t>
            </a:r>
            <a:r>
              <a:rPr lang="en-US" b="1" dirty="0" smtClean="0">
                <a:latin typeface="Arial" panose="020B0604020202020204" pitchFamily="34" charset="0"/>
                <a:cs typeface="Arial" panose="020B0604020202020204" pitchFamily="34" charset="0"/>
              </a:rPr>
              <a:t>accords de </a:t>
            </a:r>
            <a:r>
              <a:rPr lang="en-US" b="1" dirty="0" err="1" smtClean="0">
                <a:latin typeface="Arial" panose="020B0604020202020204" pitchFamily="34" charset="0"/>
                <a:cs typeface="Arial" panose="020B0604020202020204" pitchFamily="34" charset="0"/>
              </a:rPr>
              <a:t>coopération</a:t>
            </a:r>
            <a:endParaRPr lang="fr-FR"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FR" sz="1600" dirty="0">
                <a:latin typeface="Arial" panose="020B0604020202020204" pitchFamily="34" charset="0"/>
                <a:cs typeface="Arial" panose="020B0604020202020204" pitchFamily="34" charset="0"/>
              </a:rPr>
              <a:t>e</a:t>
            </a:r>
            <a:r>
              <a:rPr lang="fr-FR" sz="1600" dirty="0" smtClean="0">
                <a:latin typeface="Arial" panose="020B0604020202020204" pitchFamily="34" charset="0"/>
                <a:cs typeface="Arial" panose="020B0604020202020204" pitchFamily="34" charset="0"/>
              </a:rPr>
              <a:t>n Europe : </a:t>
            </a:r>
            <a:r>
              <a:rPr lang="fr-FR" sz="1600" b="1" dirty="0" smtClean="0">
                <a:latin typeface="Arial" panose="020B0604020202020204" pitchFamily="34" charset="0"/>
                <a:cs typeface="Arial" panose="020B0604020202020204" pitchFamily="34" charset="0"/>
              </a:rPr>
              <a:t>85</a:t>
            </a:r>
            <a:endParaRPr lang="fr-FR"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FR" sz="1600" dirty="0">
                <a:latin typeface="Arial" panose="020B0604020202020204" pitchFamily="34" charset="0"/>
                <a:cs typeface="Arial" panose="020B0604020202020204" pitchFamily="34" charset="0"/>
              </a:rPr>
              <a:t>e</a:t>
            </a:r>
            <a:r>
              <a:rPr lang="fr-FR" sz="1600" dirty="0" smtClean="0">
                <a:latin typeface="Arial" panose="020B0604020202020204" pitchFamily="34" charset="0"/>
                <a:cs typeface="Arial" panose="020B0604020202020204" pitchFamily="34" charset="0"/>
              </a:rPr>
              <a:t>n Afrique : </a:t>
            </a:r>
            <a:r>
              <a:rPr lang="fr-FR" sz="1600" b="1" dirty="0" smtClean="0">
                <a:latin typeface="Arial" panose="020B0604020202020204" pitchFamily="34" charset="0"/>
                <a:cs typeface="Arial" panose="020B0604020202020204" pitchFamily="34" charset="0"/>
              </a:rPr>
              <a:t>48</a:t>
            </a:r>
            <a:endParaRPr lang="fr-FR"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FR" sz="1600" dirty="0" smtClean="0">
                <a:latin typeface="Arial" panose="020B0604020202020204" pitchFamily="34" charset="0"/>
                <a:cs typeface="Arial" panose="020B0604020202020204" pitchFamily="34" charset="0"/>
              </a:rPr>
              <a:t>en Asie : </a:t>
            </a:r>
            <a:r>
              <a:rPr lang="fr-FR" sz="1600" b="1" dirty="0" smtClean="0">
                <a:latin typeface="Arial" panose="020B0604020202020204" pitchFamily="34" charset="0"/>
                <a:cs typeface="Arial" panose="020B0604020202020204" pitchFamily="34" charset="0"/>
              </a:rPr>
              <a:t>37</a:t>
            </a:r>
            <a:endParaRPr lang="fr-FR"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FR" sz="1600" dirty="0">
                <a:latin typeface="Arial" panose="020B0604020202020204" pitchFamily="34" charset="0"/>
                <a:cs typeface="Arial" panose="020B0604020202020204" pitchFamily="34" charset="0"/>
              </a:rPr>
              <a:t>e</a:t>
            </a:r>
            <a:r>
              <a:rPr lang="fr-FR" sz="1600" dirty="0" smtClean="0">
                <a:latin typeface="Arial" panose="020B0604020202020204" pitchFamily="34" charset="0"/>
                <a:cs typeface="Arial" panose="020B0604020202020204" pitchFamily="34" charset="0"/>
              </a:rPr>
              <a:t>n Amérique : </a:t>
            </a:r>
            <a:r>
              <a:rPr lang="fr-FR" sz="1600" b="1" dirty="0" smtClean="0">
                <a:latin typeface="Arial" panose="020B0604020202020204" pitchFamily="34" charset="0"/>
                <a:cs typeface="Arial" panose="020B0604020202020204" pitchFamily="34" charset="0"/>
              </a:rPr>
              <a:t>85</a:t>
            </a:r>
            <a:endParaRPr lang="fr-FR"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FR" sz="1600" dirty="0" smtClean="0">
                <a:latin typeface="Arial" panose="020B0604020202020204" pitchFamily="34" charset="0"/>
                <a:cs typeface="Arial" panose="020B0604020202020204" pitchFamily="34" charset="0"/>
              </a:rPr>
              <a:t>en Océanie : </a:t>
            </a:r>
            <a:r>
              <a:rPr lang="fr-FR" sz="1600" b="1" dirty="0" smtClean="0">
                <a:latin typeface="Arial" panose="020B0604020202020204" pitchFamily="34" charset="0"/>
                <a:cs typeface="Arial" panose="020B0604020202020204" pitchFamily="34" charset="0"/>
              </a:rPr>
              <a:t>7</a:t>
            </a:r>
          </a:p>
        </p:txBody>
      </p:sp>
      <p:sp>
        <p:nvSpPr>
          <p:cNvPr id="7" name="Ellipse 6"/>
          <p:cNvSpPr/>
          <p:nvPr/>
        </p:nvSpPr>
        <p:spPr>
          <a:xfrm>
            <a:off x="3419872" y="1628800"/>
            <a:ext cx="1475854" cy="1475854"/>
          </a:xfrm>
          <a:prstGeom prst="ellipse">
            <a:avLst/>
          </a:prstGeom>
          <a:solidFill>
            <a:srgbClr val="8C171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707904" y="2122964"/>
            <a:ext cx="864096" cy="523220"/>
          </a:xfrm>
          <a:prstGeom prst="rect">
            <a:avLst/>
          </a:prstGeom>
          <a:noFill/>
        </p:spPr>
        <p:txBody>
          <a:bodyPr wrap="square" rtlCol="0">
            <a:spAutoFit/>
          </a:bodyPr>
          <a:lstStyle/>
          <a:p>
            <a:pPr algn="ctr"/>
            <a:r>
              <a:rPr lang="fr-FR" sz="2800" b="1" dirty="0" smtClean="0">
                <a:solidFill>
                  <a:schemeClr val="bg1"/>
                </a:solidFill>
              </a:rPr>
              <a:t>85</a:t>
            </a:r>
            <a:endParaRPr lang="fr-FR" sz="2800" b="1" dirty="0">
              <a:solidFill>
                <a:schemeClr val="bg1"/>
              </a:solidFill>
            </a:endParaRPr>
          </a:p>
        </p:txBody>
      </p:sp>
      <p:sp>
        <p:nvSpPr>
          <p:cNvPr id="11" name="Ellipse 10"/>
          <p:cNvSpPr/>
          <p:nvPr/>
        </p:nvSpPr>
        <p:spPr>
          <a:xfrm>
            <a:off x="6732240" y="2564904"/>
            <a:ext cx="1260102" cy="1260102"/>
          </a:xfrm>
          <a:prstGeom prst="ellipse">
            <a:avLst/>
          </a:prstGeom>
          <a:solidFill>
            <a:srgbClr val="8C171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936702" y="2936688"/>
            <a:ext cx="864096" cy="523220"/>
          </a:xfrm>
          <a:prstGeom prst="rect">
            <a:avLst/>
          </a:prstGeom>
          <a:noFill/>
        </p:spPr>
        <p:txBody>
          <a:bodyPr wrap="square" rtlCol="0">
            <a:spAutoFit/>
          </a:bodyPr>
          <a:lstStyle/>
          <a:p>
            <a:pPr algn="ctr"/>
            <a:r>
              <a:rPr lang="fr-FR" sz="2800" b="1" dirty="0" smtClean="0">
                <a:solidFill>
                  <a:schemeClr val="bg1"/>
                </a:solidFill>
              </a:rPr>
              <a:t>37</a:t>
            </a:r>
            <a:endParaRPr lang="fr-FR" sz="2800" b="1" dirty="0">
              <a:solidFill>
                <a:schemeClr val="bg1"/>
              </a:solidFill>
            </a:endParaRPr>
          </a:p>
        </p:txBody>
      </p:sp>
      <p:sp>
        <p:nvSpPr>
          <p:cNvPr id="13" name="Ellipse 12"/>
          <p:cNvSpPr/>
          <p:nvPr/>
        </p:nvSpPr>
        <p:spPr>
          <a:xfrm>
            <a:off x="7668344" y="4293096"/>
            <a:ext cx="682353" cy="682353"/>
          </a:xfrm>
          <a:prstGeom prst="ellipse">
            <a:avLst/>
          </a:prstGeom>
          <a:solidFill>
            <a:srgbClr val="8C171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7572534" y="4396633"/>
            <a:ext cx="864096" cy="523220"/>
          </a:xfrm>
          <a:prstGeom prst="rect">
            <a:avLst/>
          </a:prstGeom>
          <a:noFill/>
        </p:spPr>
        <p:txBody>
          <a:bodyPr wrap="square" rtlCol="0">
            <a:spAutoFit/>
          </a:bodyPr>
          <a:lstStyle/>
          <a:p>
            <a:pPr algn="ctr"/>
            <a:r>
              <a:rPr lang="fr-FR" sz="2800" b="1" dirty="0" smtClean="0">
                <a:solidFill>
                  <a:schemeClr val="bg1"/>
                </a:solidFill>
              </a:rPr>
              <a:t>7</a:t>
            </a:r>
            <a:endParaRPr lang="fr-FR" sz="2800" b="1" dirty="0">
              <a:solidFill>
                <a:schemeClr val="bg1"/>
              </a:solidFill>
            </a:endParaRPr>
          </a:p>
        </p:txBody>
      </p:sp>
      <p:sp>
        <p:nvSpPr>
          <p:cNvPr id="15" name="Ellipse 14"/>
          <p:cNvSpPr/>
          <p:nvPr/>
        </p:nvSpPr>
        <p:spPr>
          <a:xfrm>
            <a:off x="1043608" y="2636912"/>
            <a:ext cx="1872208" cy="1872208"/>
          </a:xfrm>
          <a:prstGeom prst="ellipse">
            <a:avLst/>
          </a:prstGeom>
          <a:solidFill>
            <a:srgbClr val="8C171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547664" y="3319205"/>
            <a:ext cx="864096" cy="523220"/>
          </a:xfrm>
          <a:prstGeom prst="rect">
            <a:avLst/>
          </a:prstGeom>
          <a:noFill/>
        </p:spPr>
        <p:txBody>
          <a:bodyPr wrap="square" rtlCol="0">
            <a:spAutoFit/>
          </a:bodyPr>
          <a:lstStyle/>
          <a:p>
            <a:pPr algn="ctr"/>
            <a:r>
              <a:rPr lang="fr-FR" sz="2800" b="1" dirty="0" smtClean="0">
                <a:solidFill>
                  <a:schemeClr val="bg1"/>
                </a:solidFill>
              </a:rPr>
              <a:t>85</a:t>
            </a:r>
            <a:endParaRPr lang="fr-FR" sz="2800" b="1" dirty="0">
              <a:solidFill>
                <a:schemeClr val="bg1"/>
              </a:solidFill>
            </a:endParaRPr>
          </a:p>
        </p:txBody>
      </p:sp>
      <p:sp>
        <p:nvSpPr>
          <p:cNvPr id="17" name="Titre 1"/>
          <p:cNvSpPr txBox="1">
            <a:spLocks/>
          </p:cNvSpPr>
          <p:nvPr/>
        </p:nvSpPr>
        <p:spPr bwMode="auto">
          <a:xfrm>
            <a:off x="103281" y="15806"/>
            <a:ext cx="86868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itchFamily="2" charset="2"/>
              <a:buChar char="q"/>
              <a:tabLst>
                <a:tab pos="442913" algn="l"/>
              </a:tabLst>
              <a:defRPr sz="3200">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ea typeface="MS PGothic" pitchFamily="34" charset="-128"/>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ea typeface="MS PGothic" pitchFamily="34" charset="-128"/>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spcBef>
                <a:spcPct val="0"/>
              </a:spcBef>
              <a:buFontTx/>
              <a:buNone/>
            </a:pPr>
            <a:r>
              <a:rPr lang="es-ES_tradnl" altLang="en-US" b="1" dirty="0" err="1" smtClean="0">
                <a:solidFill>
                  <a:srgbClr val="FFFFFF"/>
                </a:solidFill>
              </a:rPr>
              <a:t>Coopération</a:t>
            </a:r>
            <a:r>
              <a:rPr lang="es-ES_tradnl" altLang="en-US" b="1" dirty="0" smtClean="0">
                <a:solidFill>
                  <a:srgbClr val="FFFFFF"/>
                </a:solidFill>
              </a:rPr>
              <a:t> </a:t>
            </a:r>
            <a:r>
              <a:rPr lang="es-ES_tradnl" altLang="en-US" b="1" dirty="0" err="1" smtClean="0">
                <a:solidFill>
                  <a:srgbClr val="FFFFFF"/>
                </a:solidFill>
              </a:rPr>
              <a:t>internationale</a:t>
            </a:r>
            <a:endParaRPr lang="fr-FR" altLang="en-US" b="1" dirty="0">
              <a:solidFill>
                <a:srgbClr val="FFFFFF"/>
              </a:solidFill>
            </a:endParaRPr>
          </a:p>
        </p:txBody>
      </p:sp>
      <p:sp>
        <p:nvSpPr>
          <p:cNvPr id="20" name="Ellipse 19"/>
          <p:cNvSpPr/>
          <p:nvPr/>
        </p:nvSpPr>
        <p:spPr>
          <a:xfrm>
            <a:off x="4113461" y="3618532"/>
            <a:ext cx="890587" cy="890587"/>
          </a:xfrm>
          <a:prstGeom prst="ellipse">
            <a:avLst/>
          </a:prstGeom>
          <a:solidFill>
            <a:srgbClr val="8C171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4113461" y="3802215"/>
            <a:ext cx="890587" cy="523220"/>
          </a:xfrm>
          <a:prstGeom prst="rect">
            <a:avLst/>
          </a:prstGeom>
          <a:noFill/>
        </p:spPr>
        <p:txBody>
          <a:bodyPr wrap="square" rtlCol="0">
            <a:spAutoFit/>
          </a:bodyPr>
          <a:lstStyle/>
          <a:p>
            <a:pPr algn="ctr"/>
            <a:r>
              <a:rPr lang="fr-FR" sz="2800" b="1" dirty="0" smtClean="0">
                <a:solidFill>
                  <a:schemeClr val="bg1"/>
                </a:solidFill>
              </a:rPr>
              <a:t>48</a:t>
            </a:r>
            <a:endParaRPr lang="fr-FR" sz="2800" b="1" dirty="0">
              <a:solidFill>
                <a:schemeClr val="bg1"/>
              </a:solidFill>
            </a:endParaRPr>
          </a:p>
        </p:txBody>
      </p:sp>
    </p:spTree>
    <p:extLst>
      <p:ext uri="{BB962C8B-B14F-4D97-AF65-F5344CB8AC3E}">
        <p14:creationId xmlns:p14="http://schemas.microsoft.com/office/powerpoint/2010/main" val="3648936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Logos Unilim\11 UNIVERSITE\JPEG\UNIVERSITE - CMJ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5743904"/>
            <a:ext cx="2448272" cy="79219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259632" y="2780928"/>
            <a:ext cx="7488832" cy="1107996"/>
          </a:xfrm>
          <a:prstGeom prst="rect">
            <a:avLst/>
          </a:prstGeom>
          <a:noFill/>
        </p:spPr>
        <p:txBody>
          <a:bodyPr wrap="square" rtlCol="0">
            <a:spAutoFit/>
          </a:bodyPr>
          <a:lstStyle/>
          <a:p>
            <a:r>
              <a:rPr lang="fr-FR" sz="4800" dirty="0">
                <a:solidFill>
                  <a:srgbClr val="C00000"/>
                </a:solidFill>
              </a:rPr>
              <a:t>Merci de votre attention</a:t>
            </a:r>
          </a:p>
          <a:p>
            <a:endParaRPr lang="fr-FR" dirty="0"/>
          </a:p>
        </p:txBody>
      </p:sp>
    </p:spTree>
    <p:extLst>
      <p:ext uri="{BB962C8B-B14F-4D97-AF65-F5344CB8AC3E}">
        <p14:creationId xmlns:p14="http://schemas.microsoft.com/office/powerpoint/2010/main" val="4293714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980727"/>
            <a:ext cx="9137526" cy="557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63" name="Rectangle 6"/>
          <p:cNvSpPr>
            <a:spLocks noChangeArrowheads="1"/>
          </p:cNvSpPr>
          <p:nvPr/>
        </p:nvSpPr>
        <p:spPr bwMode="auto">
          <a:xfrm>
            <a:off x="0" y="188913"/>
            <a:ext cx="9150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tabLst>
                <a:tab pos="442913" algn="l"/>
              </a:tabLst>
              <a:defRPr sz="3200">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ea typeface="MS PGothic" pitchFamily="34" charset="-128"/>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ea typeface="MS PGothic" pitchFamily="34" charset="-128"/>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spcBef>
                <a:spcPct val="0"/>
              </a:spcBef>
              <a:buFontTx/>
              <a:buNone/>
            </a:pPr>
            <a:r>
              <a:rPr lang="es-ES_tradnl" altLang="en-US" b="1" dirty="0">
                <a:solidFill>
                  <a:schemeClr val="bg1"/>
                </a:solidFill>
              </a:rPr>
              <a:t>     </a:t>
            </a:r>
            <a:r>
              <a:rPr lang="es-ES_tradnl" altLang="en-US" b="1" dirty="0" err="1" smtClean="0">
                <a:solidFill>
                  <a:schemeClr val="bg1"/>
                </a:solidFill>
              </a:rPr>
              <a:t>L’Université</a:t>
            </a:r>
            <a:r>
              <a:rPr lang="es-ES_tradnl" altLang="en-US" b="1" dirty="0" smtClean="0">
                <a:solidFill>
                  <a:schemeClr val="bg1"/>
                </a:solidFill>
              </a:rPr>
              <a:t> de Limoges</a:t>
            </a:r>
            <a:endParaRPr lang="fr-FR" altLang="en-US" b="1" dirty="0">
              <a:solidFill>
                <a:schemeClr val="bg1"/>
              </a:solidFill>
            </a:endParaRPr>
          </a:p>
        </p:txBody>
      </p:sp>
      <p:sp>
        <p:nvSpPr>
          <p:cNvPr id="15365" name="Rectángulo 4"/>
          <p:cNvSpPr>
            <a:spLocks noChangeArrowheads="1"/>
          </p:cNvSpPr>
          <p:nvPr/>
        </p:nvSpPr>
        <p:spPr bwMode="auto">
          <a:xfrm>
            <a:off x="4284663" y="3751263"/>
            <a:ext cx="4138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Wingdings" pitchFamily="2" charset="2"/>
              <a:buChar char="q"/>
              <a:tabLst>
                <a:tab pos="442913" algn="l"/>
              </a:tabLst>
              <a:defRPr sz="3200">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ea typeface="MS PGothic" pitchFamily="34" charset="-128"/>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ea typeface="MS PGothic" pitchFamily="34" charset="-128"/>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lgn="just" eaLnBrk="1" hangingPunct="1">
              <a:spcBef>
                <a:spcPct val="0"/>
              </a:spcBef>
              <a:buFont typeface="Arial" pitchFamily="34" charset="0"/>
              <a:buChar char="•"/>
            </a:pPr>
            <a:endParaRPr lang="en-US" altLang="en-US" sz="1800" b="1">
              <a:solidFill>
                <a:srgbClr val="000000"/>
              </a:solidFill>
              <a:latin typeface="Calibri" pitchFamily="34" charset="0"/>
            </a:endParaRPr>
          </a:p>
          <a:p>
            <a:pPr algn="just" eaLnBrk="1" hangingPunct="1">
              <a:spcBef>
                <a:spcPct val="0"/>
              </a:spcBef>
              <a:buFont typeface="Arial" pitchFamily="34" charset="0"/>
              <a:buChar char="•"/>
            </a:pPr>
            <a:endParaRPr lang="en-US" altLang="en-US" sz="1800" b="1">
              <a:solidFill>
                <a:srgbClr val="000000"/>
              </a:solidFill>
              <a:latin typeface="Calibri" pitchFamily="34" charset="0"/>
            </a:endParaRPr>
          </a:p>
        </p:txBody>
      </p:sp>
      <p:sp>
        <p:nvSpPr>
          <p:cNvPr id="6" name="ZoneTexte 5"/>
          <p:cNvSpPr txBox="1"/>
          <p:nvPr/>
        </p:nvSpPr>
        <p:spPr>
          <a:xfrm>
            <a:off x="755576" y="1274167"/>
            <a:ext cx="3168352" cy="4524315"/>
          </a:xfrm>
          <a:prstGeom prst="rect">
            <a:avLst/>
          </a:prstGeom>
          <a:noFill/>
        </p:spPr>
        <p:txBody>
          <a:bodyPr wrap="square" rtlCol="0">
            <a:spAutoFit/>
          </a:bodyPr>
          <a:lstStyle/>
          <a:p>
            <a:pPr marL="285750" indent="-285750">
              <a:buFont typeface="Wingdings" panose="05000000000000000000" pitchFamily="2" charset="2"/>
              <a:buChar char="q"/>
            </a:pPr>
            <a:r>
              <a:rPr lang="en-US" altLang="fr-FR" dirty="0" smtClean="0">
                <a:latin typeface="Arial" panose="020B0604020202020204" pitchFamily="34" charset="0"/>
                <a:cs typeface="Arial" panose="020B0604020202020204" pitchFamily="34" charset="0"/>
              </a:rPr>
              <a:t> Fondée </a:t>
            </a:r>
            <a:r>
              <a:rPr lang="en-US" altLang="fr-FR" dirty="0">
                <a:latin typeface="Arial" panose="020B0604020202020204" pitchFamily="34" charset="0"/>
                <a:cs typeface="Arial" panose="020B0604020202020204" pitchFamily="34" charset="0"/>
              </a:rPr>
              <a:t>en </a:t>
            </a:r>
            <a:r>
              <a:rPr lang="en-US" altLang="fr-FR" dirty="0" smtClean="0">
                <a:latin typeface="Arial" panose="020B0604020202020204" pitchFamily="34" charset="0"/>
                <a:cs typeface="Arial" panose="020B0604020202020204" pitchFamily="34" charset="0"/>
              </a:rPr>
              <a:t>1968</a:t>
            </a:r>
          </a:p>
          <a:p>
            <a:endParaRPr lang="en-US" altLang="fr-FR"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altLang="fr-FR" dirty="0" smtClean="0">
                <a:latin typeface="Arial" panose="020B0604020202020204" pitchFamily="34" charset="0"/>
                <a:cs typeface="Arial" panose="020B0604020202020204" pitchFamily="34" charset="0"/>
              </a:rPr>
              <a:t> Université publique</a:t>
            </a:r>
          </a:p>
          <a:p>
            <a:endParaRPr lang="en-US" altLang="fr-FR"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altLang="fr-FR" dirty="0" smtClean="0">
                <a:latin typeface="Arial" panose="020B0604020202020204" pitchFamily="34" charset="0"/>
                <a:cs typeface="Arial" panose="020B0604020202020204" pitchFamily="34" charset="0"/>
              </a:rPr>
              <a:t> Budget </a:t>
            </a:r>
            <a:r>
              <a:rPr lang="en-US" altLang="fr-FR" dirty="0">
                <a:latin typeface="Arial" panose="020B0604020202020204" pitchFamily="34" charset="0"/>
                <a:cs typeface="Arial" panose="020B0604020202020204" pitchFamily="34" charset="0"/>
              </a:rPr>
              <a:t>: </a:t>
            </a:r>
            <a:r>
              <a:rPr lang="en-US" altLang="fr-FR" dirty="0" smtClean="0">
                <a:latin typeface="Arial" panose="020B0604020202020204" pitchFamily="34" charset="0"/>
                <a:cs typeface="Arial" panose="020B0604020202020204" pitchFamily="34" charset="0"/>
              </a:rPr>
              <a:t>157 million €</a:t>
            </a:r>
          </a:p>
          <a:p>
            <a:endParaRPr lang="en-US" altLang="fr-FR"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altLang="fr-FR" dirty="0" smtClean="0">
                <a:latin typeface="Arial" panose="020B0604020202020204" pitchFamily="34" charset="0"/>
                <a:cs typeface="Arial" panose="020B0604020202020204" pitchFamily="34" charset="0"/>
              </a:rPr>
              <a:t> Localisation </a:t>
            </a:r>
            <a:r>
              <a:rPr lang="en-US" altLang="fr-FR" dirty="0">
                <a:latin typeface="Arial" panose="020B0604020202020204" pitchFamily="34" charset="0"/>
                <a:cs typeface="Arial" panose="020B0604020202020204" pitchFamily="34" charset="0"/>
              </a:rPr>
              <a:t>: Limoges </a:t>
            </a:r>
            <a:endParaRPr lang="en-US" altLang="fr-FR" dirty="0" smtClean="0">
              <a:latin typeface="Arial" panose="020B0604020202020204" pitchFamily="34" charset="0"/>
              <a:cs typeface="Arial" panose="020B0604020202020204" pitchFamily="34" charset="0"/>
            </a:endParaRPr>
          </a:p>
          <a:p>
            <a:r>
              <a:rPr lang="en-US" altLang="fr-FR" dirty="0">
                <a:latin typeface="Arial" panose="020B0604020202020204" pitchFamily="34" charset="0"/>
                <a:cs typeface="Arial" panose="020B0604020202020204" pitchFamily="34" charset="0"/>
              </a:rPr>
              <a:t> </a:t>
            </a:r>
            <a:r>
              <a:rPr lang="en-US" altLang="fr-FR" dirty="0" smtClean="0">
                <a:latin typeface="Arial" panose="020B0604020202020204" pitchFamily="34" charset="0"/>
                <a:cs typeface="Arial" panose="020B0604020202020204" pitchFamily="34" charset="0"/>
              </a:rPr>
              <a:t>    (</a:t>
            </a:r>
            <a:r>
              <a:rPr lang="en-US" altLang="fr-FR" dirty="0">
                <a:latin typeface="Arial" panose="020B0604020202020204" pitchFamily="34" charset="0"/>
                <a:cs typeface="Arial" panose="020B0604020202020204" pitchFamily="34" charset="0"/>
              </a:rPr>
              <a:t>Limousin </a:t>
            </a:r>
            <a:r>
              <a:rPr lang="es-ES" altLang="fr-FR" dirty="0">
                <a:latin typeface="Arial" panose="020B0604020202020204" pitchFamily="34" charset="0"/>
                <a:cs typeface="Arial" panose="020B0604020202020204" pitchFamily="34" charset="0"/>
              </a:rPr>
              <a:t>-</a:t>
            </a:r>
            <a:r>
              <a:rPr lang="en-US" altLang="fr-FR" dirty="0">
                <a:latin typeface="Arial" panose="020B0604020202020204" pitchFamily="34" charset="0"/>
                <a:cs typeface="Arial" panose="020B0604020202020204" pitchFamily="34" charset="0"/>
              </a:rPr>
              <a:t> France</a:t>
            </a:r>
            <a:r>
              <a:rPr lang="en-US" altLang="fr-FR" dirty="0" smtClean="0">
                <a:latin typeface="Arial" panose="020B0604020202020204" pitchFamily="34" charset="0"/>
                <a:cs typeface="Arial" panose="020B0604020202020204" pitchFamily="34" charset="0"/>
              </a:rPr>
              <a:t>)</a:t>
            </a:r>
          </a:p>
          <a:p>
            <a:endParaRPr lang="en-US" altLang="fr-FR"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altLang="fr-FR" dirty="0" smtClean="0">
                <a:latin typeface="Arial" panose="020B0604020202020204" pitchFamily="34" charset="0"/>
                <a:cs typeface="Arial" panose="020B0604020202020204" pitchFamily="34" charset="0"/>
              </a:rPr>
              <a:t> Campus </a:t>
            </a:r>
            <a:r>
              <a:rPr lang="en-US" altLang="fr-FR" dirty="0">
                <a:latin typeface="Arial" panose="020B0604020202020204" pitchFamily="34" charset="0"/>
                <a:cs typeface="Arial" panose="020B0604020202020204" pitchFamily="34" charset="0"/>
              </a:rPr>
              <a:t>: </a:t>
            </a:r>
            <a:r>
              <a:rPr lang="en-US" altLang="fr-FR" dirty="0" smtClean="0">
                <a:latin typeface="Arial" panose="020B0604020202020204" pitchFamily="34" charset="0"/>
                <a:cs typeface="Arial" panose="020B0604020202020204" pitchFamily="34" charset="0"/>
              </a:rPr>
              <a:t>198,526 </a:t>
            </a:r>
            <a:r>
              <a:rPr lang="es-ES" altLang="fr-FR" dirty="0">
                <a:latin typeface="Arial" panose="020B0604020202020204" pitchFamily="34" charset="0"/>
                <a:cs typeface="Arial" panose="020B0604020202020204" pitchFamily="34" charset="0"/>
              </a:rPr>
              <a:t>m²</a:t>
            </a:r>
            <a:endParaRPr lang="en-US" altLang="fr-FR" dirty="0">
              <a:latin typeface="Arial" panose="020B0604020202020204" pitchFamily="34" charset="0"/>
              <a:cs typeface="Arial" panose="020B0604020202020204" pitchFamily="34" charset="0"/>
            </a:endParaRPr>
          </a:p>
          <a:p>
            <a:endParaRPr lang="en-US" altLang="fr-FR" b="1" dirty="0">
              <a:latin typeface="Arial" panose="020B0604020202020204" pitchFamily="34" charset="0"/>
              <a:cs typeface="Arial" panose="020B0604020202020204" pitchFamily="34" charset="0"/>
            </a:endParaRPr>
          </a:p>
          <a:p>
            <a:endParaRPr lang="en-US" altLang="fr-FR" b="1" dirty="0">
              <a:latin typeface="Arial" panose="020B0604020202020204" pitchFamily="34" charset="0"/>
              <a:cs typeface="Arial" panose="020B0604020202020204" pitchFamily="34" charset="0"/>
            </a:endParaRPr>
          </a:p>
          <a:p>
            <a:endParaRPr lang="en-US" altLang="fr-FR" b="1" dirty="0" smtClean="0">
              <a:latin typeface="Arial" panose="020B0604020202020204" pitchFamily="34" charset="0"/>
              <a:cs typeface="Arial" panose="020B0604020202020204" pitchFamily="34" charset="0"/>
            </a:endParaRPr>
          </a:p>
          <a:p>
            <a:endParaRPr lang="en-US" altLang="fr-FR" b="1" dirty="0">
              <a:latin typeface="Arial" panose="020B0604020202020204" pitchFamily="34" charset="0"/>
              <a:cs typeface="Arial" panose="020B0604020202020204" pitchFamily="34" charset="0"/>
            </a:endParaRPr>
          </a:p>
          <a:p>
            <a:endParaRPr lang="en-US" altLang="fr-FR" b="1" dirty="0" smtClean="0">
              <a:latin typeface="Arial" panose="020B0604020202020204" pitchFamily="34" charset="0"/>
              <a:cs typeface="Arial" panose="020B0604020202020204" pitchFamily="34" charset="0"/>
            </a:endParaRPr>
          </a:p>
          <a:p>
            <a:endParaRPr lang="en-US" altLang="fr-FR" b="1" dirty="0">
              <a:latin typeface="Arial" panose="020B0604020202020204" pitchFamily="34" charset="0"/>
              <a:cs typeface="Arial" panose="020B0604020202020204" pitchFamily="34" charset="0"/>
            </a:endParaRPr>
          </a:p>
        </p:txBody>
      </p:sp>
      <p:pic>
        <p:nvPicPr>
          <p:cNvPr id="12" name="Imag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3156" y="1274167"/>
            <a:ext cx="2786606" cy="3052405"/>
          </a:xfrm>
          <a:prstGeom prst="rect">
            <a:avLst/>
          </a:prstGeom>
        </p:spPr>
      </p:pic>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5521" y="5145988"/>
            <a:ext cx="1103991" cy="1075491"/>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4087" y="5145988"/>
            <a:ext cx="1624744" cy="1061207"/>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48313" y="5137676"/>
            <a:ext cx="1672700" cy="1061207"/>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7239" y="5145988"/>
            <a:ext cx="1593233" cy="1062155"/>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9552" y="5145988"/>
            <a:ext cx="1126927" cy="10754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47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3"/>
          <p:cNvSpPr>
            <a:spLocks noGrp="1"/>
          </p:cNvSpPr>
          <p:nvPr>
            <p:ph type="title"/>
          </p:nvPr>
        </p:nvSpPr>
        <p:spPr/>
        <p:txBody>
          <a:bodyPr/>
          <a:lstStyle/>
          <a:p>
            <a:r>
              <a:rPr lang="fr-FR" altLang="fr-FR" sz="3200" dirty="0" smtClean="0">
                <a:latin typeface="Arial" charset="0"/>
                <a:ea typeface="ＭＳ Ｐゴシック" pitchFamily="34" charset="-128"/>
                <a:cs typeface="Arial" charset="0"/>
              </a:rPr>
              <a:t>Une université pluridisciplinaire</a:t>
            </a:r>
          </a:p>
        </p:txBody>
      </p:sp>
      <p:sp>
        <p:nvSpPr>
          <p:cNvPr id="5" name="Espace réservé du contenu 4"/>
          <p:cNvSpPr>
            <a:spLocks noGrp="1"/>
          </p:cNvSpPr>
          <p:nvPr>
            <p:ph sz="half" idx="1"/>
          </p:nvPr>
        </p:nvSpPr>
        <p:spPr>
          <a:xfrm>
            <a:off x="4067944" y="1196752"/>
            <a:ext cx="4038600" cy="2866627"/>
          </a:xfrm>
        </p:spPr>
        <p:txBody>
          <a:bodyPr/>
          <a:lstStyle/>
          <a:p>
            <a:pPr>
              <a:defRPr/>
            </a:pPr>
            <a:r>
              <a:rPr lang="fr-FR" sz="1800" b="1" dirty="0" smtClean="0"/>
              <a:t>5 Unités de Formation et de Recherche</a:t>
            </a:r>
          </a:p>
          <a:p>
            <a:pPr>
              <a:buFont typeface="Wingdings" panose="05000000000000000000" pitchFamily="2" charset="2"/>
              <a:buChar char="ü"/>
              <a:defRPr/>
            </a:pPr>
            <a:r>
              <a:rPr lang="fr-FR" sz="1800" dirty="0" smtClean="0"/>
              <a:t>Droit et Sciences Economiques</a:t>
            </a:r>
          </a:p>
          <a:p>
            <a:pPr>
              <a:buFont typeface="Wingdings" panose="05000000000000000000" pitchFamily="2" charset="2"/>
              <a:buChar char="ü"/>
              <a:defRPr/>
            </a:pPr>
            <a:r>
              <a:rPr lang="fr-FR" sz="1800" dirty="0" smtClean="0"/>
              <a:t>Médecine</a:t>
            </a:r>
          </a:p>
          <a:p>
            <a:pPr>
              <a:buFont typeface="Wingdings" panose="05000000000000000000" pitchFamily="2" charset="2"/>
              <a:buChar char="ü"/>
              <a:defRPr/>
            </a:pPr>
            <a:r>
              <a:rPr lang="fr-FR" sz="1800" dirty="0" smtClean="0"/>
              <a:t>Pharmacie</a:t>
            </a:r>
          </a:p>
          <a:p>
            <a:pPr>
              <a:buFont typeface="Wingdings" panose="05000000000000000000" pitchFamily="2" charset="2"/>
              <a:buChar char="ü"/>
              <a:defRPr/>
            </a:pPr>
            <a:r>
              <a:rPr lang="fr-FR" sz="1800" dirty="0" smtClean="0"/>
              <a:t>Lettres et Sciences Humaines</a:t>
            </a:r>
          </a:p>
          <a:p>
            <a:pPr>
              <a:buFont typeface="Wingdings" panose="05000000000000000000" pitchFamily="2" charset="2"/>
              <a:buChar char="ü"/>
              <a:defRPr/>
            </a:pPr>
            <a:r>
              <a:rPr lang="fr-FR" sz="1800" dirty="0" smtClean="0"/>
              <a:t>Sciences et Techniques</a:t>
            </a:r>
          </a:p>
          <a:p>
            <a:pPr marL="0" indent="0">
              <a:buFont typeface="Wingdings" pitchFamily="2" charset="2"/>
              <a:buNone/>
              <a:defRPr/>
            </a:pPr>
            <a:endParaRPr lang="fr-FR" sz="1400" dirty="0"/>
          </a:p>
          <a:p>
            <a:pPr marL="0" indent="0">
              <a:buNone/>
              <a:defRPr/>
            </a:pPr>
            <a:endParaRPr lang="fr-FR" sz="1400" dirty="0" smtClean="0"/>
          </a:p>
        </p:txBody>
      </p:sp>
      <p:sp>
        <p:nvSpPr>
          <p:cNvPr id="2" name="Espace réservé du contenu 1"/>
          <p:cNvSpPr>
            <a:spLocks noGrp="1"/>
          </p:cNvSpPr>
          <p:nvPr>
            <p:ph sz="half" idx="2"/>
          </p:nvPr>
        </p:nvSpPr>
        <p:spPr>
          <a:xfrm>
            <a:off x="3995936" y="4005064"/>
            <a:ext cx="4038600" cy="4525963"/>
          </a:xfrm>
        </p:spPr>
        <p:txBody>
          <a:bodyPr/>
          <a:lstStyle/>
          <a:p>
            <a:pPr lvl="0">
              <a:defRPr/>
            </a:pPr>
            <a:r>
              <a:rPr lang="fr-FR" sz="1800" b="1" dirty="0">
                <a:solidFill>
                  <a:prstClr val="black"/>
                </a:solidFill>
              </a:rPr>
              <a:t>1 Ecole Nationale Supérieure d’Ingénieurs </a:t>
            </a:r>
            <a:r>
              <a:rPr lang="fr-FR" sz="1800" dirty="0">
                <a:solidFill>
                  <a:prstClr val="black"/>
                </a:solidFill>
              </a:rPr>
              <a:t>(</a:t>
            </a:r>
            <a:r>
              <a:rPr lang="fr-FR" sz="1800" dirty="0" smtClean="0">
                <a:solidFill>
                  <a:prstClr val="black"/>
                </a:solidFill>
              </a:rPr>
              <a:t>ENSIL-ENSCI)</a:t>
            </a:r>
            <a:endParaRPr lang="fr-FR" sz="1800" dirty="0">
              <a:solidFill>
                <a:prstClr val="black"/>
              </a:solidFill>
            </a:endParaRPr>
          </a:p>
          <a:p>
            <a:pPr marL="0" lvl="0" indent="0">
              <a:buNone/>
              <a:defRPr/>
            </a:pPr>
            <a:endParaRPr lang="fr-FR" sz="1800" dirty="0">
              <a:solidFill>
                <a:prstClr val="black"/>
              </a:solidFill>
            </a:endParaRPr>
          </a:p>
          <a:p>
            <a:pPr lvl="0">
              <a:defRPr/>
            </a:pPr>
            <a:r>
              <a:rPr lang="fr-FR" sz="1800" b="1" dirty="0">
                <a:solidFill>
                  <a:prstClr val="black"/>
                </a:solidFill>
              </a:rPr>
              <a:t>1 Ecole Supérieure du Professorat et de l’Education </a:t>
            </a:r>
            <a:r>
              <a:rPr lang="fr-FR" sz="1800" dirty="0">
                <a:solidFill>
                  <a:prstClr val="black"/>
                </a:solidFill>
              </a:rPr>
              <a:t>(ESPE</a:t>
            </a:r>
            <a:r>
              <a:rPr lang="fr-FR" sz="2000" dirty="0">
                <a:solidFill>
                  <a:prstClr val="black"/>
                </a:solidFill>
              </a:rPr>
              <a:t>)</a:t>
            </a:r>
          </a:p>
          <a:p>
            <a:endParaRPr lang="fr-FR" dirty="0"/>
          </a:p>
        </p:txBody>
      </p:sp>
      <p:pic>
        <p:nvPicPr>
          <p:cNvPr id="3" name="Image 2"/>
          <p:cNvPicPr>
            <a:picLocks noChangeAspect="1"/>
          </p:cNvPicPr>
          <p:nvPr/>
        </p:nvPicPr>
        <p:blipFill rotWithShape="1">
          <a:blip r:embed="rId2" cstate="email">
            <a:extLst>
              <a:ext uri="{28A0092B-C50C-407E-A947-70E740481C1C}">
                <a14:useLocalDpi xmlns:a14="http://schemas.microsoft.com/office/drawing/2010/main"/>
              </a:ext>
            </a:extLst>
          </a:blip>
          <a:srcRect l="28888"/>
          <a:stretch/>
        </p:blipFill>
        <p:spPr>
          <a:xfrm>
            <a:off x="0" y="850206"/>
            <a:ext cx="2571512" cy="602128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a:xfrm>
            <a:off x="-133029" y="116632"/>
            <a:ext cx="8686800" cy="584775"/>
          </a:xfrm>
          <a:noFill/>
        </p:spPr>
        <p:txBody>
          <a:bodyPr>
            <a:spAutoFit/>
          </a:bodyPr>
          <a:lstStyle/>
          <a:p>
            <a:r>
              <a:rPr lang="es-ES_tradnl" altLang="en-US" sz="3200" dirty="0" smtClean="0">
                <a:solidFill>
                  <a:schemeClr val="bg1"/>
                </a:solidFill>
                <a:latin typeface="Arial" pitchFamily="34" charset="0"/>
                <a:cs typeface="Arial" pitchFamily="34" charset="0"/>
              </a:rPr>
              <a:t>     </a:t>
            </a:r>
            <a:r>
              <a:rPr lang="fr-FR" altLang="fr-FR" sz="3200" dirty="0">
                <a:latin typeface="Arial" charset="0"/>
                <a:ea typeface="ＭＳ Ｐゴシック" pitchFamily="34" charset="-128"/>
                <a:cs typeface="Arial" charset="0"/>
              </a:rPr>
              <a:t>Une u</a:t>
            </a:r>
            <a:r>
              <a:rPr lang="fr-FR" altLang="fr-FR" sz="3200" dirty="0" smtClean="0">
                <a:latin typeface="Arial" charset="0"/>
                <a:ea typeface="ＭＳ Ｐゴシック" pitchFamily="34" charset="-128"/>
                <a:cs typeface="Arial" charset="0"/>
              </a:rPr>
              <a:t>niversité </a:t>
            </a:r>
            <a:r>
              <a:rPr lang="fr-FR" altLang="fr-FR" sz="3200" dirty="0">
                <a:latin typeface="Arial" charset="0"/>
                <a:ea typeface="ＭＳ Ｐゴシック" pitchFamily="34" charset="-128"/>
                <a:cs typeface="Arial" charset="0"/>
              </a:rPr>
              <a:t>pluridisciplinaire</a:t>
            </a:r>
            <a:endParaRPr lang="fr-FR" altLang="en-US" sz="3200" dirty="0">
              <a:latin typeface="Arial" charset="0"/>
              <a:ea typeface="ＭＳ Ｐゴシック" pitchFamily="34" charset="-128"/>
              <a:cs typeface="Arial" charset="0"/>
            </a:endParaRPr>
          </a:p>
        </p:txBody>
      </p:sp>
      <p:sp>
        <p:nvSpPr>
          <p:cNvPr id="2" name="ZoneTexte 1"/>
          <p:cNvSpPr txBox="1"/>
          <p:nvPr/>
        </p:nvSpPr>
        <p:spPr>
          <a:xfrm>
            <a:off x="3851920" y="1289917"/>
            <a:ext cx="4104456" cy="3416320"/>
          </a:xfrm>
          <a:prstGeom prst="rect">
            <a:avLst/>
          </a:prstGeom>
          <a:noFill/>
        </p:spPr>
        <p:txBody>
          <a:bodyPr wrap="square" rtlCol="0">
            <a:spAutoFit/>
          </a:bodyPr>
          <a:lstStyle/>
          <a:p>
            <a:pPr marL="285750" indent="-285750">
              <a:buFont typeface="Wingdings" panose="05000000000000000000" pitchFamily="2" charset="2"/>
              <a:buChar char="q"/>
            </a:pPr>
            <a:r>
              <a:rPr lang="fr-FR" b="1" dirty="0" smtClean="0"/>
              <a:t>4 Instituts</a:t>
            </a:r>
          </a:p>
          <a:p>
            <a:endParaRPr lang="fr-FR" b="1" dirty="0" smtClean="0"/>
          </a:p>
          <a:p>
            <a:pPr marL="342900" indent="-342900">
              <a:buFont typeface="Wingdings" panose="05000000000000000000" pitchFamily="2" charset="2"/>
              <a:buChar char="ü"/>
            </a:pPr>
            <a:r>
              <a:rPr lang="fr-FR" dirty="0" smtClean="0"/>
              <a:t>Institut Universitaire de Technologie (IUT) : 12 départements</a:t>
            </a:r>
          </a:p>
          <a:p>
            <a:pPr marL="342900" indent="-342900">
              <a:buFont typeface="Wingdings" panose="05000000000000000000" pitchFamily="2" charset="2"/>
              <a:buChar char="ü"/>
            </a:pPr>
            <a:r>
              <a:rPr lang="fr-FR" dirty="0" smtClean="0"/>
              <a:t>Institut d’Administration des Entreprises (IAE)</a:t>
            </a:r>
          </a:p>
          <a:p>
            <a:pPr marL="342900" indent="-342900">
              <a:buFont typeface="Wingdings" panose="05000000000000000000" pitchFamily="2" charset="2"/>
              <a:buChar char="ü"/>
            </a:pPr>
            <a:r>
              <a:rPr lang="fr-FR" dirty="0" smtClean="0"/>
              <a:t>Institut de Préparation à l’Administration Générale (IPAG)</a:t>
            </a:r>
          </a:p>
          <a:p>
            <a:pPr marL="342900" indent="-342900">
              <a:buFont typeface="Wingdings" panose="05000000000000000000" pitchFamily="2" charset="2"/>
              <a:buChar char="ü"/>
            </a:pPr>
            <a:r>
              <a:rPr lang="fr-FR" dirty="0" smtClean="0"/>
              <a:t>Institut Limousin de Formation aux</a:t>
            </a:r>
          </a:p>
          <a:p>
            <a:pPr marL="342900" indent="-342900">
              <a:buFont typeface="Wingdings" panose="05000000000000000000" pitchFamily="2" charset="2"/>
              <a:buChar char="ü"/>
            </a:pPr>
            <a:r>
              <a:rPr lang="fr-FR" dirty="0" smtClean="0"/>
              <a:t>Métiers de la Réadaptation (ILFOMER)</a:t>
            </a:r>
            <a:endParaRPr lang="fr-FR" dirty="0"/>
          </a:p>
        </p:txBody>
      </p:sp>
      <p:sp>
        <p:nvSpPr>
          <p:cNvPr id="3" name="ZoneTexte 2"/>
          <p:cNvSpPr txBox="1"/>
          <p:nvPr/>
        </p:nvSpPr>
        <p:spPr>
          <a:xfrm>
            <a:off x="3851920" y="5122058"/>
            <a:ext cx="4608512" cy="646331"/>
          </a:xfrm>
          <a:prstGeom prst="rect">
            <a:avLst/>
          </a:prstGeom>
          <a:noFill/>
        </p:spPr>
        <p:txBody>
          <a:bodyPr wrap="square" rtlCol="0">
            <a:spAutoFit/>
          </a:bodyPr>
          <a:lstStyle/>
          <a:p>
            <a:pPr marL="285750" indent="-285750">
              <a:buFont typeface="Wingdings" panose="05000000000000000000" pitchFamily="2" charset="2"/>
              <a:buChar char="q"/>
            </a:pPr>
            <a:r>
              <a:rPr lang="fr-FR" b="1" dirty="0" smtClean="0"/>
              <a:t>1 Ecole Nationale d’Ingénieurs Associée (3iL)</a:t>
            </a:r>
            <a:endParaRPr lang="fr-FR" b="1" dirty="0"/>
          </a:p>
        </p:txBody>
      </p:sp>
      <p:pic>
        <p:nvPicPr>
          <p:cNvPr id="12" name="Imag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64096"/>
            <a:ext cx="2627785" cy="6021288"/>
          </a:xfrm>
          <a:prstGeom prst="rect">
            <a:avLst/>
          </a:prstGeom>
        </p:spPr>
      </p:pic>
    </p:spTree>
    <p:extLst>
      <p:ext uri="{BB962C8B-B14F-4D97-AF65-F5344CB8AC3E}">
        <p14:creationId xmlns:p14="http://schemas.microsoft.com/office/powerpoint/2010/main" val="2060948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36635" b="3347"/>
          <a:stretch/>
        </p:blipFill>
        <p:spPr>
          <a:xfrm>
            <a:off x="0" y="850717"/>
            <a:ext cx="2625548" cy="6007283"/>
          </a:xfrm>
          <a:prstGeom prst="rect">
            <a:avLst/>
          </a:prstGeom>
        </p:spPr>
      </p:pic>
      <p:sp>
        <p:nvSpPr>
          <p:cNvPr id="19459" name="Titre 1"/>
          <p:cNvSpPr>
            <a:spLocks noGrp="1"/>
          </p:cNvSpPr>
          <p:nvPr>
            <p:ph type="title"/>
          </p:nvPr>
        </p:nvSpPr>
        <p:spPr>
          <a:xfrm>
            <a:off x="-3640" y="0"/>
            <a:ext cx="8686800" cy="836613"/>
          </a:xfrm>
        </p:spPr>
        <p:txBody>
          <a:bodyPr/>
          <a:lstStyle/>
          <a:p>
            <a:r>
              <a:rPr lang="es-ES_tradnl" altLang="en-US" sz="3200" dirty="0" smtClean="0">
                <a:latin typeface="Arial" pitchFamily="34" charset="0"/>
                <a:cs typeface="Arial" pitchFamily="34" charset="0"/>
              </a:rPr>
              <a:t>     L’université en chiffres</a:t>
            </a:r>
            <a:endParaRPr lang="fr-FR" altLang="en-US" sz="3200" dirty="0" smtClean="0">
              <a:latin typeface="Arial" pitchFamily="34" charset="0"/>
              <a:cs typeface="Arial" pitchFamily="34" charset="0"/>
            </a:endParaRPr>
          </a:p>
        </p:txBody>
      </p:sp>
      <p:sp>
        <p:nvSpPr>
          <p:cNvPr id="24" name="ZoneTexte 23"/>
          <p:cNvSpPr txBox="1"/>
          <p:nvPr/>
        </p:nvSpPr>
        <p:spPr>
          <a:xfrm>
            <a:off x="3232811" y="1063481"/>
            <a:ext cx="4939589" cy="5355312"/>
          </a:xfrm>
          <a:prstGeom prst="rect">
            <a:avLst/>
          </a:prstGeom>
          <a:noFill/>
        </p:spPr>
        <p:txBody>
          <a:bodyPr wrap="square" rtlCol="0">
            <a:spAutoFit/>
          </a:bodyPr>
          <a:lstStyle/>
          <a:p>
            <a:pPr marL="342900" indent="-342900">
              <a:buFont typeface="Wingdings" panose="05000000000000000000" pitchFamily="2" charset="2"/>
              <a:buChar char="q"/>
            </a:pPr>
            <a:r>
              <a:rPr lang="fr-FR" b="1" dirty="0" smtClean="0"/>
              <a:t>16 258 </a:t>
            </a:r>
            <a:r>
              <a:rPr lang="fr-FR" dirty="0" err="1" smtClean="0"/>
              <a:t>étudiant.e.s</a:t>
            </a:r>
            <a:endParaRPr lang="fr-FR" dirty="0" smtClean="0"/>
          </a:p>
          <a:p>
            <a:endParaRPr lang="fr-FR" dirty="0" smtClean="0"/>
          </a:p>
          <a:p>
            <a:pPr marL="342900" indent="-342900">
              <a:buFont typeface="Wingdings" panose="05000000000000000000" pitchFamily="2" charset="2"/>
              <a:buChar char="q"/>
            </a:pPr>
            <a:r>
              <a:rPr lang="fr-FR" b="1" dirty="0" smtClean="0"/>
              <a:t>2 146 </a:t>
            </a:r>
            <a:r>
              <a:rPr lang="fr-FR" dirty="0" err="1" smtClean="0"/>
              <a:t>étudiant.e.s</a:t>
            </a:r>
            <a:r>
              <a:rPr lang="fr-FR" dirty="0" smtClean="0"/>
              <a:t> </a:t>
            </a:r>
            <a:r>
              <a:rPr lang="fr-FR" dirty="0" err="1" smtClean="0"/>
              <a:t>internationaux.ales</a:t>
            </a:r>
            <a:endParaRPr lang="fr-FR" dirty="0" smtClean="0"/>
          </a:p>
          <a:p>
            <a:endParaRPr lang="fr-FR" dirty="0" smtClean="0"/>
          </a:p>
          <a:p>
            <a:pPr marL="342900" indent="-342900">
              <a:buFont typeface="Wingdings" panose="05000000000000000000" pitchFamily="2" charset="2"/>
              <a:buChar char="q"/>
            </a:pPr>
            <a:r>
              <a:rPr lang="fr-FR" b="1" dirty="0" smtClean="0"/>
              <a:t>13% </a:t>
            </a:r>
            <a:r>
              <a:rPr lang="fr-FR" dirty="0" smtClean="0"/>
              <a:t>d’étudiants internationaux</a:t>
            </a:r>
          </a:p>
          <a:p>
            <a:endParaRPr lang="fr-FR" dirty="0" smtClean="0">
              <a:solidFill>
                <a:srgbClr val="FF0000"/>
              </a:solidFill>
            </a:endParaRPr>
          </a:p>
          <a:p>
            <a:pPr marL="285750" indent="-285750">
              <a:buFont typeface="Wingdings" panose="05000000000000000000" pitchFamily="2" charset="2"/>
              <a:buChar char="q"/>
            </a:pPr>
            <a:r>
              <a:rPr lang="fr-FR" b="1" dirty="0" smtClean="0"/>
              <a:t>48% </a:t>
            </a:r>
            <a:r>
              <a:rPr lang="fr-FR" dirty="0" smtClean="0"/>
              <a:t>de </a:t>
            </a:r>
            <a:r>
              <a:rPr lang="fr-FR" dirty="0"/>
              <a:t>doctorants </a:t>
            </a:r>
            <a:r>
              <a:rPr lang="fr-FR" dirty="0" smtClean="0"/>
              <a:t>internationaux</a:t>
            </a:r>
          </a:p>
          <a:p>
            <a:endParaRPr lang="fr-FR" dirty="0" smtClean="0"/>
          </a:p>
          <a:p>
            <a:pPr marL="285750" indent="-285750">
              <a:buFont typeface="Wingdings" panose="05000000000000000000" pitchFamily="2" charset="2"/>
              <a:buChar char="q"/>
            </a:pPr>
            <a:r>
              <a:rPr lang="fr-FR" b="1" dirty="0" smtClean="0"/>
              <a:t>1 120</a:t>
            </a:r>
            <a:r>
              <a:rPr lang="fr-FR" dirty="0" smtClean="0"/>
              <a:t> </a:t>
            </a:r>
            <a:r>
              <a:rPr lang="fr-FR" dirty="0" err="1" smtClean="0"/>
              <a:t>enseignant.e.s</a:t>
            </a:r>
            <a:r>
              <a:rPr lang="fr-FR" dirty="0" smtClean="0"/>
              <a:t> et </a:t>
            </a:r>
            <a:r>
              <a:rPr lang="fr-FR" dirty="0" err="1" smtClean="0"/>
              <a:t>enseignant.e.s-chercheur.e.s</a:t>
            </a:r>
            <a:endParaRPr lang="fr-FR" dirty="0" smtClean="0"/>
          </a:p>
          <a:p>
            <a:endParaRPr lang="fr-FR" dirty="0" smtClean="0"/>
          </a:p>
          <a:p>
            <a:pPr marL="285750" indent="-285750">
              <a:buFont typeface="Wingdings" panose="05000000000000000000" pitchFamily="2" charset="2"/>
              <a:buChar char="q"/>
            </a:pPr>
            <a:r>
              <a:rPr lang="fr-FR" b="1" dirty="0" smtClean="0"/>
              <a:t>722 </a:t>
            </a:r>
            <a:r>
              <a:rPr lang="fr-FR" dirty="0" smtClean="0"/>
              <a:t>personnels administratifs</a:t>
            </a:r>
          </a:p>
          <a:p>
            <a:endParaRPr lang="fr-FR" dirty="0"/>
          </a:p>
          <a:p>
            <a:endParaRPr lang="fr-FR" dirty="0"/>
          </a:p>
          <a:p>
            <a:endParaRPr lang="fr-FR" dirty="0"/>
          </a:p>
          <a:p>
            <a:endParaRPr lang="fr-FR" dirty="0"/>
          </a:p>
          <a:p>
            <a:endParaRPr lang="fr-FR" dirty="0"/>
          </a:p>
          <a:p>
            <a:endParaRPr lang="fr-FR" dirty="0" smtClean="0"/>
          </a:p>
          <a:p>
            <a:endParaRPr lang="fr-FR" dirty="0"/>
          </a:p>
        </p:txBody>
      </p:sp>
      <p:sp>
        <p:nvSpPr>
          <p:cNvPr id="3" name="ZoneTexte 2"/>
          <p:cNvSpPr txBox="1"/>
          <p:nvPr/>
        </p:nvSpPr>
        <p:spPr>
          <a:xfrm>
            <a:off x="3203847" y="4725144"/>
            <a:ext cx="5271371" cy="1523494"/>
          </a:xfrm>
          <a:prstGeom prst="rect">
            <a:avLst/>
          </a:prstGeom>
          <a:noFill/>
        </p:spPr>
        <p:txBody>
          <a:bodyPr wrap="square" rtlCol="0">
            <a:spAutoFit/>
          </a:bodyPr>
          <a:lstStyle/>
          <a:p>
            <a:r>
              <a:rPr lang="fr-FR" altLang="fr-FR" b="1" dirty="0"/>
              <a:t>Dans le top </a:t>
            </a:r>
            <a:r>
              <a:rPr lang="fr-FR" altLang="fr-FR" b="1" dirty="0" smtClean="0"/>
              <a:t>10 </a:t>
            </a:r>
            <a:r>
              <a:rPr lang="fr-FR" altLang="fr-FR" b="1" dirty="0"/>
              <a:t>des universités françaises les plus dynamiques en matière de mobilité </a:t>
            </a:r>
            <a:r>
              <a:rPr lang="fr-FR" altLang="fr-FR" b="1" dirty="0" smtClean="0"/>
              <a:t>entrante internationale </a:t>
            </a:r>
          </a:p>
          <a:p>
            <a:endParaRPr lang="fr-FR" altLang="fr-FR" sz="1050" b="1" dirty="0"/>
          </a:p>
          <a:p>
            <a:pPr algn="r"/>
            <a:r>
              <a:rPr lang="fr-FR" altLang="fr-FR" sz="1050" dirty="0" smtClean="0"/>
              <a:t>(</a:t>
            </a:r>
            <a:r>
              <a:rPr lang="fr-FR" altLang="fr-FR" sz="1050" dirty="0"/>
              <a:t>rapport Gesson 2013</a:t>
            </a:r>
            <a:r>
              <a:rPr lang="fr-FR" altLang="fr-FR" sz="1050" b="1" dirty="0"/>
              <a:t>)</a:t>
            </a:r>
          </a:p>
          <a:p>
            <a:endParaRPr lang="fr-FR" dirty="0"/>
          </a:p>
        </p:txBody>
      </p:sp>
    </p:spTree>
    <p:extLst>
      <p:ext uri="{BB962C8B-B14F-4D97-AF65-F5344CB8AC3E}">
        <p14:creationId xmlns:p14="http://schemas.microsoft.com/office/powerpoint/2010/main" val="286496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4"/>
          <p:cNvSpPr>
            <a:spLocks noGrp="1"/>
          </p:cNvSpPr>
          <p:nvPr>
            <p:ph type="title"/>
          </p:nvPr>
        </p:nvSpPr>
        <p:spPr>
          <a:xfrm>
            <a:off x="432033" y="3396"/>
            <a:ext cx="8686800" cy="828689"/>
          </a:xfrm>
        </p:spPr>
        <p:txBody>
          <a:bodyPr/>
          <a:lstStyle/>
          <a:p>
            <a:r>
              <a:rPr lang="fr-FR" altLang="fr-FR" sz="3200" dirty="0" smtClean="0">
                <a:latin typeface="Arial" charset="0"/>
                <a:ea typeface="ＭＳ Ｐゴシック" pitchFamily="34" charset="-128"/>
                <a:cs typeface="Arial" charset="0"/>
              </a:rPr>
              <a:t>Une </a:t>
            </a:r>
            <a:r>
              <a:rPr lang="fr-FR" altLang="fr-FR" sz="3200" dirty="0">
                <a:latin typeface="Arial" charset="0"/>
                <a:ea typeface="ＭＳ Ｐゴシック" pitchFamily="34" charset="-128"/>
                <a:cs typeface="Arial" charset="0"/>
              </a:rPr>
              <a:t>u</a:t>
            </a:r>
            <a:r>
              <a:rPr lang="fr-FR" altLang="fr-FR" sz="3200" dirty="0" smtClean="0">
                <a:latin typeface="Arial" charset="0"/>
                <a:ea typeface="ＭＳ Ｐゴシック" pitchFamily="34" charset="-128"/>
                <a:cs typeface="Arial" charset="0"/>
              </a:rPr>
              <a:t>niversité qui réussit</a:t>
            </a:r>
          </a:p>
        </p:txBody>
      </p:sp>
      <p:sp>
        <p:nvSpPr>
          <p:cNvPr id="6" name="ZoneTexte 5"/>
          <p:cNvSpPr txBox="1"/>
          <p:nvPr/>
        </p:nvSpPr>
        <p:spPr>
          <a:xfrm>
            <a:off x="3643486" y="2276872"/>
            <a:ext cx="4960962" cy="2239074"/>
          </a:xfrm>
          <a:prstGeom prst="rect">
            <a:avLst/>
          </a:prstGeom>
          <a:noFill/>
        </p:spPr>
        <p:txBody>
          <a:bodyPr wrap="square" rtlCol="0">
            <a:spAutoFit/>
          </a:bodyPr>
          <a:lstStyle/>
          <a:p>
            <a:pPr marL="285750" indent="-285750">
              <a:buFont typeface="Wingdings" panose="05000000000000000000" pitchFamily="2" charset="2"/>
              <a:buChar char="q"/>
            </a:pPr>
            <a:r>
              <a:rPr lang="fr-FR" b="1" dirty="0" smtClean="0"/>
              <a:t>21</a:t>
            </a:r>
            <a:r>
              <a:rPr lang="fr-FR" b="1" baseline="30000" dirty="0" smtClean="0"/>
              <a:t>ème</a:t>
            </a:r>
            <a:r>
              <a:rPr lang="fr-FR" b="1" dirty="0" smtClean="0"/>
              <a:t> sur 74 universités en matière de </a:t>
            </a:r>
          </a:p>
          <a:p>
            <a:r>
              <a:rPr lang="fr-FR" b="1" dirty="0"/>
              <a:t> </a:t>
            </a:r>
            <a:r>
              <a:rPr lang="fr-FR" b="1" dirty="0" smtClean="0"/>
              <a:t>    réussite en licence</a:t>
            </a:r>
          </a:p>
          <a:p>
            <a:endParaRPr lang="fr-FR" b="1" dirty="0" smtClean="0"/>
          </a:p>
          <a:p>
            <a:r>
              <a:rPr lang="fr-FR" b="1" dirty="0" smtClean="0"/>
              <a:t>	Taux d’insertion Master : 89,2 %</a:t>
            </a:r>
          </a:p>
          <a:p>
            <a:r>
              <a:rPr lang="fr-FR" b="1" dirty="0" smtClean="0"/>
              <a:t>	Taux d’insertion Licence pro : 86 %</a:t>
            </a:r>
          </a:p>
          <a:p>
            <a:endParaRPr lang="fr-FR" b="1" dirty="0" smtClean="0"/>
          </a:p>
          <a:p>
            <a:endParaRPr lang="fr-FR" sz="1050" u="sng" dirty="0" smtClean="0"/>
          </a:p>
          <a:p>
            <a:r>
              <a:rPr lang="fr-FR" sz="1050" u="sng" dirty="0" smtClean="0"/>
              <a:t>Source </a:t>
            </a:r>
            <a:r>
              <a:rPr lang="fr-FR" sz="1050" dirty="0" smtClean="0"/>
              <a:t>: enquête </a:t>
            </a:r>
            <a:r>
              <a:rPr lang="fr-FR" sz="1050" dirty="0"/>
              <a:t>réalisée en 2016 par le ministère de l’Enseignement Supérieur sur les diplômés de 2013.</a:t>
            </a:r>
            <a:endParaRPr lang="fr-FR" dirty="0"/>
          </a:p>
        </p:txBody>
      </p:sp>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l="17004" b="12405"/>
          <a:stretch/>
        </p:blipFill>
        <p:spPr>
          <a:xfrm>
            <a:off x="0" y="850717"/>
            <a:ext cx="2638450" cy="6007283"/>
          </a:xfrm>
          <a:prstGeom prst="rect">
            <a:avLst/>
          </a:prstGeom>
        </p:spPr>
      </p:pic>
    </p:spTree>
    <p:extLst>
      <p:ext uri="{BB962C8B-B14F-4D97-AF65-F5344CB8AC3E}">
        <p14:creationId xmlns:p14="http://schemas.microsoft.com/office/powerpoint/2010/main" val="2946444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re 1"/>
          <p:cNvSpPr txBox="1">
            <a:spLocks/>
          </p:cNvSpPr>
          <p:nvPr/>
        </p:nvSpPr>
        <p:spPr bwMode="auto">
          <a:xfrm>
            <a:off x="0" y="0"/>
            <a:ext cx="86868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q"/>
              <a:tabLst>
                <a:tab pos="442913" algn="l"/>
              </a:tabLst>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s-ES_tradnl" altLang="en-US" sz="2800" b="1" dirty="0">
                <a:solidFill>
                  <a:srgbClr val="FFFFFF"/>
                </a:solidFill>
              </a:rPr>
              <a:t>     </a:t>
            </a:r>
            <a:r>
              <a:rPr lang="es-ES_tradnl" altLang="en-US" b="1" dirty="0">
                <a:solidFill>
                  <a:srgbClr val="FFFFFF"/>
                </a:solidFill>
              </a:rPr>
              <a:t>U</a:t>
            </a:r>
            <a:r>
              <a:rPr lang="es-ES_tradnl" altLang="en-US" b="1" dirty="0" smtClean="0">
                <a:solidFill>
                  <a:srgbClr val="FFFFFF"/>
                </a:solidFill>
              </a:rPr>
              <a:t>ne </a:t>
            </a:r>
            <a:r>
              <a:rPr lang="es-ES_tradnl" altLang="en-US" b="1" dirty="0">
                <a:solidFill>
                  <a:srgbClr val="FFFFFF"/>
                </a:solidFill>
              </a:rPr>
              <a:t>r</a:t>
            </a:r>
            <a:r>
              <a:rPr lang="es-ES_tradnl" altLang="en-US" b="1" dirty="0" smtClean="0">
                <a:solidFill>
                  <a:srgbClr val="FFFFFF"/>
                </a:solidFill>
              </a:rPr>
              <a:t>echerche de pointe</a:t>
            </a:r>
            <a:endParaRPr lang="fr-FR" altLang="en-US" b="1" dirty="0">
              <a:solidFill>
                <a:srgbClr val="FFFFFF"/>
              </a:solidFill>
            </a:endParaRPr>
          </a:p>
        </p:txBody>
      </p:sp>
      <p:sp>
        <p:nvSpPr>
          <p:cNvPr id="9" name="Rectangle à coins arrondis 8"/>
          <p:cNvSpPr/>
          <p:nvPr/>
        </p:nvSpPr>
        <p:spPr>
          <a:xfrm>
            <a:off x="7084532" y="2708921"/>
            <a:ext cx="2059468" cy="2160239"/>
          </a:xfrm>
          <a:prstGeom prst="roundRect">
            <a:avLst/>
          </a:prstGeom>
          <a:solidFill>
            <a:srgbClr val="8C1713"/>
          </a:solidFill>
        </p:spPr>
        <p:style>
          <a:lnRef idx="2">
            <a:schemeClr val="accent2"/>
          </a:lnRef>
          <a:fillRef idx="1">
            <a:schemeClr val="lt1"/>
          </a:fillRef>
          <a:effectRef idx="0">
            <a:schemeClr val="accent2"/>
          </a:effectRef>
          <a:fontRef idx="minor">
            <a:schemeClr val="dk1"/>
          </a:fontRef>
        </p:style>
        <p:txBody>
          <a:bodyPr anchor="ctr"/>
          <a:lstStyle/>
          <a:p>
            <a:pPr algn="ctr"/>
            <a:r>
              <a:rPr lang="fr-FR" altLang="fr-FR" dirty="0" smtClean="0">
                <a:solidFill>
                  <a:schemeClr val="bg1"/>
                </a:solidFill>
                <a:latin typeface="Arial" panose="020B0604020202020204" pitchFamily="34" charset="0"/>
                <a:cs typeface="Arial" panose="020B0604020202020204" pitchFamily="34" charset="0"/>
              </a:rPr>
              <a:t>Sciences </a:t>
            </a:r>
            <a:r>
              <a:rPr lang="fr-FR" altLang="fr-FR" dirty="0">
                <a:solidFill>
                  <a:schemeClr val="bg1"/>
                </a:solidFill>
                <a:latin typeface="Arial" panose="020B0604020202020204" pitchFamily="34" charset="0"/>
                <a:cs typeface="Arial" panose="020B0604020202020204" pitchFamily="34" charset="0"/>
              </a:rPr>
              <a:t>Humaines et Sociales (SHS) </a:t>
            </a:r>
          </a:p>
        </p:txBody>
      </p:sp>
      <p:sp>
        <p:nvSpPr>
          <p:cNvPr id="11" name="ZoneTexte 10"/>
          <p:cNvSpPr txBox="1"/>
          <p:nvPr/>
        </p:nvSpPr>
        <p:spPr>
          <a:xfrm>
            <a:off x="143704" y="5013176"/>
            <a:ext cx="2196048" cy="132343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fr-FR"/>
            </a:defPPr>
            <a:lvl1pPr marL="285750" indent="-285750">
              <a:buFont typeface="Arial" pitchFamily="34" charset="0"/>
              <a:buChar char="•"/>
              <a:defRPr sz="1800">
                <a:solidFill>
                  <a:srgbClr val="0A385A"/>
                </a:solidFill>
                <a:latin typeface="Arial" charset="0"/>
              </a:defRPr>
            </a:lvl1pPr>
          </a:lstStyle>
          <a:p>
            <a:pPr>
              <a:buFont typeface="Courier New" panose="02070309020205020404" pitchFamily="49" charset="0"/>
              <a:buChar char="o"/>
              <a:defRPr/>
            </a:pPr>
            <a:r>
              <a:rPr lang="en-US" sz="1600" b="1" dirty="0" smtClean="0">
                <a:solidFill>
                  <a:schemeClr val="tx1"/>
                </a:solidFill>
                <a:latin typeface="Arial" panose="020B0604020202020204" pitchFamily="34" charset="0"/>
                <a:cs typeface="Arial" panose="020B0604020202020204" pitchFamily="34" charset="0"/>
              </a:rPr>
              <a:t>Mathématiques</a:t>
            </a:r>
            <a:endParaRPr lang="fr-FR" sz="1600" dirty="0" smtClean="0">
              <a:solidFill>
                <a:schemeClr val="tx1"/>
              </a:solidFill>
              <a:latin typeface="Arial" panose="020B0604020202020204" pitchFamily="34" charset="0"/>
              <a:cs typeface="Arial" panose="020B0604020202020204" pitchFamily="34" charset="0"/>
            </a:endParaRPr>
          </a:p>
          <a:p>
            <a:pPr>
              <a:buFont typeface="Courier New" panose="02070309020205020404" pitchFamily="49" charset="0"/>
              <a:buChar char="o"/>
              <a:defRPr/>
            </a:pPr>
            <a:r>
              <a:rPr lang="fr-FR" sz="1600" b="1" dirty="0" smtClean="0">
                <a:solidFill>
                  <a:schemeClr val="tx1"/>
                </a:solidFill>
                <a:latin typeface="Arial" panose="020B0604020202020204" pitchFamily="34" charset="0"/>
                <a:cs typeface="Arial" panose="020B0604020202020204" pitchFamily="34" charset="0"/>
              </a:rPr>
              <a:t>Informatique</a:t>
            </a:r>
            <a:endParaRPr lang="fr-FR" sz="1600" dirty="0" smtClean="0">
              <a:solidFill>
                <a:schemeClr val="tx1"/>
              </a:solidFill>
              <a:latin typeface="Arial" panose="020B0604020202020204" pitchFamily="34" charset="0"/>
              <a:cs typeface="Arial" panose="020B0604020202020204" pitchFamily="34" charset="0"/>
            </a:endParaRPr>
          </a:p>
          <a:p>
            <a:pPr>
              <a:buFont typeface="Courier New" panose="02070309020205020404" pitchFamily="49" charset="0"/>
              <a:buChar char="o"/>
              <a:defRPr/>
            </a:pPr>
            <a:r>
              <a:rPr lang="en-US" sz="1600" b="1" dirty="0" smtClean="0">
                <a:solidFill>
                  <a:schemeClr val="tx1"/>
                </a:solidFill>
                <a:latin typeface="Arial" panose="020B0604020202020204" pitchFamily="34" charset="0"/>
                <a:cs typeface="Arial" panose="020B0604020202020204" pitchFamily="34" charset="0"/>
              </a:rPr>
              <a:t>Electronique</a:t>
            </a:r>
            <a:endParaRPr lang="fr-FR" sz="1600" dirty="0">
              <a:solidFill>
                <a:schemeClr val="tx1"/>
              </a:solidFill>
              <a:latin typeface="Arial" panose="020B0604020202020204" pitchFamily="34" charset="0"/>
              <a:cs typeface="Arial" panose="020B0604020202020204" pitchFamily="34" charset="0"/>
            </a:endParaRPr>
          </a:p>
          <a:p>
            <a:pPr>
              <a:buFont typeface="Courier New" panose="02070309020205020404" pitchFamily="49" charset="0"/>
              <a:buChar char="o"/>
              <a:defRPr/>
            </a:pPr>
            <a:r>
              <a:rPr lang="en-US" altLang="fr-FR" sz="1600" b="1" dirty="0" smtClean="0">
                <a:solidFill>
                  <a:schemeClr val="tx1"/>
                </a:solidFill>
                <a:latin typeface="Arial" panose="020B0604020202020204" pitchFamily="34" charset="0"/>
                <a:cs typeface="Arial" panose="020B0604020202020204" pitchFamily="34" charset="0"/>
              </a:rPr>
              <a:t>Photonique</a:t>
            </a:r>
          </a:p>
          <a:p>
            <a:pPr marL="0" indent="0">
              <a:buNone/>
              <a:defRPr/>
            </a:pPr>
            <a:endParaRPr lang="fr-FR" sz="1600" dirty="0">
              <a:solidFill>
                <a:schemeClr val="tx1"/>
              </a:solidFill>
              <a:latin typeface="+mj-lt"/>
            </a:endParaRPr>
          </a:p>
        </p:txBody>
      </p:sp>
      <p:sp>
        <p:nvSpPr>
          <p:cNvPr id="12" name="ZoneTexte 11"/>
          <p:cNvSpPr txBox="1"/>
          <p:nvPr/>
        </p:nvSpPr>
        <p:spPr>
          <a:xfrm>
            <a:off x="2584540" y="5048016"/>
            <a:ext cx="2059468" cy="132343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fr-FR"/>
            </a:defPPr>
            <a:lvl1pPr marL="285750" indent="-285750">
              <a:buFont typeface="Arial" pitchFamily="34" charset="0"/>
              <a:buChar char="•"/>
              <a:defRPr sz="1800">
                <a:solidFill>
                  <a:srgbClr val="0A385A"/>
                </a:solidFill>
                <a:latin typeface="Arial" charset="0"/>
              </a:defRPr>
            </a:lvl1pPr>
          </a:lstStyle>
          <a:p>
            <a:pPr>
              <a:buFont typeface="Courier New" panose="02070309020205020404" pitchFamily="49" charset="0"/>
              <a:buChar char="o"/>
              <a:defRPr/>
            </a:pPr>
            <a:r>
              <a:rPr lang="fr-FR" sz="1600" b="1" dirty="0" smtClean="0">
                <a:solidFill>
                  <a:schemeClr val="tx1"/>
                </a:solidFill>
                <a:latin typeface="Arial" panose="020B0604020202020204" pitchFamily="34" charset="0"/>
                <a:cs typeface="Arial" panose="020B0604020202020204" pitchFamily="34" charset="0"/>
              </a:rPr>
              <a:t>Science des céramiques</a:t>
            </a:r>
            <a:endParaRPr lang="fr-FR" sz="1600" dirty="0" smtClean="0">
              <a:solidFill>
                <a:schemeClr val="tx1"/>
              </a:solidFill>
              <a:latin typeface="Arial" panose="020B0604020202020204" pitchFamily="34" charset="0"/>
              <a:cs typeface="Arial" panose="020B0604020202020204" pitchFamily="34" charset="0"/>
            </a:endParaRPr>
          </a:p>
          <a:p>
            <a:pPr>
              <a:buFont typeface="Courier New" panose="02070309020205020404" pitchFamily="49" charset="0"/>
              <a:buChar char="o"/>
              <a:defRPr/>
            </a:pPr>
            <a:r>
              <a:rPr lang="en-US" altLang="fr-FR" sz="1600" b="1" dirty="0" err="1" smtClean="0">
                <a:solidFill>
                  <a:schemeClr val="tx1"/>
                </a:solidFill>
                <a:latin typeface="Arial" panose="020B0604020202020204" pitchFamily="34" charset="0"/>
                <a:cs typeface="Arial" panose="020B0604020202020204" pitchFamily="34" charset="0"/>
              </a:rPr>
              <a:t>Procédés</a:t>
            </a:r>
            <a:r>
              <a:rPr lang="en-US" altLang="fr-FR" sz="1600" b="1" dirty="0" smtClean="0">
                <a:solidFill>
                  <a:schemeClr val="tx1"/>
                </a:solidFill>
                <a:latin typeface="Arial" panose="020B0604020202020204" pitchFamily="34" charset="0"/>
                <a:cs typeface="Arial" panose="020B0604020202020204" pitchFamily="34" charset="0"/>
              </a:rPr>
              <a:t> appliqués aux Matériaux </a:t>
            </a:r>
            <a:endParaRPr lang="fr-FR" sz="1600" dirty="0">
              <a:solidFill>
                <a:schemeClr val="tx1"/>
              </a:solidFill>
              <a:latin typeface="Arial" panose="020B0604020202020204" pitchFamily="34" charset="0"/>
              <a:cs typeface="Arial" panose="020B0604020202020204" pitchFamily="34" charset="0"/>
            </a:endParaRPr>
          </a:p>
        </p:txBody>
      </p:sp>
      <p:sp>
        <p:nvSpPr>
          <p:cNvPr id="13" name="ZoneTexte 12"/>
          <p:cNvSpPr txBox="1"/>
          <p:nvPr/>
        </p:nvSpPr>
        <p:spPr>
          <a:xfrm>
            <a:off x="7105133" y="5057889"/>
            <a:ext cx="2059468" cy="132343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fr-FR"/>
            </a:defPPr>
            <a:lvl1pPr marL="285750" indent="-285750">
              <a:buFont typeface="Arial" pitchFamily="34" charset="0"/>
              <a:buChar char="•"/>
              <a:defRPr sz="1800">
                <a:solidFill>
                  <a:srgbClr val="0A385A"/>
                </a:solidFill>
                <a:latin typeface="Arial" charset="0"/>
              </a:defRPr>
            </a:lvl1pPr>
          </a:lstStyle>
          <a:p>
            <a:pPr>
              <a:buFont typeface="Courier New" panose="02070309020205020404" pitchFamily="49" charset="0"/>
              <a:buChar char="o"/>
              <a:defRPr/>
            </a:pPr>
            <a:r>
              <a:rPr lang="en-US" sz="1600" b="1" dirty="0" smtClean="0">
                <a:solidFill>
                  <a:schemeClr val="tx1"/>
                </a:solidFill>
                <a:latin typeface="Arial" panose="020B0604020202020204" pitchFamily="34" charset="0"/>
                <a:cs typeface="Arial" panose="020B0604020202020204" pitchFamily="34" charset="0"/>
              </a:rPr>
              <a:t>Economie</a:t>
            </a:r>
          </a:p>
          <a:p>
            <a:pPr>
              <a:buFont typeface="Courier New" panose="02070309020205020404" pitchFamily="49" charset="0"/>
              <a:buChar char="o"/>
              <a:defRPr/>
            </a:pPr>
            <a:r>
              <a:rPr lang="en-US" sz="1600" b="1" dirty="0" smtClean="0">
                <a:solidFill>
                  <a:schemeClr val="tx1"/>
                </a:solidFill>
                <a:latin typeface="Arial" panose="020B0604020202020204" pitchFamily="34" charset="0"/>
                <a:cs typeface="Arial" panose="020B0604020202020204" pitchFamily="34" charset="0"/>
              </a:rPr>
              <a:t>Droit</a:t>
            </a:r>
          </a:p>
          <a:p>
            <a:pPr>
              <a:buFont typeface="Courier New" panose="02070309020205020404" pitchFamily="49" charset="0"/>
              <a:buChar char="o"/>
              <a:defRPr/>
            </a:pPr>
            <a:r>
              <a:rPr lang="en-US" sz="1600" b="1" dirty="0" smtClean="0">
                <a:solidFill>
                  <a:schemeClr val="tx1"/>
                </a:solidFill>
                <a:latin typeface="Arial" panose="020B0604020202020204" pitchFamily="34" charset="0"/>
                <a:cs typeface="Arial" panose="020B0604020202020204" pitchFamily="34" charset="0"/>
              </a:rPr>
              <a:t>Sciences humaines et sociales</a:t>
            </a:r>
            <a:endParaRPr lang="fr-FR" sz="1600" dirty="0">
              <a:solidFill>
                <a:schemeClr val="tx1"/>
              </a:solidFill>
              <a:latin typeface="Arial" panose="020B0604020202020204" pitchFamily="34" charset="0"/>
              <a:cs typeface="Arial" panose="020B0604020202020204" pitchFamily="34" charset="0"/>
            </a:endParaRPr>
          </a:p>
        </p:txBody>
      </p:sp>
      <p:sp>
        <p:nvSpPr>
          <p:cNvPr id="14" name="ZoneTexte 13"/>
          <p:cNvSpPr txBox="1"/>
          <p:nvPr/>
        </p:nvSpPr>
        <p:spPr>
          <a:xfrm>
            <a:off x="4893587" y="5057889"/>
            <a:ext cx="2054678" cy="132343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fr-FR"/>
            </a:defPPr>
            <a:lvl1pPr marL="285750" indent="-285750">
              <a:buFont typeface="Arial" pitchFamily="34" charset="0"/>
              <a:buChar char="•"/>
              <a:defRPr sz="1800">
                <a:solidFill>
                  <a:srgbClr val="0A385A"/>
                </a:solidFill>
                <a:latin typeface="Arial" charset="0"/>
              </a:defRPr>
            </a:lvl1pPr>
          </a:lstStyle>
          <a:p>
            <a:pPr>
              <a:buFont typeface="Courier New" panose="02070309020205020404" pitchFamily="49" charset="0"/>
              <a:buChar char="o"/>
              <a:defRPr/>
            </a:pPr>
            <a:r>
              <a:rPr lang="en-US" altLang="fr-FR" sz="1600" b="1" dirty="0" smtClean="0">
                <a:solidFill>
                  <a:schemeClr val="tx1"/>
                </a:solidFill>
                <a:latin typeface="Arial" panose="020B0604020202020204" pitchFamily="34" charset="0"/>
                <a:cs typeface="Arial" panose="020B0604020202020204" pitchFamily="34" charset="0"/>
              </a:rPr>
              <a:t>Génétique</a:t>
            </a:r>
          </a:p>
          <a:p>
            <a:pPr>
              <a:buFont typeface="Courier New" panose="02070309020205020404" pitchFamily="49" charset="0"/>
              <a:buChar char="o"/>
              <a:defRPr/>
            </a:pPr>
            <a:r>
              <a:rPr lang="en-US" altLang="fr-FR" sz="1600" b="1" dirty="0" smtClean="0">
                <a:solidFill>
                  <a:schemeClr val="tx1"/>
                </a:solidFill>
                <a:latin typeface="Arial" panose="020B0604020202020204" pitchFamily="34" charset="0"/>
                <a:cs typeface="Arial" panose="020B0604020202020204" pitchFamily="34" charset="0"/>
              </a:rPr>
              <a:t>Environnement</a:t>
            </a:r>
          </a:p>
          <a:p>
            <a:pPr>
              <a:buFont typeface="Courier New" panose="02070309020205020404" pitchFamily="49" charset="0"/>
              <a:buChar char="o"/>
              <a:defRPr/>
            </a:pPr>
            <a:r>
              <a:rPr lang="en-US" sz="1600" b="1" dirty="0" smtClean="0">
                <a:solidFill>
                  <a:schemeClr val="tx1"/>
                </a:solidFill>
                <a:latin typeface="Arial" panose="020B0604020202020204" pitchFamily="34" charset="0"/>
                <a:cs typeface="Arial" panose="020B0604020202020204" pitchFamily="34" charset="0"/>
              </a:rPr>
              <a:t>Immunité</a:t>
            </a:r>
          </a:p>
          <a:p>
            <a:pPr>
              <a:buFont typeface="Courier New" panose="02070309020205020404" pitchFamily="49" charset="0"/>
              <a:buChar char="o"/>
              <a:defRPr/>
            </a:pPr>
            <a:r>
              <a:rPr lang="en-US" sz="1600" b="1" dirty="0" smtClean="0">
                <a:solidFill>
                  <a:schemeClr val="tx1"/>
                </a:solidFill>
                <a:latin typeface="Arial" panose="020B0604020202020204" pitchFamily="34" charset="0"/>
                <a:cs typeface="Arial" panose="020B0604020202020204" pitchFamily="34" charset="0"/>
              </a:rPr>
              <a:t>Santé et Thérapeutiques</a:t>
            </a:r>
            <a:endParaRPr lang="fr-FR" sz="1600" dirty="0">
              <a:solidFill>
                <a:schemeClr val="tx1"/>
              </a:solidFill>
              <a:latin typeface="Arial" panose="020B0604020202020204" pitchFamily="34" charset="0"/>
              <a:cs typeface="Arial" panose="020B0604020202020204" pitchFamily="34" charset="0"/>
            </a:endParaRPr>
          </a:p>
        </p:txBody>
      </p:sp>
      <p:sp>
        <p:nvSpPr>
          <p:cNvPr id="17" name="Rectangle à coins arrondis 16"/>
          <p:cNvSpPr/>
          <p:nvPr/>
        </p:nvSpPr>
        <p:spPr>
          <a:xfrm>
            <a:off x="4888796" y="2671794"/>
            <a:ext cx="2059468" cy="2160240"/>
          </a:xfrm>
          <a:prstGeom prst="roundRect">
            <a:avLst/>
          </a:prstGeom>
          <a:solidFill>
            <a:srgbClr val="8C1713"/>
          </a:solidFill>
        </p:spPr>
        <p:style>
          <a:lnRef idx="2">
            <a:schemeClr val="accent2"/>
          </a:lnRef>
          <a:fillRef idx="1">
            <a:schemeClr val="lt1"/>
          </a:fillRef>
          <a:effectRef idx="0">
            <a:schemeClr val="accent2"/>
          </a:effectRef>
          <a:fontRef idx="minor">
            <a:schemeClr val="dk1"/>
          </a:fontRef>
        </p:style>
        <p:txBody>
          <a:bodyPr anchor="ctr"/>
          <a:lstStyle/>
          <a:p>
            <a:pPr algn="ctr"/>
            <a:r>
              <a:rPr lang="fr-FR" dirty="0">
                <a:solidFill>
                  <a:schemeClr val="bg1"/>
                </a:solidFill>
                <a:latin typeface="Arial" panose="020B0604020202020204" pitchFamily="34" charset="0"/>
                <a:cs typeface="Arial" panose="020B0604020202020204" pitchFamily="34" charset="0"/>
              </a:rPr>
              <a:t>Génomique, Environnement, Immunité, Santé et Thérapeutiques</a:t>
            </a:r>
          </a:p>
          <a:p>
            <a:pPr algn="ctr"/>
            <a:r>
              <a:rPr lang="fr-FR" altLang="fr-FR" dirty="0">
                <a:solidFill>
                  <a:schemeClr val="bg1"/>
                </a:solidFill>
                <a:latin typeface="Arial" panose="020B0604020202020204" pitchFamily="34" charset="0"/>
                <a:cs typeface="Arial" panose="020B0604020202020204" pitchFamily="34" charset="0"/>
              </a:rPr>
              <a:t>(GEIST)</a:t>
            </a:r>
          </a:p>
        </p:txBody>
      </p:sp>
      <p:sp>
        <p:nvSpPr>
          <p:cNvPr id="18" name="Rectangle à coins arrondis 17"/>
          <p:cNvSpPr/>
          <p:nvPr/>
        </p:nvSpPr>
        <p:spPr>
          <a:xfrm>
            <a:off x="2584540" y="2671793"/>
            <a:ext cx="2059468" cy="2160241"/>
          </a:xfrm>
          <a:prstGeom prst="roundRect">
            <a:avLst/>
          </a:prstGeom>
          <a:solidFill>
            <a:srgbClr val="8C1713"/>
          </a:solidFill>
        </p:spPr>
        <p:style>
          <a:lnRef idx="2">
            <a:schemeClr val="accent2"/>
          </a:lnRef>
          <a:fillRef idx="1">
            <a:schemeClr val="lt1"/>
          </a:fillRef>
          <a:effectRef idx="0">
            <a:schemeClr val="accent2"/>
          </a:effectRef>
          <a:fontRef idx="minor">
            <a:schemeClr val="dk1"/>
          </a:fontRef>
        </p:style>
        <p:txBody>
          <a:bodyPr anchor="ctr"/>
          <a:lstStyle/>
          <a:p>
            <a:pPr algn="ctr"/>
            <a:r>
              <a:rPr lang="fr-FR" altLang="fr-FR" dirty="0" smtClean="0">
                <a:solidFill>
                  <a:schemeClr val="bg1"/>
                </a:solidFill>
                <a:latin typeface="Arial" panose="020B0604020202020204" pitchFamily="34" charset="0"/>
                <a:cs typeface="Arial" panose="020B0604020202020204" pitchFamily="34" charset="0"/>
              </a:rPr>
              <a:t>Institut </a:t>
            </a:r>
            <a:r>
              <a:rPr lang="fr-FR" altLang="fr-FR" dirty="0">
                <a:solidFill>
                  <a:schemeClr val="bg1"/>
                </a:solidFill>
                <a:latin typeface="Arial" panose="020B0604020202020204" pitchFamily="34" charset="0"/>
                <a:cs typeface="Arial" panose="020B0604020202020204" pitchFamily="34" charset="0"/>
              </a:rPr>
              <a:t>des procédés appliqués aux matériaux (IPAM)</a:t>
            </a:r>
          </a:p>
        </p:txBody>
      </p:sp>
      <p:sp>
        <p:nvSpPr>
          <p:cNvPr id="19" name="Rectangle à coins arrondis 18"/>
          <p:cNvSpPr/>
          <p:nvPr/>
        </p:nvSpPr>
        <p:spPr>
          <a:xfrm>
            <a:off x="280286" y="2671793"/>
            <a:ext cx="2059466" cy="2160241"/>
          </a:xfrm>
          <a:prstGeom prst="roundRect">
            <a:avLst/>
          </a:prstGeom>
          <a:solidFill>
            <a:srgbClr val="8C1713"/>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fr-FR" altLang="fr-FR" dirty="0">
                <a:solidFill>
                  <a:schemeClr val="bg1"/>
                </a:solidFill>
                <a:latin typeface="Arial" panose="020B0604020202020204" pitchFamily="34" charset="0"/>
                <a:cs typeface="Arial" panose="020B0604020202020204" pitchFamily="34" charset="0"/>
              </a:rPr>
              <a:t>Sciences et technologies de l’information et de la communication (XLIM)</a:t>
            </a:r>
            <a:endParaRPr lang="en-US" dirty="0">
              <a:solidFill>
                <a:schemeClr val="bg1"/>
              </a:solidFill>
              <a:latin typeface="Arial" panose="020B0604020202020204" pitchFamily="34" charset="0"/>
              <a:cs typeface="Arial" panose="020B0604020202020204" pitchFamily="34" charset="0"/>
            </a:endParaRPr>
          </a:p>
        </p:txBody>
      </p:sp>
      <p:sp>
        <p:nvSpPr>
          <p:cNvPr id="26" name="Rectangle à coins arrondis 25"/>
          <p:cNvSpPr/>
          <p:nvPr/>
        </p:nvSpPr>
        <p:spPr>
          <a:xfrm>
            <a:off x="280284" y="1052736"/>
            <a:ext cx="2059467" cy="1446895"/>
          </a:xfrm>
          <a:prstGeom prst="roundRect">
            <a:avLst>
              <a:gd name="adj" fmla="val 10000"/>
            </a:avLst>
          </a:prstGeom>
          <a:blipFill>
            <a:blip r:embed="rId2" cstate="email">
              <a:extLst>
                <a:ext uri="{28A0092B-C50C-407E-A947-70E740481C1C}">
                  <a14:useLocalDpi xmlns:a14="http://schemas.microsoft.com/office/drawing/2010/main"/>
                </a:ext>
              </a:extLst>
            </a:blip>
            <a:srcRect/>
            <a:stretch>
              <a:fillRect t="-20172" b="-13148"/>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15" name="Rectangle à coins arrondis 14"/>
          <p:cNvSpPr/>
          <p:nvPr/>
        </p:nvSpPr>
        <p:spPr>
          <a:xfrm>
            <a:off x="2517417" y="1058748"/>
            <a:ext cx="2054583" cy="1440883"/>
          </a:xfrm>
          <a:prstGeom prst="roundRect">
            <a:avLst>
              <a:gd name="adj" fmla="val 10000"/>
            </a:avLst>
          </a:prstGeom>
          <a:blipFill>
            <a:blip r:embed="rId3" cstate="email">
              <a:extLst>
                <a:ext uri="{28A0092B-C50C-407E-A947-70E740481C1C}">
                  <a14:useLocalDpi xmlns:a14="http://schemas.microsoft.com/office/drawing/2010/main"/>
                </a:ext>
              </a:extLst>
            </a:blip>
            <a:srcRect/>
            <a:stretch>
              <a:fillRect t="-4816" b="-28743"/>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16" name="Rectangle à coins arrondis 15"/>
          <p:cNvSpPr/>
          <p:nvPr/>
        </p:nvSpPr>
        <p:spPr>
          <a:xfrm>
            <a:off x="4854194" y="1052736"/>
            <a:ext cx="2052858" cy="1466775"/>
          </a:xfrm>
          <a:prstGeom prst="roundRect">
            <a:avLst>
              <a:gd name="adj" fmla="val 10000"/>
            </a:avLst>
          </a:prstGeom>
          <a:blipFill>
            <a:blip r:embed="rId4" cstate="email">
              <a:extLst>
                <a:ext uri="{28A0092B-C50C-407E-A947-70E740481C1C}">
                  <a14:useLocalDpi xmlns:a14="http://schemas.microsoft.com/office/drawing/2010/main"/>
                </a:ext>
              </a:extLst>
            </a:blip>
            <a:srcRect/>
            <a:stretch>
              <a:fillRect t="-7901" b="-23191"/>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20" name="Rectangle à coins arrondis 19"/>
          <p:cNvSpPr/>
          <p:nvPr/>
        </p:nvSpPr>
        <p:spPr>
          <a:xfrm>
            <a:off x="7043319" y="1052736"/>
            <a:ext cx="2059468" cy="1483744"/>
          </a:xfrm>
          <a:prstGeom prst="roundRect">
            <a:avLst>
              <a:gd name="adj" fmla="val 10000"/>
            </a:avLst>
          </a:prstGeom>
          <a:blipFill>
            <a:blip r:embed="rId5" cstate="email">
              <a:extLst>
                <a:ext uri="{28A0092B-C50C-407E-A947-70E740481C1C}">
                  <a14:useLocalDpi xmlns:a14="http://schemas.microsoft.com/office/drawing/2010/main"/>
                </a:ext>
              </a:extLst>
            </a:blip>
            <a:srcRect/>
            <a:stretch>
              <a:fillRect b="-30010"/>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98469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re 1"/>
          <p:cNvSpPr txBox="1">
            <a:spLocks/>
          </p:cNvSpPr>
          <p:nvPr/>
        </p:nvSpPr>
        <p:spPr bwMode="auto">
          <a:xfrm>
            <a:off x="0" y="0"/>
            <a:ext cx="86868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itchFamily="2" charset="2"/>
              <a:buChar char="q"/>
              <a:tabLst>
                <a:tab pos="442913" algn="l"/>
              </a:tabLst>
              <a:defRPr sz="3200">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ea typeface="MS PGothic" pitchFamily="34" charset="-128"/>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ea typeface="MS PGothic" pitchFamily="34" charset="-128"/>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spcBef>
                <a:spcPct val="0"/>
              </a:spcBef>
              <a:buFontTx/>
              <a:buNone/>
            </a:pPr>
            <a:r>
              <a:rPr lang="es-ES_tradnl" altLang="en-US" sz="2800" b="1" dirty="0">
                <a:solidFill>
                  <a:srgbClr val="FFFFFF"/>
                </a:solidFill>
              </a:rPr>
              <a:t>     </a:t>
            </a:r>
            <a:r>
              <a:rPr lang="es-ES_tradnl" altLang="en-US" b="1" dirty="0" smtClean="0">
                <a:solidFill>
                  <a:srgbClr val="FFFFFF"/>
                </a:solidFill>
              </a:rPr>
              <a:t>Un fort potentiel de recherche</a:t>
            </a:r>
            <a:endParaRPr lang="fr-FR" altLang="en-US" b="1" dirty="0">
              <a:solidFill>
                <a:srgbClr val="FFFFFF"/>
              </a:solidFill>
            </a:endParaRPr>
          </a:p>
        </p:txBody>
      </p:sp>
      <p:sp>
        <p:nvSpPr>
          <p:cNvPr id="3" name="ZoneTexte 2"/>
          <p:cNvSpPr txBox="1"/>
          <p:nvPr/>
        </p:nvSpPr>
        <p:spPr>
          <a:xfrm>
            <a:off x="222958" y="1120344"/>
            <a:ext cx="4349042" cy="7679025"/>
          </a:xfrm>
          <a:prstGeom prst="rect">
            <a:avLst/>
          </a:prstGeom>
          <a:noFill/>
        </p:spPr>
        <p:txBody>
          <a:bodyPr wrap="square" rtlCol="0">
            <a:spAutoFit/>
          </a:bodyPr>
          <a:lstStyle/>
          <a:p>
            <a:pPr marL="285750" indent="-285750">
              <a:buFont typeface="Wingdings" panose="05000000000000000000" pitchFamily="2" charset="2"/>
              <a:buChar char="q"/>
              <a:defRPr/>
            </a:pPr>
            <a:r>
              <a:rPr lang="en-US" altLang="fr-FR" sz="1700" b="1" dirty="0" smtClean="0">
                <a:latin typeface="Arial" panose="020B0604020202020204" pitchFamily="34" charset="0"/>
                <a:cs typeface="Arial" panose="020B0604020202020204" pitchFamily="34" charset="0"/>
              </a:rPr>
              <a:t>22 </a:t>
            </a:r>
            <a:r>
              <a:rPr lang="en-US" altLang="fr-FR" sz="1700" dirty="0" err="1" smtClean="0">
                <a:latin typeface="Arial" panose="020B0604020202020204" pitchFamily="34" charset="0"/>
                <a:cs typeface="Arial" panose="020B0604020202020204" pitchFamily="34" charset="0"/>
              </a:rPr>
              <a:t>Equipes</a:t>
            </a:r>
            <a:r>
              <a:rPr lang="en-US" altLang="fr-FR" sz="1700" dirty="0" smtClean="0">
                <a:latin typeface="Arial" panose="020B0604020202020204" pitchFamily="34" charset="0"/>
                <a:cs typeface="Arial" panose="020B0604020202020204" pitchFamily="34" charset="0"/>
              </a:rPr>
              <a:t> de </a:t>
            </a:r>
            <a:r>
              <a:rPr lang="en-US" altLang="fr-FR" sz="1700" dirty="0" err="1">
                <a:latin typeface="Arial" panose="020B0604020202020204" pitchFamily="34" charset="0"/>
                <a:cs typeface="Arial" panose="020B0604020202020204" pitchFamily="34" charset="0"/>
              </a:rPr>
              <a:t>recherche</a:t>
            </a:r>
            <a:r>
              <a:rPr lang="en-US" altLang="fr-FR" sz="1700" dirty="0">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dont 4 </a:t>
            </a:r>
            <a:r>
              <a:rPr lang="fr-FR" sz="1700" dirty="0" smtClean="0">
                <a:latin typeface="Arial" panose="020B0604020202020204" pitchFamily="34" charset="0"/>
                <a:cs typeface="Arial" panose="020B0604020202020204" pitchFamily="34" charset="0"/>
              </a:rPr>
              <a:t>équipes associées </a:t>
            </a:r>
            <a:r>
              <a:rPr lang="fr-FR" sz="1700" dirty="0">
                <a:latin typeface="Arial" panose="020B0604020202020204" pitchFamily="34" charset="0"/>
                <a:cs typeface="Arial" panose="020B0604020202020204" pitchFamily="34" charset="0"/>
              </a:rPr>
              <a:t>au CNRS, </a:t>
            </a:r>
            <a:r>
              <a:rPr lang="fr-FR" sz="1700" dirty="0" smtClean="0">
                <a:latin typeface="Arial" panose="020B0604020202020204" pitchFamily="34" charset="0"/>
                <a:cs typeface="Arial" panose="020B0604020202020204" pitchFamily="34" charset="0"/>
              </a:rPr>
              <a:t>3 </a:t>
            </a:r>
            <a:r>
              <a:rPr lang="fr-FR" sz="1700" dirty="0">
                <a:latin typeface="Arial" panose="020B0604020202020204" pitchFamily="34" charset="0"/>
                <a:cs typeface="Arial" panose="020B0604020202020204" pitchFamily="34" charset="0"/>
              </a:rPr>
              <a:t>à l’INSERM, </a:t>
            </a:r>
            <a:r>
              <a:rPr lang="fr-FR" sz="1700" dirty="0" smtClean="0">
                <a:latin typeface="Arial" panose="020B0604020202020204" pitchFamily="34" charset="0"/>
                <a:cs typeface="Arial" panose="020B0604020202020204" pitchFamily="34" charset="0"/>
              </a:rPr>
              <a:t>1 à l’INRA</a:t>
            </a:r>
          </a:p>
          <a:p>
            <a:pPr>
              <a:defRPr/>
            </a:pPr>
            <a:endParaRPr lang="fr-FR" sz="1700" dirty="0">
              <a:latin typeface="Arial" panose="020B0604020202020204" pitchFamily="34" charset="0"/>
              <a:cs typeface="Arial" panose="020B0604020202020204" pitchFamily="34" charset="0"/>
            </a:endParaRPr>
          </a:p>
          <a:p>
            <a:pPr marL="285750" indent="-285750" eaLnBrk="1" hangingPunct="1">
              <a:buFont typeface="Wingdings" panose="05000000000000000000" pitchFamily="2" charset="2"/>
              <a:buChar char="q"/>
              <a:defRPr/>
            </a:pPr>
            <a:r>
              <a:rPr lang="en-US" altLang="fr-FR" sz="1700" b="1" dirty="0" smtClean="0">
                <a:latin typeface="Arial" panose="020B0604020202020204" pitchFamily="34" charset="0"/>
                <a:cs typeface="Arial" panose="020B0604020202020204" pitchFamily="34" charset="0"/>
              </a:rPr>
              <a:t>661 </a:t>
            </a:r>
            <a:r>
              <a:rPr lang="en-US" altLang="fr-FR" sz="1700" dirty="0" err="1" smtClean="0">
                <a:latin typeface="Arial" panose="020B0604020202020204" pitchFamily="34" charset="0"/>
                <a:cs typeface="Arial" panose="020B0604020202020204" pitchFamily="34" charset="0"/>
              </a:rPr>
              <a:t>Chercheur.e.s</a:t>
            </a:r>
            <a:r>
              <a:rPr lang="en-US" altLang="fr-FR" sz="1700" dirty="0" smtClean="0">
                <a:latin typeface="Arial" panose="020B0604020202020204" pitchFamily="34" charset="0"/>
                <a:cs typeface="Arial" panose="020B0604020202020204" pitchFamily="34" charset="0"/>
              </a:rPr>
              <a:t> </a:t>
            </a:r>
            <a:r>
              <a:rPr lang="en-US" altLang="fr-FR" sz="1700" dirty="0">
                <a:latin typeface="Arial" panose="020B0604020202020204" pitchFamily="34" charset="0"/>
                <a:cs typeface="Arial" panose="020B0604020202020204" pitchFamily="34" charset="0"/>
              </a:rPr>
              <a:t>et </a:t>
            </a:r>
            <a:r>
              <a:rPr lang="en-US" altLang="fr-FR" sz="1700" dirty="0" err="1" smtClean="0">
                <a:latin typeface="Arial" panose="020B0604020202020204" pitchFamily="34" charset="0"/>
                <a:cs typeface="Arial" panose="020B0604020202020204" pitchFamily="34" charset="0"/>
              </a:rPr>
              <a:t>enseignant.e.s</a:t>
            </a:r>
            <a:r>
              <a:rPr lang="en-US" altLang="fr-FR" sz="1700" dirty="0" smtClean="0">
                <a:latin typeface="Arial" panose="020B0604020202020204" pitchFamily="34" charset="0"/>
                <a:cs typeface="Arial" panose="020B0604020202020204" pitchFamily="34" charset="0"/>
              </a:rPr>
              <a:t> </a:t>
            </a:r>
            <a:r>
              <a:rPr lang="en-US" altLang="fr-FR" sz="1700" dirty="0" err="1" smtClean="0">
                <a:latin typeface="Arial" panose="020B0604020202020204" pitchFamily="34" charset="0"/>
                <a:cs typeface="Arial" panose="020B0604020202020204" pitchFamily="34" charset="0"/>
              </a:rPr>
              <a:t>chercheur.e.s</a:t>
            </a:r>
            <a:endParaRPr lang="en-US" altLang="fr-FR" sz="1700" dirty="0" smtClean="0">
              <a:latin typeface="Arial" panose="020B0604020202020204" pitchFamily="34" charset="0"/>
              <a:cs typeface="Arial" panose="020B0604020202020204" pitchFamily="34" charset="0"/>
            </a:endParaRPr>
          </a:p>
          <a:p>
            <a:pPr eaLnBrk="1" hangingPunct="1">
              <a:defRPr/>
            </a:pPr>
            <a:endParaRPr lang="en-US" altLang="fr-FR" sz="1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defRPr/>
            </a:pPr>
            <a:r>
              <a:rPr lang="en-US" altLang="fr-FR" sz="1700" b="1" dirty="0" smtClean="0">
                <a:latin typeface="Arial" panose="020B0604020202020204" pitchFamily="34" charset="0"/>
                <a:cs typeface="Arial" panose="020B0604020202020204" pitchFamily="34" charset="0"/>
              </a:rPr>
              <a:t>595 </a:t>
            </a:r>
            <a:r>
              <a:rPr lang="en-US" altLang="fr-FR" sz="1700" dirty="0" err="1" smtClean="0">
                <a:latin typeface="Arial" panose="020B0604020202020204" pitchFamily="34" charset="0"/>
                <a:cs typeface="Arial" panose="020B0604020202020204" pitchFamily="34" charset="0"/>
              </a:rPr>
              <a:t>Jeunes</a:t>
            </a:r>
            <a:r>
              <a:rPr lang="en-US" altLang="fr-FR" sz="1700" dirty="0">
                <a:latin typeface="Arial" panose="020B0604020202020204" pitchFamily="34" charset="0"/>
                <a:cs typeface="Arial" panose="020B0604020202020204" pitchFamily="34" charset="0"/>
              </a:rPr>
              <a:t> </a:t>
            </a:r>
            <a:r>
              <a:rPr lang="en-US" altLang="fr-FR" sz="1700" dirty="0" err="1" smtClean="0">
                <a:latin typeface="Arial" panose="020B0604020202020204" pitchFamily="34" charset="0"/>
                <a:cs typeface="Arial" panose="020B0604020202020204" pitchFamily="34" charset="0"/>
              </a:rPr>
              <a:t>chercheur.e.s</a:t>
            </a:r>
            <a:r>
              <a:rPr lang="en-US" altLang="fr-FR" sz="1700" dirty="0" smtClean="0">
                <a:latin typeface="Arial" panose="020B0604020202020204" pitchFamily="34" charset="0"/>
                <a:cs typeface="Arial" panose="020B0604020202020204" pitchFamily="34" charset="0"/>
              </a:rPr>
              <a:t> </a:t>
            </a:r>
            <a:r>
              <a:rPr lang="en-US" altLang="fr-FR" sz="1700" dirty="0" err="1" smtClean="0">
                <a:latin typeface="Arial" panose="020B0604020202020204" pitchFamily="34" charset="0"/>
                <a:cs typeface="Arial" panose="020B0604020202020204" pitchFamily="34" charset="0"/>
              </a:rPr>
              <a:t>en</a:t>
            </a:r>
            <a:r>
              <a:rPr lang="en-US" altLang="fr-FR" sz="1700" dirty="0" smtClean="0">
                <a:latin typeface="Arial" panose="020B0604020202020204" pitchFamily="34" charset="0"/>
                <a:cs typeface="Arial" panose="020B0604020202020204" pitchFamily="34" charset="0"/>
              </a:rPr>
              <a:t> </a:t>
            </a:r>
            <a:r>
              <a:rPr lang="en-US" altLang="fr-FR" sz="1700" dirty="0" err="1" smtClean="0">
                <a:latin typeface="Arial" panose="020B0604020202020204" pitchFamily="34" charset="0"/>
                <a:cs typeface="Arial" panose="020B0604020202020204" pitchFamily="34" charset="0"/>
              </a:rPr>
              <a:t>cours</a:t>
            </a:r>
            <a:r>
              <a:rPr lang="en-US" altLang="fr-FR" sz="1700" dirty="0" smtClean="0">
                <a:latin typeface="Arial" panose="020B0604020202020204" pitchFamily="34" charset="0"/>
                <a:cs typeface="Arial" panose="020B0604020202020204" pitchFamily="34" charset="0"/>
              </a:rPr>
              <a:t> de </a:t>
            </a:r>
            <a:r>
              <a:rPr lang="en-US" altLang="fr-FR" sz="1700" dirty="0" err="1" smtClean="0">
                <a:latin typeface="Arial" panose="020B0604020202020204" pitchFamily="34" charset="0"/>
                <a:cs typeface="Arial" panose="020B0604020202020204" pitchFamily="34" charset="0"/>
              </a:rPr>
              <a:t>thèse</a:t>
            </a:r>
            <a:r>
              <a:rPr lang="en-US" altLang="fr-FR" sz="1700" dirty="0" smtClean="0">
                <a:latin typeface="Arial" panose="020B0604020202020204" pitchFamily="34" charset="0"/>
                <a:cs typeface="Arial" panose="020B0604020202020204" pitchFamily="34" charset="0"/>
              </a:rPr>
              <a:t> </a:t>
            </a:r>
          </a:p>
          <a:p>
            <a:pPr>
              <a:defRPr/>
            </a:pPr>
            <a:endParaRPr lang="en-US" altLang="fr-FR" sz="1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defRPr/>
            </a:pPr>
            <a:r>
              <a:rPr lang="en-US" altLang="fr-FR" sz="1700" b="1" dirty="0">
                <a:latin typeface="Arial" panose="020B0604020202020204" pitchFamily="34" charset="0"/>
                <a:cs typeface="Arial" panose="020B0604020202020204" pitchFamily="34" charset="0"/>
              </a:rPr>
              <a:t>58</a:t>
            </a:r>
            <a:r>
              <a:rPr lang="en-US" altLang="fr-FR" sz="1700" dirty="0">
                <a:latin typeface="Arial" panose="020B0604020202020204" pitchFamily="34" charset="0"/>
                <a:cs typeface="Arial" panose="020B0604020202020204" pitchFamily="34" charset="0"/>
              </a:rPr>
              <a:t> </a:t>
            </a:r>
            <a:r>
              <a:rPr lang="en-US" altLang="fr-FR" sz="1700" dirty="0" err="1">
                <a:latin typeface="Arial" panose="020B0604020202020204" pitchFamily="34" charset="0"/>
                <a:cs typeface="Arial" panose="020B0604020202020204" pitchFamily="34" charset="0"/>
              </a:rPr>
              <a:t>Projets</a:t>
            </a:r>
            <a:r>
              <a:rPr lang="en-US" altLang="fr-FR" sz="1700" dirty="0">
                <a:latin typeface="Arial" panose="020B0604020202020204" pitchFamily="34" charset="0"/>
                <a:cs typeface="Arial" panose="020B0604020202020204" pitchFamily="34" charset="0"/>
              </a:rPr>
              <a:t> </a:t>
            </a:r>
            <a:r>
              <a:rPr lang="en-US" altLang="fr-FR" sz="1700" dirty="0" err="1">
                <a:latin typeface="Arial" panose="020B0604020202020204" pitchFamily="34" charset="0"/>
                <a:cs typeface="Arial" panose="020B0604020202020204" pitchFamily="34" charset="0"/>
              </a:rPr>
              <a:t>distingués</a:t>
            </a:r>
            <a:r>
              <a:rPr lang="en-US" altLang="fr-FR" sz="1700" dirty="0">
                <a:latin typeface="Arial" panose="020B0604020202020204" pitchFamily="34" charset="0"/>
                <a:cs typeface="Arial" panose="020B0604020202020204" pitchFamily="34" charset="0"/>
              </a:rPr>
              <a:t> par </a:t>
            </a:r>
            <a:r>
              <a:rPr lang="en-US" altLang="fr-FR" sz="1700" dirty="0" err="1" smtClean="0">
                <a:latin typeface="Arial" panose="020B0604020202020204" pitchFamily="34" charset="0"/>
                <a:cs typeface="Arial" panose="020B0604020202020204" pitchFamily="34" charset="0"/>
              </a:rPr>
              <a:t>l’Agence</a:t>
            </a:r>
            <a:r>
              <a:rPr lang="en-US" altLang="fr-FR" sz="1700" dirty="0">
                <a:latin typeface="Arial" panose="020B0604020202020204" pitchFamily="34" charset="0"/>
                <a:cs typeface="Arial" panose="020B0604020202020204" pitchFamily="34" charset="0"/>
              </a:rPr>
              <a:t> </a:t>
            </a:r>
            <a:r>
              <a:rPr lang="en-US" altLang="fr-FR" sz="1700" dirty="0" err="1" smtClean="0">
                <a:latin typeface="Arial" panose="020B0604020202020204" pitchFamily="34" charset="0"/>
                <a:cs typeface="Arial" panose="020B0604020202020204" pitchFamily="34" charset="0"/>
              </a:rPr>
              <a:t>Nationale</a:t>
            </a:r>
            <a:r>
              <a:rPr lang="en-US" altLang="fr-FR" sz="1700" dirty="0" smtClean="0">
                <a:latin typeface="Arial" panose="020B0604020202020204" pitchFamily="34" charset="0"/>
                <a:cs typeface="Arial" panose="020B0604020202020204" pitchFamily="34" charset="0"/>
              </a:rPr>
              <a:t> </a:t>
            </a:r>
            <a:r>
              <a:rPr lang="en-US" altLang="fr-FR" sz="1700" dirty="0">
                <a:latin typeface="Arial" panose="020B0604020202020204" pitchFamily="34" charset="0"/>
                <a:cs typeface="Arial" panose="020B0604020202020204" pitchFamily="34" charset="0"/>
              </a:rPr>
              <a:t>de la </a:t>
            </a:r>
            <a:r>
              <a:rPr lang="en-US" altLang="fr-FR" sz="1700" dirty="0" err="1" smtClean="0">
                <a:latin typeface="Arial" panose="020B0604020202020204" pitchFamily="34" charset="0"/>
                <a:cs typeface="Arial" panose="020B0604020202020204" pitchFamily="34" charset="0"/>
              </a:rPr>
              <a:t>Recherche</a:t>
            </a:r>
            <a:endParaRPr lang="en-US" altLang="fr-FR" sz="17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defRPr/>
            </a:pPr>
            <a:endParaRPr lang="en-US" altLang="fr-FR" sz="17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defRPr/>
            </a:pPr>
            <a:r>
              <a:rPr lang="en-US" altLang="fr-FR" sz="1700" b="1" dirty="0" smtClean="0">
                <a:latin typeface="Arial" panose="020B0604020202020204" pitchFamily="34" charset="0"/>
                <a:cs typeface="Arial" panose="020B0604020202020204" pitchFamily="34" charset="0"/>
              </a:rPr>
              <a:t>51</a:t>
            </a:r>
            <a:r>
              <a:rPr lang="en-US" altLang="fr-FR" sz="1700" dirty="0" smtClean="0">
                <a:latin typeface="Arial" panose="020B0604020202020204" pitchFamily="34" charset="0"/>
                <a:cs typeface="Arial" panose="020B0604020202020204" pitchFamily="34" charset="0"/>
              </a:rPr>
              <a:t> </a:t>
            </a:r>
            <a:r>
              <a:rPr lang="en-US" altLang="fr-FR" sz="1700" dirty="0" err="1" smtClean="0">
                <a:latin typeface="Arial" panose="020B0604020202020204" pitchFamily="34" charset="0"/>
                <a:cs typeface="Arial" panose="020B0604020202020204" pitchFamily="34" charset="0"/>
              </a:rPr>
              <a:t>Projets</a:t>
            </a:r>
            <a:r>
              <a:rPr lang="en-US" altLang="fr-FR" sz="1700" dirty="0" smtClean="0">
                <a:latin typeface="Arial" panose="020B0604020202020204" pitchFamily="34" charset="0"/>
                <a:cs typeface="Arial" panose="020B0604020202020204" pitchFamily="34" charset="0"/>
              </a:rPr>
              <a:t> </a:t>
            </a:r>
            <a:r>
              <a:rPr lang="en-US" altLang="fr-FR" sz="1700" dirty="0" err="1" smtClean="0">
                <a:latin typeface="Arial" panose="020B0604020202020204" pitchFamily="34" charset="0"/>
                <a:cs typeface="Arial" panose="020B0604020202020204" pitchFamily="34" charset="0"/>
              </a:rPr>
              <a:t>distingués</a:t>
            </a:r>
            <a:r>
              <a:rPr lang="en-US" altLang="fr-FR" sz="1700" dirty="0" smtClean="0">
                <a:latin typeface="Arial" panose="020B0604020202020204" pitchFamily="34" charset="0"/>
                <a:cs typeface="Arial" panose="020B0604020202020204" pitchFamily="34" charset="0"/>
              </a:rPr>
              <a:t> par </a:t>
            </a:r>
            <a:r>
              <a:rPr lang="en-US" altLang="fr-FR" sz="1700" dirty="0" err="1" smtClean="0">
                <a:latin typeface="Arial" panose="020B0604020202020204" pitchFamily="34" charset="0"/>
                <a:cs typeface="Arial" panose="020B0604020202020204" pitchFamily="34" charset="0"/>
              </a:rPr>
              <a:t>l’Europe</a:t>
            </a:r>
            <a:endParaRPr lang="en-US" altLang="fr-FR" sz="1700" dirty="0" smtClean="0">
              <a:latin typeface="Arial" panose="020B0604020202020204" pitchFamily="34" charset="0"/>
              <a:cs typeface="Arial" panose="020B0604020202020204" pitchFamily="34" charset="0"/>
            </a:endParaRPr>
          </a:p>
          <a:p>
            <a:pPr>
              <a:defRPr/>
            </a:pPr>
            <a:endParaRPr lang="en-US" altLang="fr-FR" sz="1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defRPr/>
            </a:pPr>
            <a:r>
              <a:rPr lang="fr-FR" sz="1700" b="1" dirty="0"/>
              <a:t>14 </a:t>
            </a:r>
            <a:r>
              <a:rPr lang="fr-FR" sz="1700" dirty="0"/>
              <a:t>M€ de budget, dont </a:t>
            </a:r>
            <a:r>
              <a:rPr lang="fr-FR" sz="1700" b="1" dirty="0"/>
              <a:t>10 </a:t>
            </a:r>
            <a:r>
              <a:rPr lang="fr-FR" sz="1700" dirty="0"/>
              <a:t>M€ de contrats de </a:t>
            </a:r>
            <a:r>
              <a:rPr lang="fr-FR" sz="1700" dirty="0" smtClean="0"/>
              <a:t>recherche</a:t>
            </a:r>
          </a:p>
          <a:p>
            <a:pPr>
              <a:defRPr/>
            </a:pPr>
            <a:endParaRPr lang="en-US" altLang="en-US" sz="1700" dirty="0"/>
          </a:p>
          <a:p>
            <a:pPr marL="285750" indent="-285750">
              <a:buFont typeface="Wingdings" panose="05000000000000000000" pitchFamily="2" charset="2"/>
              <a:buChar char="q"/>
            </a:pPr>
            <a:r>
              <a:rPr lang="fr-FR" sz="1700" b="1" dirty="0" smtClean="0"/>
              <a:t>244 </a:t>
            </a:r>
            <a:r>
              <a:rPr lang="fr-FR" sz="1700" dirty="0" smtClean="0"/>
              <a:t>Emplois </a:t>
            </a:r>
            <a:r>
              <a:rPr lang="fr-FR" sz="1700" dirty="0"/>
              <a:t>créés essentiellement </a:t>
            </a:r>
            <a:r>
              <a:rPr lang="fr-FR" sz="1700" dirty="0" smtClean="0"/>
              <a:t>          </a:t>
            </a:r>
            <a:r>
              <a:rPr lang="fr-FR" sz="1700" dirty="0" err="1" smtClean="0"/>
              <a:t>docteur.e.s</a:t>
            </a:r>
            <a:r>
              <a:rPr lang="fr-FR" sz="1700" dirty="0" smtClean="0"/>
              <a:t> </a:t>
            </a:r>
            <a:r>
              <a:rPr lang="fr-FR" sz="1700" dirty="0"/>
              <a:t>et </a:t>
            </a:r>
            <a:r>
              <a:rPr lang="fr-FR" sz="1700" dirty="0" err="1" smtClean="0"/>
              <a:t>ingénieur.e.s</a:t>
            </a:r>
            <a:endParaRPr lang="fr-FR" sz="1700" dirty="0" smtClean="0"/>
          </a:p>
          <a:p>
            <a:endParaRPr lang="fr-FR" sz="1700" dirty="0" smtClean="0"/>
          </a:p>
          <a:p>
            <a:endParaRPr lang="fr-FR" sz="1700" dirty="0" smtClean="0"/>
          </a:p>
          <a:p>
            <a:pPr>
              <a:defRPr/>
            </a:pPr>
            <a:endParaRPr lang="en-US" altLang="en-US" sz="1700" dirty="0"/>
          </a:p>
          <a:p>
            <a:pPr>
              <a:defRPr/>
            </a:pPr>
            <a:endParaRPr lang="es-ES_tradnl" altLang="fr-FR" sz="1700" dirty="0">
              <a:latin typeface="Calibri" pitchFamily="34" charset="0"/>
            </a:endParaRPr>
          </a:p>
          <a:p>
            <a:pPr>
              <a:defRPr/>
            </a:pPr>
            <a:endParaRPr lang="en-US" altLang="fr-FR" sz="1700" dirty="0">
              <a:latin typeface="Arial" panose="020B0604020202020204" pitchFamily="34" charset="0"/>
              <a:cs typeface="Arial" panose="020B0604020202020204" pitchFamily="34" charset="0"/>
            </a:endParaRPr>
          </a:p>
          <a:p>
            <a:pPr eaLnBrk="1" hangingPunct="1">
              <a:defRPr/>
            </a:pPr>
            <a:endParaRPr lang="en-US" altLang="fr-FR" sz="1700" dirty="0" smtClean="0">
              <a:latin typeface="Arial" panose="020B0604020202020204" pitchFamily="34" charset="0"/>
              <a:cs typeface="Arial" panose="020B0604020202020204" pitchFamily="34" charset="0"/>
            </a:endParaRPr>
          </a:p>
          <a:p>
            <a:pPr eaLnBrk="1" hangingPunct="1">
              <a:defRPr/>
            </a:pPr>
            <a:endParaRPr lang="en-US" altLang="fr-FR" sz="1700" dirty="0">
              <a:latin typeface="Arial" panose="020B0604020202020204" pitchFamily="34" charset="0"/>
              <a:cs typeface="Arial" panose="020B0604020202020204" pitchFamily="34" charset="0"/>
            </a:endParaRPr>
          </a:p>
          <a:p>
            <a:pPr eaLnBrk="1" hangingPunct="1">
              <a:defRPr/>
            </a:pPr>
            <a:endParaRPr lang="en-US" altLang="fr-FR" sz="1700" dirty="0">
              <a:latin typeface="Arial" panose="020B0604020202020204" pitchFamily="34" charset="0"/>
              <a:cs typeface="Arial" panose="020B0604020202020204" pitchFamily="34" charset="0"/>
            </a:endParaRPr>
          </a:p>
          <a:p>
            <a:pPr>
              <a:defRPr/>
            </a:pPr>
            <a:endParaRPr lang="fr-FR" sz="1700" dirty="0">
              <a:latin typeface="Arial" panose="020B0604020202020204" pitchFamily="34" charset="0"/>
              <a:cs typeface="Arial" panose="020B0604020202020204" pitchFamily="34" charset="0"/>
            </a:endParaRPr>
          </a:p>
        </p:txBody>
      </p:sp>
      <p:sp>
        <p:nvSpPr>
          <p:cNvPr id="36" name="ZoneTexte 35"/>
          <p:cNvSpPr txBox="1"/>
          <p:nvPr/>
        </p:nvSpPr>
        <p:spPr>
          <a:xfrm>
            <a:off x="4798368" y="1142172"/>
            <a:ext cx="3888432" cy="7679025"/>
          </a:xfrm>
          <a:prstGeom prst="rect">
            <a:avLst/>
          </a:prstGeom>
          <a:noFill/>
        </p:spPr>
        <p:txBody>
          <a:bodyPr wrap="square" rtlCol="0">
            <a:spAutoFit/>
          </a:bodyPr>
          <a:lstStyle/>
          <a:p>
            <a:pPr marL="285750" indent="-285750">
              <a:buFont typeface="Wingdings" panose="05000000000000000000" pitchFamily="2" charset="2"/>
              <a:buChar char="q"/>
            </a:pPr>
            <a:r>
              <a:rPr lang="en-US" altLang="en-US" sz="1700" b="1" dirty="0"/>
              <a:t>1</a:t>
            </a:r>
            <a:r>
              <a:rPr lang="en-US" altLang="en-US" sz="1700" dirty="0"/>
              <a:t> </a:t>
            </a:r>
            <a:r>
              <a:rPr lang="en-US" altLang="en-US" sz="1700" dirty="0" err="1"/>
              <a:t>Incubateur</a:t>
            </a:r>
            <a:r>
              <a:rPr lang="en-US" altLang="en-US" sz="1700" dirty="0"/>
              <a:t> </a:t>
            </a:r>
            <a:r>
              <a:rPr lang="en-US" altLang="en-US" sz="1700" dirty="0" err="1"/>
              <a:t>classé</a:t>
            </a:r>
            <a:r>
              <a:rPr lang="en-US" altLang="en-US" sz="1700" dirty="0"/>
              <a:t> 10</a:t>
            </a:r>
            <a:r>
              <a:rPr lang="en-US" altLang="en-US" sz="1700" baseline="30000" dirty="0"/>
              <a:t>ème</a:t>
            </a:r>
            <a:r>
              <a:rPr lang="en-US" altLang="en-US" sz="1700" dirty="0"/>
              <a:t> </a:t>
            </a:r>
            <a:r>
              <a:rPr lang="en-US" altLang="en-US" sz="1700" dirty="0" err="1"/>
              <a:t>en</a:t>
            </a:r>
            <a:r>
              <a:rPr lang="en-US" altLang="en-US" sz="1700" dirty="0"/>
              <a:t> Europe (UBI index 2014)</a:t>
            </a:r>
          </a:p>
          <a:p>
            <a:endParaRPr lang="fr-FR" altLang="en-US" sz="1700" b="1" dirty="0" smtClean="0"/>
          </a:p>
          <a:p>
            <a:pPr marL="285750" indent="-285750">
              <a:buFont typeface="Wingdings" panose="05000000000000000000" pitchFamily="2" charset="2"/>
              <a:buChar char="q"/>
            </a:pPr>
            <a:r>
              <a:rPr lang="fr-FR" altLang="en-US" sz="1700" b="1" dirty="0" smtClean="0"/>
              <a:t>9 </a:t>
            </a:r>
            <a:r>
              <a:rPr lang="fr-FR" altLang="en-US" sz="1700" dirty="0" smtClean="0"/>
              <a:t>laboratoires communs avec des entreprises : </a:t>
            </a:r>
            <a:r>
              <a:rPr lang="fr-FR" altLang="en-US" sz="1700" dirty="0"/>
              <a:t>CEA, THALES, Air Liquide, CILAS, NXP </a:t>
            </a:r>
            <a:r>
              <a:rPr lang="fr-FR" altLang="en-US" sz="1700" dirty="0" err="1"/>
              <a:t>Semiconductors</a:t>
            </a:r>
            <a:r>
              <a:rPr lang="fr-FR" altLang="en-US" sz="1700" dirty="0"/>
              <a:t>, </a:t>
            </a:r>
            <a:r>
              <a:rPr lang="fr-FR" altLang="en-US" sz="1700" dirty="0" smtClean="0"/>
              <a:t>INOVEOS</a:t>
            </a:r>
          </a:p>
          <a:p>
            <a:endParaRPr lang="en-US" altLang="en-US" sz="1700" b="1" dirty="0" smtClean="0"/>
          </a:p>
          <a:p>
            <a:pPr marL="285750" indent="-285750">
              <a:buFont typeface="Wingdings" panose="05000000000000000000" pitchFamily="2" charset="2"/>
              <a:buChar char="q"/>
            </a:pPr>
            <a:r>
              <a:rPr lang="en-US" altLang="en-US" sz="1700" b="1" dirty="0" smtClean="0"/>
              <a:t>1</a:t>
            </a:r>
            <a:r>
              <a:rPr lang="en-US" altLang="en-US" sz="1700" dirty="0" smtClean="0"/>
              <a:t> </a:t>
            </a:r>
            <a:r>
              <a:rPr lang="en-US" altLang="en-US" sz="1700" dirty="0" err="1" smtClean="0"/>
              <a:t>Agence</a:t>
            </a:r>
            <a:r>
              <a:rPr lang="en-US" altLang="en-US" sz="1700" dirty="0" smtClean="0"/>
              <a:t> </a:t>
            </a:r>
            <a:r>
              <a:rPr lang="en-US" altLang="en-US" sz="1700" dirty="0"/>
              <a:t>de </a:t>
            </a:r>
            <a:r>
              <a:rPr lang="en-US" altLang="en-US" sz="1700" dirty="0" err="1" smtClean="0"/>
              <a:t>Valorisation</a:t>
            </a:r>
            <a:r>
              <a:rPr lang="en-US" altLang="en-US" sz="1700" dirty="0" smtClean="0"/>
              <a:t> </a:t>
            </a:r>
            <a:r>
              <a:rPr lang="en-US" altLang="en-US" sz="1700" dirty="0"/>
              <a:t>de la </a:t>
            </a:r>
            <a:endParaRPr lang="en-US" altLang="en-US" sz="1700" dirty="0" smtClean="0"/>
          </a:p>
          <a:p>
            <a:r>
              <a:rPr lang="en-US" altLang="en-US" sz="1700" dirty="0" smtClean="0"/>
              <a:t>       </a:t>
            </a:r>
            <a:r>
              <a:rPr lang="en-US" altLang="en-US" sz="1700" dirty="0" err="1" smtClean="0"/>
              <a:t>recherche</a:t>
            </a:r>
            <a:r>
              <a:rPr lang="en-US" altLang="en-US" sz="1700" dirty="0" smtClean="0"/>
              <a:t> </a:t>
            </a:r>
            <a:r>
              <a:rPr lang="en-US" altLang="en-US" sz="1700" dirty="0"/>
              <a:t>(AVRUL</a:t>
            </a:r>
            <a:r>
              <a:rPr lang="en-US" altLang="en-US" sz="1700" dirty="0" smtClean="0"/>
              <a:t>)</a:t>
            </a:r>
          </a:p>
          <a:p>
            <a:endParaRPr lang="en-US" altLang="en-US" sz="1700" dirty="0"/>
          </a:p>
          <a:p>
            <a:pPr marL="285750" indent="-285750">
              <a:buFont typeface="Wingdings" panose="05000000000000000000" pitchFamily="2" charset="2"/>
              <a:buChar char="q"/>
            </a:pPr>
            <a:r>
              <a:rPr lang="en-US" altLang="en-US" sz="1700" b="1" dirty="0" smtClean="0"/>
              <a:t>1</a:t>
            </a:r>
            <a:r>
              <a:rPr lang="en-US" altLang="en-US" sz="1700" dirty="0" smtClean="0"/>
              <a:t> </a:t>
            </a:r>
            <a:r>
              <a:rPr lang="en-US" altLang="en-US" sz="1700" dirty="0" err="1"/>
              <a:t>Fondation</a:t>
            </a:r>
            <a:r>
              <a:rPr lang="en-US" altLang="en-US" sz="1700" dirty="0"/>
              <a:t> </a:t>
            </a:r>
            <a:r>
              <a:rPr lang="en-US" altLang="en-US" sz="1700" dirty="0" err="1" smtClean="0"/>
              <a:t>Partenariale</a:t>
            </a:r>
            <a:endParaRPr lang="en-US" altLang="en-US" sz="1700" dirty="0" smtClean="0"/>
          </a:p>
          <a:p>
            <a:endParaRPr lang="en-US" altLang="en-US" sz="1700" dirty="0"/>
          </a:p>
          <a:p>
            <a:pPr marL="285750" indent="-285750">
              <a:buFont typeface="Wingdings" panose="05000000000000000000" pitchFamily="2" charset="2"/>
              <a:buChar char="q"/>
            </a:pPr>
            <a:r>
              <a:rPr lang="en-US" altLang="en-US" sz="1700" b="1" dirty="0"/>
              <a:t>8</a:t>
            </a:r>
            <a:r>
              <a:rPr lang="en-US" altLang="en-US" sz="1700" dirty="0"/>
              <a:t> </a:t>
            </a:r>
            <a:r>
              <a:rPr lang="en-US" altLang="en-US" sz="1700" dirty="0" err="1" smtClean="0"/>
              <a:t>Ecoles</a:t>
            </a:r>
            <a:r>
              <a:rPr lang="en-US" altLang="en-US" sz="1700" dirty="0" smtClean="0"/>
              <a:t> </a:t>
            </a:r>
            <a:r>
              <a:rPr lang="en-US" altLang="en-US" sz="1700" dirty="0" err="1" smtClean="0"/>
              <a:t>doctorales</a:t>
            </a:r>
            <a:endParaRPr lang="en-US" altLang="en-US" sz="1700" dirty="0" smtClean="0"/>
          </a:p>
          <a:p>
            <a:endParaRPr lang="en-US" altLang="en-US" sz="1700" dirty="0"/>
          </a:p>
          <a:p>
            <a:pPr marL="285750" indent="-285750">
              <a:buFont typeface="Wingdings" panose="05000000000000000000" pitchFamily="2" charset="2"/>
              <a:buChar char="q"/>
            </a:pPr>
            <a:r>
              <a:rPr lang="fr-FR" altLang="en-US" sz="1700" b="1" dirty="0" smtClean="0"/>
              <a:t>69 </a:t>
            </a:r>
            <a:r>
              <a:rPr lang="fr-FR" altLang="en-US" sz="1700" dirty="0" smtClean="0"/>
              <a:t>Entreprises</a:t>
            </a:r>
            <a:r>
              <a:rPr lang="fr-FR" altLang="en-US" sz="1700" b="1" dirty="0" smtClean="0"/>
              <a:t> </a:t>
            </a:r>
            <a:r>
              <a:rPr lang="fr-FR" altLang="en-US" sz="1700" dirty="0" smtClean="0"/>
              <a:t>créées depuis 2000</a:t>
            </a:r>
          </a:p>
          <a:p>
            <a:endParaRPr lang="fr-FR" altLang="en-US" sz="1700" dirty="0"/>
          </a:p>
          <a:p>
            <a:pPr marL="285750" indent="-285750">
              <a:buFont typeface="Wingdings" panose="05000000000000000000" pitchFamily="2" charset="2"/>
              <a:buChar char="q"/>
            </a:pPr>
            <a:r>
              <a:rPr lang="fr-FR" altLang="en-US" sz="1700" b="1" dirty="0" smtClean="0"/>
              <a:t>93 </a:t>
            </a:r>
            <a:r>
              <a:rPr lang="fr-FR" altLang="en-US" sz="1700" dirty="0" smtClean="0"/>
              <a:t>familles de brevets gérés</a:t>
            </a:r>
          </a:p>
          <a:p>
            <a:pPr marL="285750" indent="-285750">
              <a:buFont typeface="Wingdings" panose="05000000000000000000" pitchFamily="2" charset="2"/>
              <a:buChar char="q"/>
            </a:pPr>
            <a:endParaRPr lang="fr-FR" altLang="en-US" sz="1700" dirty="0"/>
          </a:p>
          <a:p>
            <a:pPr marL="285750" indent="-285750">
              <a:buFont typeface="Wingdings" panose="05000000000000000000" pitchFamily="2" charset="2"/>
              <a:buChar char="q"/>
            </a:pPr>
            <a:r>
              <a:rPr lang="fr-FR" altLang="en-US" sz="1700" b="1" dirty="0" smtClean="0"/>
              <a:t>17</a:t>
            </a:r>
            <a:r>
              <a:rPr lang="fr-FR" altLang="en-US" sz="1700" dirty="0" smtClean="0"/>
              <a:t> licences actives</a:t>
            </a:r>
            <a:endParaRPr lang="fr-FR" altLang="en-US" sz="1700" dirty="0"/>
          </a:p>
          <a:p>
            <a:endParaRPr lang="fr-FR" altLang="en-US" sz="1700" dirty="0"/>
          </a:p>
          <a:p>
            <a:endParaRPr lang="en-US" altLang="en-US" sz="1700" dirty="0"/>
          </a:p>
          <a:p>
            <a:endParaRPr lang="en-US" altLang="en-US" sz="1700" dirty="0"/>
          </a:p>
          <a:p>
            <a:endParaRPr lang="en-US" altLang="en-US" sz="1700" dirty="0" smtClean="0"/>
          </a:p>
          <a:p>
            <a:endParaRPr lang="en-US" altLang="en-US" sz="1700" dirty="0" smtClean="0"/>
          </a:p>
          <a:p>
            <a:endParaRPr lang="en-US" altLang="en-US" sz="1700" dirty="0"/>
          </a:p>
          <a:p>
            <a:endParaRPr lang="en-US" altLang="en-US" sz="1700" dirty="0"/>
          </a:p>
          <a:p>
            <a:endParaRPr lang="en-US" altLang="en-US" sz="1700" dirty="0" smtClean="0"/>
          </a:p>
          <a:p>
            <a:endParaRPr lang="en-US" altLang="en-US" sz="1700" dirty="0"/>
          </a:p>
        </p:txBody>
      </p:sp>
      <p:cxnSp>
        <p:nvCxnSpPr>
          <p:cNvPr id="4" name="Connecteur droit 3"/>
          <p:cNvCxnSpPr/>
          <p:nvPr/>
        </p:nvCxnSpPr>
        <p:spPr>
          <a:xfrm>
            <a:off x="4572000" y="1268760"/>
            <a:ext cx="0" cy="5400600"/>
          </a:xfrm>
          <a:prstGeom prst="line">
            <a:avLst/>
          </a:prstGeom>
          <a:ln>
            <a:solidFill>
              <a:srgbClr val="8C17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612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université powerpoint14</Template>
  <TotalTime>3599</TotalTime>
  <Words>1286</Words>
  <Application>Microsoft Office PowerPoint</Application>
  <PresentationFormat>Affichage à l'écran (4:3)</PresentationFormat>
  <Paragraphs>320</Paragraphs>
  <Slides>25</Slides>
  <Notes>5</Notes>
  <HiddenSlides>0</HiddenSlides>
  <MMClips>0</MMClips>
  <ScaleCrop>false</ScaleCrop>
  <HeadingPairs>
    <vt:vector size="4" baseType="variant">
      <vt:variant>
        <vt:lpstr>Thème</vt:lpstr>
      </vt:variant>
      <vt:variant>
        <vt:i4>2</vt:i4>
      </vt:variant>
      <vt:variant>
        <vt:lpstr>Titres des diapositives</vt:lpstr>
      </vt:variant>
      <vt:variant>
        <vt:i4>25</vt:i4>
      </vt:variant>
    </vt:vector>
  </HeadingPairs>
  <TitlesOfParts>
    <vt:vector size="27" baseType="lpstr">
      <vt:lpstr>1_Thème Office</vt:lpstr>
      <vt:lpstr>2_Thème Office</vt:lpstr>
      <vt:lpstr>Présentation PowerPoint</vt:lpstr>
      <vt:lpstr>     Située au centre de la France</vt:lpstr>
      <vt:lpstr>Présentation PowerPoint</vt:lpstr>
      <vt:lpstr>Une université pluridisciplinaire</vt:lpstr>
      <vt:lpstr>     Une université pluridisciplinaire</vt:lpstr>
      <vt:lpstr>     L’université en chiffres</vt:lpstr>
      <vt:lpstr>Une université qui réussit</vt:lpstr>
      <vt:lpstr>Présentation PowerPoint</vt:lpstr>
      <vt:lpstr>Présentation PowerPoint</vt:lpstr>
      <vt:lpstr>Présentation PowerPoint</vt:lpstr>
      <vt:lpstr>XLIM : Une recherche de pointe en électronique</vt:lpstr>
      <vt:lpstr>SPCTS : Une recherche de pointe en céramique</vt:lpstr>
      <vt:lpstr>Présentation PowerPoint</vt:lpstr>
      <vt:lpstr>Présentation PowerPoint</vt:lpstr>
      <vt:lpstr>Présentation PowerPoint</vt:lpstr>
      <vt:lpstr>Le sport à l’université</vt:lpstr>
      <vt:lpstr>La culture à l’université</vt:lpstr>
      <vt:lpstr>La santé et la prévention</vt:lpstr>
      <vt:lpstr>Le service commun de la documentation</vt:lpstr>
      <vt:lpstr>Le carrefour des étudiants</vt:lpstr>
      <vt:lpstr>Présentation PowerPoint</vt:lpstr>
      <vt:lpstr>Au cœur de la Grande région</vt:lpstr>
      <vt:lpstr>L’Université confédérale Léonard de Vinci</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daianp01</dc:creator>
  <cp:lastModifiedBy>Charlene Druon</cp:lastModifiedBy>
  <cp:revision>303</cp:revision>
  <cp:lastPrinted>2017-04-07T15:11:30Z</cp:lastPrinted>
  <dcterms:created xsi:type="dcterms:W3CDTF">2014-08-26T07:44:23Z</dcterms:created>
  <dcterms:modified xsi:type="dcterms:W3CDTF">2017-05-05T14:24:50Z</dcterms:modified>
</cp:coreProperties>
</file>